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emf" ContentType="image/x-emf"/>
  <Default Extension="wdp" ContentType="image/vnd.ms-photo"/>
  <Default Extension="png" ContentType="image/png"/>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2.12-->
<p:presentation xmlns:r="http://schemas.openxmlformats.org/officeDocument/2006/relationships" xmlns:a="http://schemas.openxmlformats.org/drawingml/2006/main" xmlns:p="http://schemas.openxmlformats.org/presentationml/2006/main" saveSubsetFonts="1">
  <p:sldMasterIdLst>
    <p:sldMasterId id="2147483696" r:id="rId2"/>
  </p:sldMasterIdLst>
  <p:notesMasterIdLst>
    <p:notesMasterId r:id="rId3"/>
  </p:notesMasterIdLst>
  <p:sldIdLst>
    <p:sldId id="257" r:id="rId4"/>
    <p:sldId id="259" r:id="rId5"/>
    <p:sldId id="261" r:id="rId6"/>
    <p:sldId id="258" r:id="rId7"/>
    <p:sldId id="263" r:id="rId8"/>
    <p:sldId id="266" r:id="rId9"/>
    <p:sldId id="265" r:id="rId10"/>
    <p:sldId id="267" r:id="rId11"/>
    <p:sldId id="270" r:id="rId12"/>
    <p:sldId id="269" r:id="rId13"/>
    <p:sldId id="271" r:id="rId14"/>
    <p:sldId id="274" r:id="rId15"/>
    <p:sldId id="277" r:id="rId16"/>
    <p:sldId id="273" r:id="rId17"/>
    <p:sldId id="275" r:id="rId18"/>
    <p:sldId id="281" r:id="rId19"/>
    <p:sldId id="280" r:id="rId20"/>
    <p:sldId id="276" r:id="rId21"/>
    <p:sldId id="272" r:id="rId22"/>
    <p:sldId id="260" r:id="rId23"/>
    <p:sldId id="286" r:id="rId24"/>
    <p:sldId id="283" r:id="rId25"/>
    <p:sldId id="284" r:id="rId26"/>
    <p:sldId id="279" r:id="rId27"/>
    <p:sldId id="282" r:id="rId28"/>
    <p:sldId id="278" r:id="rId29"/>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țiune implicită" id="{2C59F17A-3A9A-4059-BB1B-5F0BBA1D0C3B}">
          <p14:sldIdLst>
            <p14:sldId id="257"/>
            <p14:sldId id="259"/>
            <p14:sldId id="261"/>
            <p14:sldId id="258"/>
            <p14:sldId id="263"/>
            <p14:sldId id="266"/>
            <p14:sldId id="265"/>
            <p14:sldId id="267"/>
            <p14:sldId id="270"/>
            <p14:sldId id="269"/>
            <p14:sldId id="271"/>
            <p14:sldId id="274"/>
            <p14:sldId id="277"/>
            <p14:sldId id="273"/>
            <p14:sldId id="275"/>
            <p14:sldId id="281"/>
            <p14:sldId id="280"/>
            <p14:sldId id="276"/>
            <p14:sldId id="272"/>
            <p14:sldId id="260"/>
            <p14:sldId id="286"/>
            <p14:sldId id="283"/>
            <p14:sldId id="284"/>
            <p14:sldId id="279"/>
            <p14:sldId id="282"/>
            <p14:sldId id="278"/>
          </p14:sldIdLst>
        </p14:section>
      </p14:sectionLst>
    </p:ext>
    <p:ext uri="{EFAFB233-063F-42B5-8137-9DF3F51BA10A}">
      <p15:sldGuideLst xmlns:p15="http://schemas.microsoft.com/office/powerpoint/2012/main"/>
    </p:ext>
  </p:extLst>
</p:presentation>
</file>

<file path=ppt/commentAuthors.xml><?xml version="1.0" encoding="utf-8"?>
<p:cmAuthorLst xmlns:p="http://schemas.openxmlformats.org/presentationml/2006/main">
  <p:cmAuthor id="1" name="Camelia" initials="C" lastIdx="0" clrIdx="0">
    <p:extLst>
      <p:ext uri="{19B8F6BF-5375-455C-9EA6-DF929625EA0E}">
        <p15:presenceInfo xmlns:p15="http://schemas.microsoft.com/office/powerpoint/2012/main" userId="Camelia" providerId="None"/>
      </p:ext>
    </p:extLst>
  </p:cmAuthor>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fill>
          <a:solidFill>
            <a:schemeClr val="accent4">
              <a:alpha val="20000"/>
            </a:schemeClr>
          </a:solidFill>
        </a:fill>
      </a:tcStyle>
    </a:band1H>
    <a:band1V>
      <a:tcStyle>
        <a:fill>
          <a:solidFill>
            <a:schemeClr val="accent4">
              <a:alpha val="20000"/>
            </a:schemeClr>
          </a:solidFill>
        </a:fill>
      </a:tcStyle>
    </a:band1V>
    <a:lastCol>
      <a:tcTxStyle b="on"/>
    </a:lastCol>
    <a:firstCol>
      <a:tcTxStyle b="on"/>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1.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01098460-72BE-41DB-AC60-BFCBDD60B3FA}"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604AC1A5-8BD0-4C46-9E45-BE1C1D1CF698}" type="parTrans" cxnId="{BD9D428F-F135-4376-A5D8-E948095A2A23}">
      <dgm:prSet/>
      <dgm:spPr/>
      <dgm:t>
        <a:bodyPr/>
        <a:lstStyle/>
        <a:p>
          <a:endParaRPr lang="en-US">
            <a:latin typeface="+mj-lt"/>
          </a:endParaRPr>
        </a:p>
      </dgm:t>
    </dgm:pt>
    <dgm:pt modelId="{9CEBE8C1-48EC-4FF3-BCEB-1EB4CC926A52}">
      <dgm:prSet phldrT="[Text]"/>
      <dgm:spPr>
        <a:solidFill>
          <a:schemeClr val="accent1">
            <a:hueOff val="0"/>
            <a:satOff val="0"/>
            <a:lumOff val="0"/>
            <a:alphaOff val="0"/>
          </a:schemeClr>
        </a:solidFill>
        <a:ln w="22225" cap="rnd" cmpd="sng" algn="ctr">
          <a:solidFill>
            <a:schemeClr val="lt1">
              <a:hueOff val="0"/>
              <a:satOff val="0"/>
              <a:lumOff val="0"/>
              <a:alphaOff val="0"/>
            </a:schemeClr>
          </a:solidFill>
          <a:prstDash val="solid"/>
        </a:ln>
      </dgm:spPr>
      <dgm:t>
        <a:bodyPr/>
        <a:lstStyle/>
        <a:p>
          <a:r>
            <a:rPr lang="en-US" i="0" err="1">
              <a:effectLst/>
              <a:latin typeface="+mj-lt"/>
              <a:cs typeface="Arial" panose="020b0604020202020204" pitchFamily="34" charset="0"/>
            </a:rPr>
            <a:t>Planului Naţional de Redresare şi </a:t>
          </a:r>
          <a:r>
            <a:rPr lang="ro-RO" i="0">
              <a:effectLst/>
              <a:latin typeface="+mj-lt"/>
              <a:cs typeface="Arial" panose="020b0604020202020204" pitchFamily="34" charset="0"/>
            </a:rPr>
            <a:t>R</a:t>
          </a:r>
          <a:r>
            <a:rPr lang="en-US" i="0" err="1">
              <a:effectLst/>
              <a:latin typeface="+mj-lt"/>
              <a:cs typeface="Arial" panose="020b0604020202020204" pitchFamily="34" charset="0"/>
            </a:rPr>
            <a:t>ezilienţă</a:t>
          </a:r>
          <a:endParaRPr lang="en-US" i="0">
            <a:latin typeface="+mj-lt"/>
          </a:endParaRPr>
        </a:p>
      </dgm:t>
    </dgm:pt>
    <dgm:pt modelId="{5C3A42C1-1F58-40DB-92D1-C79349E7DBA9}" type="parTrans" cxnId="{743013EC-1B11-4626-BA72-39CD578AC721}">
      <dgm:prSet/>
      <dgm:spPr/>
      <dgm:t>
        <a:bodyPr/>
        <a:lstStyle/>
        <a:p>
          <a:endParaRPr lang="en-US">
            <a:latin typeface="+mj-lt"/>
          </a:endParaRPr>
        </a:p>
      </dgm:t>
    </dgm:pt>
    <dgm:pt modelId="{C9155D4A-9FE8-47F6-AEE9-66212EBAEA03}">
      <dgm:prSet phldrT="[Text]"/>
      <dgm:spPr>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dgm:spPr>
      <dgm:t>
        <a:bodyPr/>
        <a:lstStyle/>
        <a:p>
          <a:r>
            <a:rPr lang="en-US" err="1">
              <a:latin typeface="+mj-lt"/>
            </a:rPr>
            <a:t>Obiectivul acestei reforme este de asigurare a unui cadru strategic și de reglementare clar </a:t>
          </a:r>
          <a:r>
            <a:rPr lang="ro-RO">
              <a:latin typeface="+mj-lt"/>
            </a:rPr>
            <a:t>s</a:t>
          </a:r>
          <a:r>
            <a:rPr lang="en-US" err="1">
              <a:latin typeface="+mj-lt"/>
            </a:rPr>
            <a:t>i solid, care să permită implementarea unor politici forestiere sustenabile, durabile care susțin atenuarea și adaptarea la schimbările climatice.</a:t>
          </a:r>
          <a:endParaRPr lang="ro-RO">
            <a:latin typeface="+mj-lt"/>
          </a:endParaRPr>
        </a:p>
        <a:p>
          <a:r>
            <a:rPr lang="ro-RO">
              <a:latin typeface="+mj-lt"/>
            </a:rPr>
            <a:t>R</a:t>
          </a:r>
          <a:r>
            <a:rPr lang="en-US" err="1">
              <a:latin typeface="+mj-lt"/>
            </a:rPr>
            <a:t>ealizarea de împăduriri şi reîmpăduriri pe o suprafaţă de 56.700 ha</a:t>
          </a:r>
        </a:p>
      </dgm:t>
    </dgm:pt>
    <dgm:pt modelId="{F0BBED03-4E49-414D-975F-720377D5E04F}" type="sibTrans" cxnId="{743013EC-1B11-4626-BA72-39CD578AC721}">
      <dgm:prSet/>
      <dgm:spPr/>
      <dgm:t>
        <a:bodyPr/>
        <a:lstStyle/>
        <a:p>
          <a:endParaRPr lang="en-US">
            <a:latin typeface="+mj-lt"/>
          </a:endParaRPr>
        </a:p>
      </dgm:t>
    </dgm:pt>
    <dgm:pt modelId="{4A10CE38-FED6-4C56-9F78-7E07DF3776DE}" type="sibTrans" cxnId="{BD9D428F-F135-4376-A5D8-E948095A2A23}">
      <dgm:prSet/>
      <dgm:spPr/>
      <dgm:t>
        <a:bodyPr/>
        <a:lstStyle/>
        <a:p>
          <a:endParaRPr lang="en-US">
            <a:latin typeface="+mj-lt"/>
          </a:endParaRPr>
        </a:p>
      </dgm:t>
    </dgm:pt>
    <dgm:pt modelId="{2F1176E4-B381-4513-8ED0-598A9CCC74BB}" type="parTrans" cxnId="{41FF970D-4956-4D8F-97FE-F1536D39C64A}">
      <dgm:prSet/>
      <dgm:spPr/>
      <dgm:t>
        <a:bodyPr/>
        <a:lstStyle/>
        <a:p>
          <a:endParaRPr lang="en-US">
            <a:latin typeface="+mj-lt"/>
          </a:endParaRPr>
        </a:p>
      </dgm:t>
    </dgm:pt>
    <dgm:pt modelId="{39C0BFD2-4318-499D-A4FD-A7630422D8B7}">
      <dgm:prSet phldrT="[Text]"/>
      <dgm:spPr>
        <a:solidFill>
          <a:schemeClr val="accent1">
            <a:hueOff val="0"/>
            <a:satOff val="0"/>
            <a:lumOff val="0"/>
            <a:alphaOff val="0"/>
          </a:schemeClr>
        </a:solidFill>
        <a:ln w="22225" cap="rnd" cmpd="sng" algn="ctr">
          <a:solidFill>
            <a:schemeClr val="lt1">
              <a:hueOff val="0"/>
              <a:satOff val="0"/>
              <a:lumOff val="0"/>
              <a:alphaOff val="0"/>
            </a:schemeClr>
          </a:solidFill>
          <a:prstDash val="solid"/>
        </a:ln>
      </dgm:spPr>
      <dgm:t>
        <a:bodyPr/>
        <a:lstStyle/>
        <a:p>
          <a:r>
            <a:rPr lang="en-US" i="0">
              <a:latin typeface="+mj-lt"/>
            </a:rPr>
            <a:t>Campania naţională de împădurire şi reîmpădurire, înclusiv păduri urbane</a:t>
          </a:r>
        </a:p>
      </dgm:t>
    </dgm:pt>
    <dgm:pt modelId="{D31A3B17-8D77-4C30-BF3A-747A3FB9AE0F}" type="parTrans" cxnId="{1BF2F40E-B2EF-4BEE-B5DC-AF914F6C8FB6}">
      <dgm:prSet/>
      <dgm:spPr/>
      <dgm:t>
        <a:bodyPr/>
        <a:lstStyle/>
        <a:p>
          <a:endParaRPr lang="en-US">
            <a:latin typeface="+mj-lt"/>
          </a:endParaRPr>
        </a:p>
      </dgm:t>
    </dgm:pt>
    <dgm:pt modelId="{B9B165F8-AD6B-437E-9380-CDA33F71B095}">
      <dgm:prSet phldrT="[Text]"/>
      <dgm:spPr>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dgm:spPr>
      <dgm:t>
        <a:bodyPr/>
        <a:lstStyle/>
        <a:p>
          <a:r>
            <a:rPr lang="en-US" err="1">
              <a:latin typeface="+mj-lt"/>
            </a:rPr>
            <a:t>Obiectiv : </a:t>
          </a:r>
          <a:r>
            <a:rPr lang="ro-RO">
              <a:latin typeface="+mj-lt"/>
            </a:rPr>
            <a:t>R</a:t>
          </a:r>
          <a:r>
            <a:rPr lang="en-US" err="1">
              <a:latin typeface="+mj-lt"/>
            </a:rPr>
            <a:t>ealizarea de noi păduri și suprafețe cu vegetație forestieră în zonele vulnerabile la schimbările climatice: identificarea și evaluarea terenurilor, finanțarea împăduririi și lucrărilor de îngrijire a plantațiilor și creșterea suprafeței cu vegetație forestieră în lungul căilor de comunicație, în interiorul aglomerărilor urbane (păduri urbane, inclusiv de tipul mini-pădurilor) în jurul localităților și între câmpurile cu culturi agricole, precum și alte categorii de perdele forestiere de protecție.</a:t>
          </a:r>
        </a:p>
      </dgm:t>
    </dgm:pt>
    <dgm:pt modelId="{6175CEE0-A812-4CC3-9E17-169AE2F1C46C}" type="sibTrans" cxnId="{1BF2F40E-B2EF-4BEE-B5DC-AF914F6C8FB6}">
      <dgm:prSet/>
      <dgm:spPr/>
      <dgm:t>
        <a:bodyPr/>
        <a:lstStyle/>
        <a:p>
          <a:endParaRPr lang="en-US">
            <a:latin typeface="+mj-lt"/>
          </a:endParaRPr>
        </a:p>
      </dgm:t>
    </dgm:pt>
    <dgm:pt modelId="{F1BD6E81-CD75-43B8-9069-8916147B0D7D}" type="sibTrans" cxnId="{41FF970D-4956-4D8F-97FE-F1536D39C64A}">
      <dgm:prSet/>
      <dgm:spPr/>
      <dgm:t>
        <a:bodyPr/>
        <a:lstStyle/>
        <a:p>
          <a:endParaRPr lang="en-US">
            <a:latin typeface="+mj-lt"/>
          </a:endParaRPr>
        </a:p>
      </dgm:t>
    </dgm:pt>
    <dgm:pt modelId="{901AAE2D-213E-48BE-B1D4-65C89E152217}" type="parTrans" cxnId="{095B1302-5B0C-4FF2-9502-255B024AF693}">
      <dgm:prSet/>
      <dgm:spPr/>
      <dgm:t>
        <a:bodyPr/>
        <a:lstStyle/>
        <a:p>
          <a:endParaRPr lang="en-US">
            <a:latin typeface="+mj-lt"/>
          </a:endParaRPr>
        </a:p>
      </dgm:t>
    </dgm:pt>
    <dgm:pt modelId="{B0B7DE12-381F-4564-A423-987972AB5527}">
      <dgm:prSet phldrT="[Text]"/>
      <dgm:spPr>
        <a:solidFill>
          <a:schemeClr val="accent1">
            <a:hueOff val="0"/>
            <a:satOff val="0"/>
            <a:lumOff val="0"/>
            <a:alphaOff val="0"/>
          </a:schemeClr>
        </a:solidFill>
        <a:ln w="22225" cap="rnd" cmpd="sng" algn="ctr">
          <a:solidFill>
            <a:schemeClr val="lt1">
              <a:hueOff val="0"/>
              <a:satOff val="0"/>
              <a:lumOff val="0"/>
              <a:alphaOff val="0"/>
            </a:schemeClr>
          </a:solidFill>
          <a:prstDash val="solid"/>
        </a:ln>
      </dgm:spPr>
      <dgm:t>
        <a:bodyPr/>
        <a:lstStyle/>
        <a:p>
          <a:r>
            <a:rPr lang="en-US" i="0" err="1">
              <a:latin typeface="+mj-lt"/>
              <a:cs typeface="Arial" panose="020b0604020202020204" pitchFamily="34" charset="0"/>
            </a:rPr>
            <a:t>Sprijin pentru investiţii în noi suprafeţe ocupate de păduri</a:t>
          </a:r>
          <a:endParaRPr lang="ro-RO" i="0">
            <a:latin typeface="+mj-lt"/>
            <a:cs typeface="Arial" panose="020b0604020202020204" pitchFamily="34" charset="0"/>
          </a:endParaRPr>
        </a:p>
      </dgm:t>
    </dgm:pt>
    <dgm:pt modelId="{46D2A2E7-DBC5-4A1D-B0ED-7820AD02B637}" type="parTrans" cxnId="{B024A7F7-93F7-43CA-9933-5ED103055417}">
      <dgm:prSet/>
      <dgm:spPr/>
      <dgm:t>
        <a:bodyPr/>
        <a:lstStyle/>
        <a:p>
          <a:endParaRPr lang="en-US"/>
        </a:p>
      </dgm:t>
    </dgm:pt>
    <dgm:pt modelId="{2254D3E3-A9B4-469E-B04D-D659EBF42677}">
      <dgm:prSet/>
      <dgm:spPr>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dgm:spPr>
      <dgm:t>
        <a:bodyPr/>
        <a:lstStyle/>
        <a:p>
          <a:r>
            <a:rPr lang="en-US" b="0" i="0" err="1">
              <a:effectLst/>
              <a:latin typeface="+mj-lt"/>
              <a:cs typeface="Arial" panose="020b0604020202020204" pitchFamily="34" charset="0"/>
            </a:rPr>
            <a:t>Obiectivul schemei de ajutor de stat  îl reprezintă crearea de noi suprafețe împădurite.</a:t>
          </a:r>
        </a:p>
      </dgm:t>
    </dgm:pt>
    <dgm:pt modelId="{88BDBD19-EDA4-48C5-9B59-2F10BBA9943A}" type="sibTrans" cxnId="{B024A7F7-93F7-43CA-9933-5ED103055417}">
      <dgm:prSet/>
      <dgm:spPr/>
      <dgm:t>
        <a:bodyPr/>
        <a:lstStyle/>
        <a:p>
          <a:endParaRPr lang="en-US"/>
        </a:p>
      </dgm:t>
    </dgm:pt>
    <dgm:pt modelId="{D6D00CCE-69A8-4386-8364-D472CCE75500}" type="sibTrans" cxnId="{095B1302-5B0C-4FF2-9502-255B024AF693}">
      <dgm:prSet/>
      <dgm:spPr/>
      <dgm:t>
        <a:bodyPr/>
        <a:lstStyle/>
        <a:p>
          <a:endParaRPr lang="en-US">
            <a:latin typeface="+mj-lt"/>
          </a:endParaRPr>
        </a:p>
      </dgm:t>
    </dgm:pt>
    <dgm:pt modelId="{464E1800-EB2A-4AA0-8186-B3F807648928}" type="pres">
      <dgm:prSet presAssocID="{01098460-72BE-41DB-AC60-BFCBDD60B3FA}" presName="Name0">
        <dgm:presLayoutVars>
          <dgm:dir/>
          <dgm:animLvl val="lvl"/>
          <dgm:resizeHandles val="exact"/>
        </dgm:presLayoutVars>
      </dgm:prSet>
      <dgm:spPr/>
      <dgm:t>
        <a:bodyPr/>
        <a:lstStyle/>
        <a:p/>
      </dgm:t>
    </dgm:pt>
    <dgm:pt modelId="{79B42D8E-9685-4818-9BE9-449D0F813C64}" type="pres">
      <dgm:prSet presAssocID="{B0B7DE12-381F-4564-A423-987972AB5527}" presName="boxAndChildren"/>
      <dgm:spPr/>
      <dgm:t>
        <a:bodyPr/>
        <a:lstStyle/>
        <a:p/>
      </dgm:t>
    </dgm:pt>
    <dgm:pt modelId="{DED721CB-E9D4-4B0A-80E0-452D4B84287B}" type="pres">
      <dgm:prSet presAssocID="{B0B7DE12-381F-4564-A423-987972AB5527}" presName="parentTextBox" presStyleLbl="node1" presStyleCnt="3"/>
      <dgm:spPr/>
      <dgm:t>
        <a:bodyPr/>
        <a:lstStyle/>
        <a:p/>
      </dgm:t>
    </dgm:pt>
    <dgm:pt modelId="{D9C872B6-5B20-4C4E-AA22-4D51AB4852E0}" type="pres">
      <dgm:prSet presAssocID="{B0B7DE12-381F-4564-A423-987972AB5527}" presName="entireBox" presStyleLbl="node1" presStyleCnt="3"/>
      <dgm:spPr/>
      <dgm:t>
        <a:bodyPr/>
        <a:lstStyle/>
        <a:p/>
      </dgm:t>
    </dgm:pt>
    <dgm:pt modelId="{7438CA98-50A2-4AD3-903F-85C12EC7291A}" type="pres">
      <dgm:prSet presAssocID="{B0B7DE12-381F-4564-A423-987972AB5527}" presName="descendantBox"/>
      <dgm:spPr/>
      <dgm:t>
        <a:bodyPr/>
        <a:lstStyle/>
        <a:p/>
      </dgm:t>
    </dgm:pt>
    <dgm:pt modelId="{94FCEC25-D9B5-4939-92D8-3E1BA8220804}" type="pres">
      <dgm:prSet presAssocID="{2254D3E3-A9B4-469E-B04D-D659EBF42677}" presName="childTextBox" presStyleLbl="fgAccFollowNode1" presStyleCnt="3" custScaleX="2000000" custLinFactNeighborX="54738">
        <dgm:presLayoutVars>
          <dgm:bulletEnabled val="1"/>
        </dgm:presLayoutVars>
      </dgm:prSet>
      <dgm:spPr/>
      <dgm:t>
        <a:bodyPr/>
        <a:lstStyle/>
        <a:p/>
      </dgm:t>
    </dgm:pt>
    <dgm:pt modelId="{F4648A2B-9376-43D4-A2D1-967CF4164B09}" type="pres">
      <dgm:prSet presAssocID="{F1BD6E81-CD75-43B8-9069-8916147B0D7D}" presName="sp"/>
      <dgm:spPr/>
      <dgm:t>
        <a:bodyPr/>
        <a:lstStyle/>
        <a:p/>
      </dgm:t>
    </dgm:pt>
    <dgm:pt modelId="{6987CE43-400A-4A2F-BC5C-309CC3548DAA}" type="pres">
      <dgm:prSet presAssocID="{39C0BFD2-4318-499D-A4FD-A7630422D8B7}" presName="arrowAndChildren"/>
      <dgm:spPr/>
      <dgm:t>
        <a:bodyPr/>
        <a:lstStyle/>
        <a:p/>
      </dgm:t>
    </dgm:pt>
    <dgm:pt modelId="{F5805FFE-3E52-442A-868A-E1258BFB4DE7}" type="pres">
      <dgm:prSet presAssocID="{39C0BFD2-4318-499D-A4FD-A7630422D8B7}" presName="parentTextArrow" presStyleLbl="node1" presStyleIdx="1" presStyleCnt="3"/>
      <dgm:spPr/>
      <dgm:t>
        <a:bodyPr/>
        <a:lstStyle/>
        <a:p/>
      </dgm:t>
    </dgm:pt>
    <dgm:pt modelId="{C8E41F29-B780-4135-8D81-8D8DD30D03CE}" type="pres">
      <dgm:prSet presAssocID="{39C0BFD2-4318-499D-A4FD-A7630422D8B7}" presName="arrow" presStyleLbl="node1" presStyleIdx="1" presStyleCnt="3"/>
      <dgm:spPr/>
      <dgm:t>
        <a:bodyPr/>
        <a:lstStyle/>
        <a:p/>
      </dgm:t>
    </dgm:pt>
    <dgm:pt modelId="{072101BB-8C9A-4E91-807C-6ACB60C9FBBF}" type="pres">
      <dgm:prSet presAssocID="{39C0BFD2-4318-499D-A4FD-A7630422D8B7}" presName="descendantArrow"/>
      <dgm:spPr/>
      <dgm:t>
        <a:bodyPr/>
        <a:lstStyle/>
        <a:p/>
      </dgm:t>
    </dgm:pt>
    <dgm:pt modelId="{A1042351-FBAF-47B7-98DF-AA368049A415}" type="pres">
      <dgm:prSet presAssocID="{B9B165F8-AD6B-437E-9380-CDA33F71B095}" presName="childTextArrow" presStyleLbl="fgAccFollowNode1" presStyleIdx="1" presStyleCnt="3" custScaleY="147212" custLinFactNeighborX="226" custLinFactNeighborY="-8074">
        <dgm:presLayoutVars>
          <dgm:bulletEnabled val="1"/>
        </dgm:presLayoutVars>
      </dgm:prSet>
      <dgm:spPr/>
      <dgm:t>
        <a:bodyPr/>
        <a:lstStyle/>
        <a:p/>
      </dgm:t>
    </dgm:pt>
    <dgm:pt modelId="{F2AE1514-278F-4675-AE0F-50A4BDD8EC3D}" type="pres">
      <dgm:prSet presAssocID="{4A10CE38-FED6-4C56-9F78-7E07DF3776DE}" presName="sp"/>
      <dgm:spPr/>
      <dgm:t>
        <a:bodyPr/>
        <a:lstStyle/>
        <a:p/>
      </dgm:t>
    </dgm:pt>
    <dgm:pt modelId="{E3CEADB5-45CC-470A-A6C9-E96BF0628F32}" type="pres">
      <dgm:prSet presAssocID="{9CEBE8C1-48EC-4FF3-BCEB-1EB4CC926A52}" presName="arrowAndChildren"/>
      <dgm:spPr/>
      <dgm:t>
        <a:bodyPr/>
        <a:lstStyle/>
        <a:p/>
      </dgm:t>
    </dgm:pt>
    <dgm:pt modelId="{3C175D53-2E51-4BD3-B4F3-C9936F42FA96}" type="pres">
      <dgm:prSet presAssocID="{9CEBE8C1-48EC-4FF3-BCEB-1EB4CC926A52}" presName="parentTextArrow" presStyleLbl="node1" presStyleIdx="2" presStyleCnt="3"/>
      <dgm:spPr/>
      <dgm:t>
        <a:bodyPr/>
        <a:lstStyle/>
        <a:p/>
      </dgm:t>
    </dgm:pt>
    <dgm:pt modelId="{B160CF09-7893-4CBF-BDA9-3AE4C1015CE5}" type="pres">
      <dgm:prSet presAssocID="{9CEBE8C1-48EC-4FF3-BCEB-1EB4CC926A52}" presName="arrow" presStyleLbl="node1" presStyleIdx="2" presStyleCnt="3"/>
      <dgm:spPr/>
      <dgm:t>
        <a:bodyPr/>
        <a:lstStyle/>
        <a:p/>
      </dgm:t>
    </dgm:pt>
    <dgm:pt modelId="{F37F84AD-D9EF-415E-B9F3-B4918820BE62}" type="pres">
      <dgm:prSet presAssocID="{9CEBE8C1-48EC-4FF3-BCEB-1EB4CC926A52}" presName="descendantArrow"/>
      <dgm:spPr/>
      <dgm:t>
        <a:bodyPr/>
        <a:lstStyle/>
        <a:p/>
      </dgm:t>
    </dgm:pt>
    <dgm:pt modelId="{E06317AC-8F66-4A88-8F5C-F281F31E14A0}" type="pres">
      <dgm:prSet presAssocID="{C9155D4A-9FE8-47F6-AEE9-66212EBAEA03}" presName="childTextArrow" presStyleLbl="fgAccFollowNode1" presStyleIdx="2" presStyleCnt="3" custScaleY="143155">
        <dgm:presLayoutVars>
          <dgm:bulletEnabled val="1"/>
        </dgm:presLayoutVars>
      </dgm:prSet>
      <dgm:spPr/>
      <dgm:t>
        <a:bodyPr/>
        <a:lstStyle/>
        <a:p/>
      </dgm:t>
    </dgm:pt>
  </dgm:ptLst>
  <dgm:cxnLst>
    <dgm:cxn modelId="{BD9D428F-F135-4376-A5D8-E948095A2A23}" srcId="{01098460-72BE-41DB-AC60-BFCBDD60B3FA}" destId="{9CEBE8C1-48EC-4FF3-BCEB-1EB4CC926A52}" srcOrd="0" destOrd="0" parTransId="{604AC1A5-8BD0-4C46-9E45-BE1C1D1CF698}" sibTransId="{4A10CE38-FED6-4C56-9F78-7E07DF3776DE}"/>
    <dgm:cxn modelId="{743013EC-1B11-4626-BA72-39CD578AC721}" srcId="{9CEBE8C1-48EC-4FF3-BCEB-1EB4CC926A52}" destId="{C9155D4A-9FE8-47F6-AEE9-66212EBAEA03}" srcOrd="0" destOrd="0" parTransId="{5C3A42C1-1F58-40DB-92D1-C79349E7DBA9}" sibTransId="{F0BBED03-4E49-414D-975F-720377D5E04F}"/>
    <dgm:cxn modelId="{41FF970D-4956-4D8F-97FE-F1536D39C64A}" srcId="{01098460-72BE-41DB-AC60-BFCBDD60B3FA}" destId="{39C0BFD2-4318-499D-A4FD-A7630422D8B7}" srcOrd="1" destOrd="0" parTransId="{2F1176E4-B381-4513-8ED0-598A9CCC74BB}" sibTransId="{F1BD6E81-CD75-43B8-9069-8916147B0D7D}"/>
    <dgm:cxn modelId="{1BF2F40E-B2EF-4BEE-B5DC-AF914F6C8FB6}" srcId="{39C0BFD2-4318-499D-A4FD-A7630422D8B7}" destId="{B9B165F8-AD6B-437E-9380-CDA33F71B095}" srcOrd="0" destOrd="0" parTransId="{D31A3B17-8D77-4C30-BF3A-747A3FB9AE0F}" sibTransId="{6175CEE0-A812-4CC3-9E17-169AE2F1C46C}"/>
    <dgm:cxn modelId="{095B1302-5B0C-4FF2-9502-255B024AF693}" srcId="{01098460-72BE-41DB-AC60-BFCBDD60B3FA}" destId="{B0B7DE12-381F-4564-A423-987972AB5527}" srcOrd="2" destOrd="0" parTransId="{901AAE2D-213E-48BE-B1D4-65C89E152217}" sibTransId="{D6D00CCE-69A8-4386-8364-D472CCE75500}"/>
    <dgm:cxn modelId="{B024A7F7-93F7-43CA-9933-5ED103055417}" srcId="{B0B7DE12-381F-4564-A423-987972AB5527}" destId="{2254D3E3-A9B4-469E-B04D-D659EBF42677}" srcOrd="0" destOrd="0" parTransId="{46D2A2E7-DBC5-4A1D-B0ED-7820AD02B637}" sibTransId="{88BDBD19-EDA4-48C5-9B59-2F10BBA9943A}"/>
    <dgm:cxn modelId="{CC76876A-1E1A-41EA-BB1F-F3B9CD6231AF}" type="presOf" srcId="{01098460-72BE-41DB-AC60-BFCBDD60B3FA}" destId="{464E1800-EB2A-4AA0-8186-B3F807648928}" srcOrd="0" destOrd="0" presId="urn:microsoft.com/office/officeart/2005/8/layout/process4"/>
    <dgm:cxn modelId="{11D74FCB-4AC7-4091-B424-EAF186671E51}" type="presParOf" srcId="{464E1800-EB2A-4AA0-8186-B3F807648928}" destId="{79B42D8E-9685-4818-9BE9-449D0F813C64}" srcOrd="0" destOrd="0" presId="urn:microsoft.com/office/officeart/2005/8/layout/process4"/>
    <dgm:cxn modelId="{2A5F92C9-2F49-4674-8962-81EA519FC502}" type="presParOf" srcId="{79B42D8E-9685-4818-9BE9-449D0F813C64}" destId="{DED721CB-E9D4-4B0A-80E0-452D4B84287B}" srcOrd="0" destOrd="0" presId="urn:microsoft.com/office/officeart/2005/8/layout/process4"/>
    <dgm:cxn modelId="{906642D4-7EC2-4EAC-8E59-CB6B546FE54A}" type="presOf" srcId="{B0B7DE12-381F-4564-A423-987972AB5527}" destId="{DED721CB-E9D4-4B0A-80E0-452D4B84287B}" srcOrd="0" destOrd="0" presId="urn:microsoft.com/office/officeart/2005/8/layout/process4"/>
    <dgm:cxn modelId="{E6CC6B8C-1DFC-4201-9A5C-26B543B8F3A2}" type="presParOf" srcId="{79B42D8E-9685-4818-9BE9-449D0F813C64}" destId="{D9C872B6-5B20-4C4E-AA22-4D51AB4852E0}" srcOrd="1" destOrd="0" presId="urn:microsoft.com/office/officeart/2005/8/layout/process4"/>
    <dgm:cxn modelId="{76E12233-4A76-4B3B-860D-908F3B4BF79F}" type="presOf" srcId="{B0B7DE12-381F-4564-A423-987972AB5527}" destId="{D9C872B6-5B20-4C4E-AA22-4D51AB4852E0}" srcOrd="1" destOrd="0" presId="urn:microsoft.com/office/officeart/2005/8/layout/process4"/>
    <dgm:cxn modelId="{17A2AF44-E21C-4042-81A2-E30F28B6A9C5}" type="presParOf" srcId="{79B42D8E-9685-4818-9BE9-449D0F813C64}" destId="{7438CA98-50A2-4AD3-903F-85C12EC7291A}" srcOrd="2" destOrd="0" presId="urn:microsoft.com/office/officeart/2005/8/layout/process4"/>
    <dgm:cxn modelId="{5A05F24B-7B53-4C44-ADE9-FC06EE66F0D2}" type="presParOf" srcId="{7438CA98-50A2-4AD3-903F-85C12EC7291A}" destId="{94FCEC25-D9B5-4939-92D8-3E1BA8220804}" srcOrd="0" destOrd="0" presId="urn:microsoft.com/office/officeart/2005/8/layout/process4"/>
    <dgm:cxn modelId="{06DAE2FB-10DF-4C2F-88C6-D35A33BC2C86}" type="presOf" srcId="{2254D3E3-A9B4-469E-B04D-D659EBF42677}" destId="{94FCEC25-D9B5-4939-92D8-3E1BA8220804}" srcOrd="0" destOrd="0" presId="urn:microsoft.com/office/officeart/2005/8/layout/process4"/>
    <dgm:cxn modelId="{FEE63E0E-680D-4DAD-8E13-523155A4B6D7}" type="presParOf" srcId="{464E1800-EB2A-4AA0-8186-B3F807648928}" destId="{F4648A2B-9376-43D4-A2D1-967CF4164B09}" srcOrd="1" destOrd="0" presId="urn:microsoft.com/office/officeart/2005/8/layout/process4"/>
    <dgm:cxn modelId="{E9E320F1-F24F-4955-9454-53E236929B9C}" type="presParOf" srcId="{464E1800-EB2A-4AA0-8186-B3F807648928}" destId="{6987CE43-400A-4A2F-BC5C-309CC3548DAA}" srcOrd="2" destOrd="0" presId="urn:microsoft.com/office/officeart/2005/8/layout/process4"/>
    <dgm:cxn modelId="{ACE7FC3B-42B7-41B0-BE33-B612858749E1}" type="presParOf" srcId="{6987CE43-400A-4A2F-BC5C-309CC3548DAA}" destId="{F5805FFE-3E52-442A-868A-E1258BFB4DE7}" srcOrd="0" destOrd="0" presId="urn:microsoft.com/office/officeart/2005/8/layout/process4"/>
    <dgm:cxn modelId="{31DC8A04-D7F4-408A-8E95-1513417A2BE4}" type="presOf" srcId="{39C0BFD2-4318-499D-A4FD-A7630422D8B7}" destId="{F5805FFE-3E52-442A-868A-E1258BFB4DE7}" srcOrd="0" destOrd="0" presId="urn:microsoft.com/office/officeart/2005/8/layout/process4"/>
    <dgm:cxn modelId="{A7AEB1D1-268A-48FF-BC62-106507914154}" type="presParOf" srcId="{6987CE43-400A-4A2F-BC5C-309CC3548DAA}" destId="{C8E41F29-B780-4135-8D81-8D8DD30D03CE}" srcOrd="1" destOrd="0" presId="urn:microsoft.com/office/officeart/2005/8/layout/process4"/>
    <dgm:cxn modelId="{3A0343B9-EA7E-4B89-8173-BF5EE285858F}" type="presOf" srcId="{39C0BFD2-4318-499D-A4FD-A7630422D8B7}" destId="{C8E41F29-B780-4135-8D81-8D8DD30D03CE}" srcOrd="1" destOrd="0" presId="urn:microsoft.com/office/officeart/2005/8/layout/process4"/>
    <dgm:cxn modelId="{097EAABB-4058-4EF0-A25F-619946D0F939}" type="presParOf" srcId="{6987CE43-400A-4A2F-BC5C-309CC3548DAA}" destId="{072101BB-8C9A-4E91-807C-6ACB60C9FBBF}" srcOrd="2" destOrd="0" presId="urn:microsoft.com/office/officeart/2005/8/layout/process4"/>
    <dgm:cxn modelId="{57FB6353-B7D6-4EE3-83E7-08E1B954DF58}" type="presParOf" srcId="{072101BB-8C9A-4E91-807C-6ACB60C9FBBF}" destId="{A1042351-FBAF-47B7-98DF-AA368049A415}" srcOrd="0" destOrd="0" presId="urn:microsoft.com/office/officeart/2005/8/layout/process4"/>
    <dgm:cxn modelId="{2BE0F772-6DAA-4FAB-8A59-D803FDD82D9A}" type="presOf" srcId="{B9B165F8-AD6B-437E-9380-CDA33F71B095}" destId="{A1042351-FBAF-47B7-98DF-AA368049A415}" srcOrd="0" destOrd="0" presId="urn:microsoft.com/office/officeart/2005/8/layout/process4"/>
    <dgm:cxn modelId="{F20A9481-0CE5-426B-A1FC-7E8AD3036921}" type="presParOf" srcId="{464E1800-EB2A-4AA0-8186-B3F807648928}" destId="{F2AE1514-278F-4675-AE0F-50A4BDD8EC3D}" srcOrd="3" destOrd="0" presId="urn:microsoft.com/office/officeart/2005/8/layout/process4"/>
    <dgm:cxn modelId="{9935A175-7F94-4A61-8335-C4D506C2AF67}" type="presParOf" srcId="{464E1800-EB2A-4AA0-8186-B3F807648928}" destId="{E3CEADB5-45CC-470A-A6C9-E96BF0628F32}" srcOrd="4" destOrd="0" presId="urn:microsoft.com/office/officeart/2005/8/layout/process4"/>
    <dgm:cxn modelId="{75FFE908-A581-4990-9690-C49DCC6E32C1}" type="presParOf" srcId="{E3CEADB5-45CC-470A-A6C9-E96BF0628F32}" destId="{3C175D53-2E51-4BD3-B4F3-C9936F42FA96}" srcOrd="0" destOrd="0" presId="urn:microsoft.com/office/officeart/2005/8/layout/process4"/>
    <dgm:cxn modelId="{01D2F13A-9E71-419A-A99F-70615D368F56}" type="presOf" srcId="{9CEBE8C1-48EC-4FF3-BCEB-1EB4CC926A52}" destId="{3C175D53-2E51-4BD3-B4F3-C9936F42FA96}" srcOrd="0" destOrd="0" presId="urn:microsoft.com/office/officeart/2005/8/layout/process4"/>
    <dgm:cxn modelId="{520C5682-C937-4079-B32C-D5E89D430DFE}" type="presParOf" srcId="{E3CEADB5-45CC-470A-A6C9-E96BF0628F32}" destId="{B160CF09-7893-4CBF-BDA9-3AE4C1015CE5}" srcOrd="1" destOrd="0" presId="urn:microsoft.com/office/officeart/2005/8/layout/process4"/>
    <dgm:cxn modelId="{3FFFE240-6EC1-41A8-AE77-0FC40057F445}" type="presOf" srcId="{9CEBE8C1-48EC-4FF3-BCEB-1EB4CC926A52}" destId="{B160CF09-7893-4CBF-BDA9-3AE4C1015CE5}" srcOrd="1" destOrd="0" presId="urn:microsoft.com/office/officeart/2005/8/layout/process4"/>
    <dgm:cxn modelId="{36AF9BA7-CCCB-4AC8-AA63-D186EC5EFDFE}" type="presParOf" srcId="{E3CEADB5-45CC-470A-A6C9-E96BF0628F32}" destId="{F37F84AD-D9EF-415E-B9F3-B4918820BE62}" srcOrd="2" destOrd="0" presId="urn:microsoft.com/office/officeart/2005/8/layout/process4"/>
    <dgm:cxn modelId="{FA0CDBE1-AD92-4788-945F-1B17F89202EB}" type="presParOf" srcId="{F37F84AD-D9EF-415E-B9F3-B4918820BE62}" destId="{E06317AC-8F66-4A88-8F5C-F281F31E14A0}" srcOrd="0" destOrd="0" presId="urn:microsoft.com/office/officeart/2005/8/layout/process4"/>
    <dgm:cxn modelId="{E99A4021-00EF-4564-AB72-83403B3F508A}" type="presOf" srcId="{C9155D4A-9FE8-47F6-AEE9-66212EBAEA03}" destId="{E06317AC-8F66-4A88-8F5C-F281F31E14A0}" srcOrd="0" destOrd="0" presId="urn:microsoft.com/office/officeart/2005/8/layout/process4"/>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01098460-72BE-41DB-AC60-BFCBDD60B3FA}"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604AC1A5-8BD0-4C46-9E45-BE1C1D1CF698}" type="parTrans" cxnId="{58D56116-3E0E-4191-9305-F6119FDDAE0C}">
      <dgm:prSet/>
      <dgm:spPr/>
      <dgm:t>
        <a:bodyPr/>
        <a:lstStyle/>
        <a:p>
          <a:endParaRPr lang="en-US">
            <a:latin typeface="+mj-lt"/>
          </a:endParaRPr>
        </a:p>
      </dgm:t>
    </dgm:pt>
    <dgm:pt modelId="{9CEBE8C1-48EC-4FF3-BCEB-1EB4CC926A52}">
      <dgm:prSet phldrT="[Text]"/>
      <dgm:spPr>
        <a:solidFill>
          <a:schemeClr val="accent1">
            <a:hueOff val="0"/>
            <a:satOff val="0"/>
            <a:lumOff val="0"/>
            <a:alphaOff val="0"/>
          </a:schemeClr>
        </a:solidFill>
        <a:ln w="22225" cap="rnd" cmpd="sng" algn="ctr">
          <a:solidFill>
            <a:schemeClr val="lt1">
              <a:hueOff val="0"/>
              <a:satOff val="0"/>
              <a:lumOff val="0"/>
              <a:alphaOff val="0"/>
            </a:schemeClr>
          </a:solidFill>
          <a:prstDash val="solid"/>
        </a:ln>
      </dgm:spPr>
      <dgm:t>
        <a:bodyPr/>
        <a:lstStyle/>
        <a:p>
          <a:r>
            <a:rPr lang="en-US" err="1">
              <a:effectLst/>
              <a:latin typeface="+mj-lt"/>
              <a:ea typeface="Trebuchet MS" panose="020b0603020202020204" pitchFamily="34" charset="0"/>
              <a:cs typeface="Arial" panose="020b0604020202020204" pitchFamily="34" charset="0"/>
            </a:rPr>
            <a:t>Ministerul Mediului, Apelor şi Pădurilor </a:t>
          </a:r>
          <a:endParaRPr lang="en-US">
            <a:latin typeface="+mj-lt"/>
          </a:endParaRPr>
        </a:p>
      </dgm:t>
    </dgm:pt>
    <dgm:pt modelId="{5C3A42C1-1F58-40DB-92D1-C79349E7DBA9}" type="parTrans" cxnId="{CF0967F5-BB3B-4E9F-BD85-1A677483BF23}">
      <dgm:prSet/>
      <dgm:spPr/>
      <dgm:t>
        <a:bodyPr/>
        <a:lstStyle/>
        <a:p>
          <a:endParaRPr lang="en-US">
            <a:latin typeface="+mj-lt"/>
          </a:endParaRPr>
        </a:p>
      </dgm:t>
    </dgm:pt>
    <dgm:pt modelId="{C9155D4A-9FE8-47F6-AEE9-66212EBAEA03}">
      <dgm:prSet phldrT="[Text]"/>
      <dgm:spPr>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dgm:spPr>
      <dgm:t>
        <a:bodyPr/>
        <a:lstStyle/>
        <a:p>
          <a:r>
            <a:rPr lang="ro-RO">
              <a:latin typeface="+mj-lt"/>
            </a:rPr>
            <a:t>Coordonator al investiției</a:t>
          </a:r>
          <a:endParaRPr lang="en-US">
            <a:latin typeface="+mj-lt"/>
          </a:endParaRPr>
        </a:p>
      </dgm:t>
    </dgm:pt>
    <dgm:pt modelId="{F0BBED03-4E49-414D-975F-720377D5E04F}" type="sibTrans" cxnId="{CF0967F5-BB3B-4E9F-BD85-1A677483BF23}">
      <dgm:prSet/>
      <dgm:spPr/>
      <dgm:t>
        <a:bodyPr/>
        <a:lstStyle/>
        <a:p>
          <a:endParaRPr lang="en-US">
            <a:latin typeface="+mj-lt"/>
          </a:endParaRPr>
        </a:p>
      </dgm:t>
    </dgm:pt>
    <dgm:pt modelId="{4A10CE38-FED6-4C56-9F78-7E07DF3776DE}" type="sibTrans" cxnId="{58D56116-3E0E-4191-9305-F6119FDDAE0C}">
      <dgm:prSet/>
      <dgm:spPr/>
      <dgm:t>
        <a:bodyPr/>
        <a:lstStyle/>
        <a:p>
          <a:endParaRPr lang="en-US">
            <a:latin typeface="+mj-lt"/>
          </a:endParaRPr>
        </a:p>
      </dgm:t>
    </dgm:pt>
    <dgm:pt modelId="{2F1176E4-B381-4513-8ED0-598A9CCC74BB}" type="parTrans" cxnId="{0DA5AB33-9627-4C92-BC10-B7CF8213B4D7}">
      <dgm:prSet/>
      <dgm:spPr/>
      <dgm:t>
        <a:bodyPr/>
        <a:lstStyle/>
        <a:p>
          <a:endParaRPr lang="en-US">
            <a:latin typeface="+mj-lt"/>
          </a:endParaRPr>
        </a:p>
      </dgm:t>
    </dgm:pt>
    <dgm:pt modelId="{39C0BFD2-4318-499D-A4FD-A7630422D8B7}">
      <dgm:prSet phldrT="[Text]"/>
      <dgm:spPr>
        <a:solidFill>
          <a:schemeClr val="accent1">
            <a:hueOff val="0"/>
            <a:satOff val="0"/>
            <a:lumOff val="0"/>
            <a:alphaOff val="0"/>
          </a:schemeClr>
        </a:solidFill>
        <a:ln w="22225" cap="rnd" cmpd="sng" algn="ctr">
          <a:solidFill>
            <a:schemeClr val="lt1">
              <a:hueOff val="0"/>
              <a:satOff val="0"/>
              <a:lumOff val="0"/>
              <a:alphaOff val="0"/>
            </a:schemeClr>
          </a:solidFill>
          <a:prstDash val="solid"/>
        </a:ln>
      </dgm:spPr>
      <dgm:t>
        <a:bodyPr/>
        <a:lstStyle/>
        <a:p>
          <a:r>
            <a:rPr lang="ro-RO">
              <a:latin typeface="+mj-lt"/>
            </a:rPr>
            <a:t>Garda </a:t>
          </a:r>
          <a:r>
            <a:rPr lang="ro-RO">
              <a:latin typeface="+mj-lt"/>
              <a:cs typeface="Arial" panose="020b0604020202020204" pitchFamily="34" charset="0"/>
            </a:rPr>
            <a:t>Forestieră</a:t>
          </a:r>
          <a:endParaRPr lang="en-US">
            <a:latin typeface="+mj-lt"/>
            <a:cs typeface="Arial" panose="020b0604020202020204" pitchFamily="34" charset="0"/>
          </a:endParaRPr>
        </a:p>
      </dgm:t>
    </dgm:pt>
    <dgm:pt modelId="{D31A3B17-8D77-4C30-BF3A-747A3FB9AE0F}" type="parTrans" cxnId="{5A8B8ADA-7316-4AB2-AC12-82ECA85F618F}">
      <dgm:prSet/>
      <dgm:spPr/>
      <dgm:t>
        <a:bodyPr/>
        <a:lstStyle/>
        <a:p>
          <a:endParaRPr lang="en-US">
            <a:latin typeface="+mj-lt"/>
          </a:endParaRPr>
        </a:p>
      </dgm:t>
    </dgm:pt>
    <dgm:pt modelId="{B9B165F8-AD6B-437E-9380-CDA33F71B095}">
      <dgm:prSet phldrT="[Text]"/>
      <dgm:spPr>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dgm:spPr>
      <dgm:t>
        <a:bodyPr/>
        <a:lstStyle/>
        <a:p>
          <a:r>
            <a:rPr lang="ro-RO">
              <a:latin typeface="+mj-lt"/>
            </a:rPr>
            <a:t>Rol in implementarea proiectului și menținerea legăturii cu beneficiarii</a:t>
          </a:r>
          <a:endParaRPr lang="en-US">
            <a:latin typeface="+mj-lt"/>
          </a:endParaRPr>
        </a:p>
      </dgm:t>
    </dgm:pt>
    <dgm:pt modelId="{6175CEE0-A812-4CC3-9E17-169AE2F1C46C}" type="sibTrans" cxnId="{5A8B8ADA-7316-4AB2-AC12-82ECA85F618F}">
      <dgm:prSet/>
      <dgm:spPr/>
      <dgm:t>
        <a:bodyPr/>
        <a:lstStyle/>
        <a:p>
          <a:endParaRPr lang="en-US">
            <a:latin typeface="+mj-lt"/>
          </a:endParaRPr>
        </a:p>
      </dgm:t>
    </dgm:pt>
    <dgm:pt modelId="{F1BD6E81-CD75-43B8-9069-8916147B0D7D}" type="sibTrans" cxnId="{0DA5AB33-9627-4C92-BC10-B7CF8213B4D7}">
      <dgm:prSet/>
      <dgm:spPr/>
      <dgm:t>
        <a:bodyPr/>
        <a:lstStyle/>
        <a:p>
          <a:endParaRPr lang="en-US">
            <a:latin typeface="+mj-lt"/>
          </a:endParaRPr>
        </a:p>
      </dgm:t>
    </dgm:pt>
    <dgm:pt modelId="{901AAE2D-213E-48BE-B1D4-65C89E152217}" type="parTrans" cxnId="{BEEDB6AB-C4B4-4BBC-8062-D3F66C5A958B}">
      <dgm:prSet/>
      <dgm:spPr/>
      <dgm:t>
        <a:bodyPr/>
        <a:lstStyle/>
        <a:p>
          <a:endParaRPr lang="en-US">
            <a:latin typeface="+mj-lt"/>
          </a:endParaRPr>
        </a:p>
      </dgm:t>
    </dgm:pt>
    <dgm:pt modelId="{B0B7DE12-381F-4564-A423-987972AB5527}">
      <dgm:prSet phldrT="[Text]"/>
      <dgm:spPr>
        <a:solidFill>
          <a:schemeClr val="accent1">
            <a:hueOff val="0"/>
            <a:satOff val="0"/>
            <a:lumOff val="0"/>
            <a:alphaOff val="0"/>
          </a:schemeClr>
        </a:solidFill>
        <a:ln w="22225" cap="rnd" cmpd="sng" algn="ctr">
          <a:solidFill>
            <a:schemeClr val="lt1">
              <a:hueOff val="0"/>
              <a:satOff val="0"/>
              <a:lumOff val="0"/>
              <a:alphaOff val="0"/>
            </a:schemeClr>
          </a:solidFill>
          <a:prstDash val="solid"/>
        </a:ln>
      </dgm:spPr>
      <dgm:t>
        <a:bodyPr/>
        <a:lstStyle/>
        <a:p>
          <a:r>
            <a:rPr lang="ro-RO">
              <a:latin typeface="+mj-lt"/>
              <a:cs typeface="Arial" panose="020b0604020202020204" pitchFamily="34" charset="0"/>
            </a:rPr>
            <a:t>Beneficiar</a:t>
          </a:r>
        </a:p>
      </dgm:t>
    </dgm:pt>
    <dgm:pt modelId="{046400B9-813B-4116-BA2F-30CFA3D4379B}" type="parTrans" cxnId="{7842BBE0-F5A7-4BCC-B58C-F019209EAEE3}">
      <dgm:prSet/>
      <dgm:spPr/>
      <dgm:t>
        <a:bodyPr/>
        <a:lstStyle/>
        <a:p>
          <a:endParaRPr lang="en-US">
            <a:latin typeface="+mj-lt"/>
          </a:endParaRPr>
        </a:p>
      </dgm:t>
    </dgm:pt>
    <dgm:pt modelId="{6993076D-43E8-4A84-BF0B-FE3072001B44}">
      <dgm:prSet phldrT="[Text]"/>
      <dgm:spPr>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dgm:spPr>
      <dgm:t>
        <a:bodyPr/>
        <a:lstStyle/>
        <a:p>
          <a:r>
            <a:rPr lang="ro-RO" b="0" i="0">
              <a:solidFill>
                <a:schemeClr val="tx1"/>
              </a:solidFill>
              <a:effectLst/>
              <a:latin typeface="+mj-lt"/>
              <a:cs typeface="Arial" panose="020b0604020202020204" pitchFamily="34" charset="0"/>
            </a:rPr>
            <a:t>O</a:t>
          </a:r>
          <a:r>
            <a:rPr lang="en-US" b="0" i="0">
              <a:solidFill>
                <a:schemeClr val="tx1"/>
              </a:solidFill>
              <a:effectLst/>
              <a:latin typeface="+mj-lt"/>
              <a:cs typeface="Arial" panose="020b0604020202020204" pitchFamily="34" charset="0"/>
            </a:rPr>
            <a:t>rice deținător public sau privat de teren pretabil pentru împădurire, precum și formele asociative ale acestora</a:t>
          </a:r>
          <a:endParaRPr lang="ro-RO" b="0" i="0">
            <a:solidFill>
              <a:schemeClr val="tx1"/>
            </a:solidFill>
            <a:effectLst/>
            <a:latin typeface="+mj-lt"/>
            <a:cs typeface="Arial" panose="020b0604020202020204" pitchFamily="34" charset="0"/>
          </a:endParaRPr>
        </a:p>
      </dgm:t>
    </dgm:pt>
    <dgm:pt modelId="{157D439D-8D5C-40CE-954B-2E3B03820C8A}" type="sibTrans" cxnId="{7842BBE0-F5A7-4BCC-B58C-F019209EAEE3}">
      <dgm:prSet/>
      <dgm:spPr/>
      <dgm:t>
        <a:bodyPr/>
        <a:lstStyle/>
        <a:p>
          <a:endParaRPr lang="en-US">
            <a:latin typeface="+mj-lt"/>
          </a:endParaRPr>
        </a:p>
      </dgm:t>
    </dgm:pt>
    <dgm:pt modelId="{D6D00CCE-69A8-4386-8364-D472CCE75500}" type="sibTrans" cxnId="{BEEDB6AB-C4B4-4BBC-8062-D3F66C5A958B}">
      <dgm:prSet/>
      <dgm:spPr/>
      <dgm:t>
        <a:bodyPr/>
        <a:lstStyle/>
        <a:p>
          <a:endParaRPr lang="en-US">
            <a:latin typeface="+mj-lt"/>
          </a:endParaRPr>
        </a:p>
      </dgm:t>
    </dgm:pt>
    <dgm:pt modelId="{464E1800-EB2A-4AA0-8186-B3F807648928}" type="pres">
      <dgm:prSet presAssocID="{01098460-72BE-41DB-AC60-BFCBDD60B3FA}" presName="Name0">
        <dgm:presLayoutVars>
          <dgm:dir/>
          <dgm:animLvl val="lvl"/>
          <dgm:resizeHandles val="exact"/>
        </dgm:presLayoutVars>
      </dgm:prSet>
      <dgm:spPr/>
      <dgm:t>
        <a:bodyPr/>
        <a:lstStyle/>
        <a:p/>
      </dgm:t>
    </dgm:pt>
    <dgm:pt modelId="{79B42D8E-9685-4818-9BE9-449D0F813C64}" type="pres">
      <dgm:prSet presAssocID="{B0B7DE12-381F-4564-A423-987972AB5527}" presName="boxAndChildren"/>
      <dgm:spPr/>
      <dgm:t>
        <a:bodyPr/>
        <a:lstStyle/>
        <a:p/>
      </dgm:t>
    </dgm:pt>
    <dgm:pt modelId="{DED721CB-E9D4-4B0A-80E0-452D4B84287B}" type="pres">
      <dgm:prSet presAssocID="{B0B7DE12-381F-4564-A423-987972AB5527}" presName="parentTextBox" presStyleLbl="node1" presStyleCnt="3"/>
      <dgm:spPr/>
      <dgm:t>
        <a:bodyPr/>
        <a:lstStyle/>
        <a:p/>
      </dgm:t>
    </dgm:pt>
    <dgm:pt modelId="{D9C872B6-5B20-4C4E-AA22-4D51AB4852E0}" type="pres">
      <dgm:prSet presAssocID="{B0B7DE12-381F-4564-A423-987972AB5527}" presName="entireBox" presStyleLbl="node1" presStyleCnt="3"/>
      <dgm:spPr/>
      <dgm:t>
        <a:bodyPr/>
        <a:lstStyle/>
        <a:p/>
      </dgm:t>
    </dgm:pt>
    <dgm:pt modelId="{7438CA98-50A2-4AD3-903F-85C12EC7291A}" type="pres">
      <dgm:prSet presAssocID="{B0B7DE12-381F-4564-A423-987972AB5527}" presName="descendantBox"/>
      <dgm:spPr/>
      <dgm:t>
        <a:bodyPr/>
        <a:lstStyle/>
        <a:p/>
      </dgm:t>
    </dgm:pt>
    <dgm:pt modelId="{E6DD8ED7-F3BD-4659-9BBE-FF2953EFFF9F}" type="pres">
      <dgm:prSet presAssocID="{6993076D-43E8-4A84-BF0B-FE3072001B44}" presName="childTextBox" presStyleLbl="fgAccFollowNode1" presStyleCnt="3">
        <dgm:presLayoutVars>
          <dgm:bulletEnabled val="1"/>
        </dgm:presLayoutVars>
      </dgm:prSet>
      <dgm:spPr/>
      <dgm:t>
        <a:bodyPr/>
        <a:lstStyle/>
        <a:p/>
      </dgm:t>
    </dgm:pt>
    <dgm:pt modelId="{F4648A2B-9376-43D4-A2D1-967CF4164B09}" type="pres">
      <dgm:prSet presAssocID="{F1BD6E81-CD75-43B8-9069-8916147B0D7D}" presName="sp"/>
      <dgm:spPr/>
      <dgm:t>
        <a:bodyPr/>
        <a:lstStyle/>
        <a:p/>
      </dgm:t>
    </dgm:pt>
    <dgm:pt modelId="{6987CE43-400A-4A2F-BC5C-309CC3548DAA}" type="pres">
      <dgm:prSet presAssocID="{39C0BFD2-4318-499D-A4FD-A7630422D8B7}" presName="arrowAndChildren"/>
      <dgm:spPr/>
      <dgm:t>
        <a:bodyPr/>
        <a:lstStyle/>
        <a:p/>
      </dgm:t>
    </dgm:pt>
    <dgm:pt modelId="{F5805FFE-3E52-442A-868A-E1258BFB4DE7}" type="pres">
      <dgm:prSet presAssocID="{39C0BFD2-4318-499D-A4FD-A7630422D8B7}" presName="parentTextArrow" presStyleLbl="node1" presStyleIdx="1" presStyleCnt="3"/>
      <dgm:spPr/>
      <dgm:t>
        <a:bodyPr/>
        <a:lstStyle/>
        <a:p/>
      </dgm:t>
    </dgm:pt>
    <dgm:pt modelId="{C8E41F29-B780-4135-8D81-8D8DD30D03CE}" type="pres">
      <dgm:prSet presAssocID="{39C0BFD2-4318-499D-A4FD-A7630422D8B7}" presName="arrow" presStyleLbl="node1" presStyleIdx="1" presStyleCnt="3"/>
      <dgm:spPr/>
      <dgm:t>
        <a:bodyPr/>
        <a:lstStyle/>
        <a:p/>
      </dgm:t>
    </dgm:pt>
    <dgm:pt modelId="{072101BB-8C9A-4E91-807C-6ACB60C9FBBF}" type="pres">
      <dgm:prSet presAssocID="{39C0BFD2-4318-499D-A4FD-A7630422D8B7}" presName="descendantArrow"/>
      <dgm:spPr/>
      <dgm:t>
        <a:bodyPr/>
        <a:lstStyle/>
        <a:p/>
      </dgm:t>
    </dgm:pt>
    <dgm:pt modelId="{A1042351-FBAF-47B7-98DF-AA368049A415}" type="pres">
      <dgm:prSet presAssocID="{B9B165F8-AD6B-437E-9380-CDA33F71B095}" presName="childTextArrow" presStyleLbl="fgAccFollowNode1" presStyleIdx="1" presStyleCnt="3">
        <dgm:presLayoutVars>
          <dgm:bulletEnabled val="1"/>
        </dgm:presLayoutVars>
      </dgm:prSet>
      <dgm:spPr/>
      <dgm:t>
        <a:bodyPr/>
        <a:lstStyle/>
        <a:p/>
      </dgm:t>
    </dgm:pt>
    <dgm:pt modelId="{F2AE1514-278F-4675-AE0F-50A4BDD8EC3D}" type="pres">
      <dgm:prSet presAssocID="{4A10CE38-FED6-4C56-9F78-7E07DF3776DE}" presName="sp"/>
      <dgm:spPr/>
      <dgm:t>
        <a:bodyPr/>
        <a:lstStyle/>
        <a:p/>
      </dgm:t>
    </dgm:pt>
    <dgm:pt modelId="{E3CEADB5-45CC-470A-A6C9-E96BF0628F32}" type="pres">
      <dgm:prSet presAssocID="{9CEBE8C1-48EC-4FF3-BCEB-1EB4CC926A52}" presName="arrowAndChildren"/>
      <dgm:spPr/>
      <dgm:t>
        <a:bodyPr/>
        <a:lstStyle/>
        <a:p/>
      </dgm:t>
    </dgm:pt>
    <dgm:pt modelId="{3C175D53-2E51-4BD3-B4F3-C9936F42FA96}" type="pres">
      <dgm:prSet presAssocID="{9CEBE8C1-48EC-4FF3-BCEB-1EB4CC926A52}" presName="parentTextArrow" presStyleLbl="node1" presStyleIdx="2" presStyleCnt="3"/>
      <dgm:spPr/>
      <dgm:t>
        <a:bodyPr/>
        <a:lstStyle/>
        <a:p/>
      </dgm:t>
    </dgm:pt>
    <dgm:pt modelId="{B160CF09-7893-4CBF-BDA9-3AE4C1015CE5}" type="pres">
      <dgm:prSet presAssocID="{9CEBE8C1-48EC-4FF3-BCEB-1EB4CC926A52}" presName="arrow" presStyleLbl="node1" presStyleIdx="2" presStyleCnt="3"/>
      <dgm:spPr/>
      <dgm:t>
        <a:bodyPr/>
        <a:lstStyle/>
        <a:p/>
      </dgm:t>
    </dgm:pt>
    <dgm:pt modelId="{F37F84AD-D9EF-415E-B9F3-B4918820BE62}" type="pres">
      <dgm:prSet presAssocID="{9CEBE8C1-48EC-4FF3-BCEB-1EB4CC926A52}" presName="descendantArrow"/>
      <dgm:spPr/>
      <dgm:t>
        <a:bodyPr/>
        <a:lstStyle/>
        <a:p/>
      </dgm:t>
    </dgm:pt>
    <dgm:pt modelId="{E06317AC-8F66-4A88-8F5C-F281F31E14A0}" type="pres">
      <dgm:prSet presAssocID="{C9155D4A-9FE8-47F6-AEE9-66212EBAEA03}" presName="childTextArrow" presStyleLbl="fgAccFollowNode1" presStyleIdx="2" presStyleCnt="3">
        <dgm:presLayoutVars>
          <dgm:bulletEnabled val="1"/>
        </dgm:presLayoutVars>
      </dgm:prSet>
      <dgm:spPr/>
      <dgm:t>
        <a:bodyPr/>
        <a:lstStyle/>
        <a:p/>
      </dgm:t>
    </dgm:pt>
  </dgm:ptLst>
  <dgm:cxnLst>
    <dgm:cxn modelId="{58D56116-3E0E-4191-9305-F6119FDDAE0C}" srcId="{01098460-72BE-41DB-AC60-BFCBDD60B3FA}" destId="{9CEBE8C1-48EC-4FF3-BCEB-1EB4CC926A52}" srcOrd="0" destOrd="0" parTransId="{604AC1A5-8BD0-4C46-9E45-BE1C1D1CF698}" sibTransId="{4A10CE38-FED6-4C56-9F78-7E07DF3776DE}"/>
    <dgm:cxn modelId="{CF0967F5-BB3B-4E9F-BD85-1A677483BF23}" srcId="{9CEBE8C1-48EC-4FF3-BCEB-1EB4CC926A52}" destId="{C9155D4A-9FE8-47F6-AEE9-66212EBAEA03}" srcOrd="0" destOrd="0" parTransId="{5C3A42C1-1F58-40DB-92D1-C79349E7DBA9}" sibTransId="{F0BBED03-4E49-414D-975F-720377D5E04F}"/>
    <dgm:cxn modelId="{0DA5AB33-9627-4C92-BC10-B7CF8213B4D7}" srcId="{01098460-72BE-41DB-AC60-BFCBDD60B3FA}" destId="{39C0BFD2-4318-499D-A4FD-A7630422D8B7}" srcOrd="1" destOrd="0" parTransId="{2F1176E4-B381-4513-8ED0-598A9CCC74BB}" sibTransId="{F1BD6E81-CD75-43B8-9069-8916147B0D7D}"/>
    <dgm:cxn modelId="{5A8B8ADA-7316-4AB2-AC12-82ECA85F618F}" srcId="{39C0BFD2-4318-499D-A4FD-A7630422D8B7}" destId="{B9B165F8-AD6B-437E-9380-CDA33F71B095}" srcOrd="0" destOrd="0" parTransId="{D31A3B17-8D77-4C30-BF3A-747A3FB9AE0F}" sibTransId="{6175CEE0-A812-4CC3-9E17-169AE2F1C46C}"/>
    <dgm:cxn modelId="{BEEDB6AB-C4B4-4BBC-8062-D3F66C5A958B}" srcId="{01098460-72BE-41DB-AC60-BFCBDD60B3FA}" destId="{B0B7DE12-381F-4564-A423-987972AB5527}" srcOrd="2" destOrd="0" parTransId="{901AAE2D-213E-48BE-B1D4-65C89E152217}" sibTransId="{D6D00CCE-69A8-4386-8364-D472CCE75500}"/>
    <dgm:cxn modelId="{7842BBE0-F5A7-4BCC-B58C-F019209EAEE3}" srcId="{B0B7DE12-381F-4564-A423-987972AB5527}" destId="{6993076D-43E8-4A84-BF0B-FE3072001B44}" srcOrd="0" destOrd="0" parTransId="{046400B9-813B-4116-BA2F-30CFA3D4379B}" sibTransId="{157D439D-8D5C-40CE-954B-2E3B03820C8A}"/>
    <dgm:cxn modelId="{7E661AA6-7EC0-4561-81BF-85ED55EAB32A}" type="presOf" srcId="{01098460-72BE-41DB-AC60-BFCBDD60B3FA}" destId="{464E1800-EB2A-4AA0-8186-B3F807648928}" srcOrd="0" destOrd="0" presId="urn:microsoft.com/office/officeart/2005/8/layout/process4"/>
    <dgm:cxn modelId="{9C234F9C-672D-4B72-98A7-359E7CD49CC6}" type="presParOf" srcId="{464E1800-EB2A-4AA0-8186-B3F807648928}" destId="{79B42D8E-9685-4818-9BE9-449D0F813C64}" srcOrd="0" destOrd="0" presId="urn:microsoft.com/office/officeart/2005/8/layout/process4"/>
    <dgm:cxn modelId="{A741F8FC-1B18-474B-A051-DC9A890C79D6}" type="presParOf" srcId="{79B42D8E-9685-4818-9BE9-449D0F813C64}" destId="{DED721CB-E9D4-4B0A-80E0-452D4B84287B}" srcOrd="0" destOrd="0" presId="urn:microsoft.com/office/officeart/2005/8/layout/process4"/>
    <dgm:cxn modelId="{0A5D31E0-842E-49D0-9ADD-C10F7E81975A}" type="presOf" srcId="{B0B7DE12-381F-4564-A423-987972AB5527}" destId="{DED721CB-E9D4-4B0A-80E0-452D4B84287B}" srcOrd="0" destOrd="0" presId="urn:microsoft.com/office/officeart/2005/8/layout/process4"/>
    <dgm:cxn modelId="{BDD5BC98-C373-4B4F-87AD-4C7EA4639E13}" type="presParOf" srcId="{79B42D8E-9685-4818-9BE9-449D0F813C64}" destId="{D9C872B6-5B20-4C4E-AA22-4D51AB4852E0}" srcOrd="1" destOrd="0" presId="urn:microsoft.com/office/officeart/2005/8/layout/process4"/>
    <dgm:cxn modelId="{6733ACDC-B53B-4530-958B-D5304E4D3AA4}" type="presOf" srcId="{B0B7DE12-381F-4564-A423-987972AB5527}" destId="{D9C872B6-5B20-4C4E-AA22-4D51AB4852E0}" srcOrd="1" destOrd="0" presId="urn:microsoft.com/office/officeart/2005/8/layout/process4"/>
    <dgm:cxn modelId="{5D914094-2011-41A4-8E37-951A32AEBCBB}" type="presParOf" srcId="{79B42D8E-9685-4818-9BE9-449D0F813C64}" destId="{7438CA98-50A2-4AD3-903F-85C12EC7291A}" srcOrd="2" destOrd="0" presId="urn:microsoft.com/office/officeart/2005/8/layout/process4"/>
    <dgm:cxn modelId="{A92759D1-EC3E-40CF-84F6-3CBDDCD06C08}" type="presParOf" srcId="{7438CA98-50A2-4AD3-903F-85C12EC7291A}" destId="{E6DD8ED7-F3BD-4659-9BBE-FF2953EFFF9F}" srcOrd="0" destOrd="0" presId="urn:microsoft.com/office/officeart/2005/8/layout/process4"/>
    <dgm:cxn modelId="{48567489-23AD-45EC-BE2E-77F9A6EA7F82}" type="presOf" srcId="{6993076D-43E8-4A84-BF0B-FE3072001B44}" destId="{E6DD8ED7-F3BD-4659-9BBE-FF2953EFFF9F}" srcOrd="0" destOrd="0" presId="urn:microsoft.com/office/officeart/2005/8/layout/process4"/>
    <dgm:cxn modelId="{FF92A19B-56C4-4FBA-AD40-C5EA6154E434}" type="presParOf" srcId="{464E1800-EB2A-4AA0-8186-B3F807648928}" destId="{F4648A2B-9376-43D4-A2D1-967CF4164B09}" srcOrd="1" destOrd="0" presId="urn:microsoft.com/office/officeart/2005/8/layout/process4"/>
    <dgm:cxn modelId="{234D8919-90B8-4202-BB72-AAEEB2B2D7B2}" type="presParOf" srcId="{464E1800-EB2A-4AA0-8186-B3F807648928}" destId="{6987CE43-400A-4A2F-BC5C-309CC3548DAA}" srcOrd="2" destOrd="0" presId="urn:microsoft.com/office/officeart/2005/8/layout/process4"/>
    <dgm:cxn modelId="{49CDB9FC-FBC3-4070-B424-BAFDCD54024E}" type="presParOf" srcId="{6987CE43-400A-4A2F-BC5C-309CC3548DAA}" destId="{F5805FFE-3E52-442A-868A-E1258BFB4DE7}" srcOrd="0" destOrd="0" presId="urn:microsoft.com/office/officeart/2005/8/layout/process4"/>
    <dgm:cxn modelId="{702564F1-A7B9-466D-B4A1-081510A72223}" type="presOf" srcId="{39C0BFD2-4318-499D-A4FD-A7630422D8B7}" destId="{F5805FFE-3E52-442A-868A-E1258BFB4DE7}" srcOrd="0" destOrd="0" presId="urn:microsoft.com/office/officeart/2005/8/layout/process4"/>
    <dgm:cxn modelId="{B1C030FA-DCA2-4EC5-9322-D68EAA3A2896}" type="presParOf" srcId="{6987CE43-400A-4A2F-BC5C-309CC3548DAA}" destId="{C8E41F29-B780-4135-8D81-8D8DD30D03CE}" srcOrd="1" destOrd="0" presId="urn:microsoft.com/office/officeart/2005/8/layout/process4"/>
    <dgm:cxn modelId="{CBCC47CE-EB09-4407-AD12-2E8A52ECCA88}" type="presOf" srcId="{39C0BFD2-4318-499D-A4FD-A7630422D8B7}" destId="{C8E41F29-B780-4135-8D81-8D8DD30D03CE}" srcOrd="1" destOrd="0" presId="urn:microsoft.com/office/officeart/2005/8/layout/process4"/>
    <dgm:cxn modelId="{8FCA8D1D-0CA8-4AC1-8A8B-152EACCF8ABE}" type="presParOf" srcId="{6987CE43-400A-4A2F-BC5C-309CC3548DAA}" destId="{072101BB-8C9A-4E91-807C-6ACB60C9FBBF}" srcOrd="2" destOrd="0" presId="urn:microsoft.com/office/officeart/2005/8/layout/process4"/>
    <dgm:cxn modelId="{028822B0-B381-4F39-B9AB-B360B01F192F}" type="presParOf" srcId="{072101BB-8C9A-4E91-807C-6ACB60C9FBBF}" destId="{A1042351-FBAF-47B7-98DF-AA368049A415}" srcOrd="0" destOrd="0" presId="urn:microsoft.com/office/officeart/2005/8/layout/process4"/>
    <dgm:cxn modelId="{ED745A0A-FE68-4D6D-A7E1-7C8599C7CE12}" type="presOf" srcId="{B9B165F8-AD6B-437E-9380-CDA33F71B095}" destId="{A1042351-FBAF-47B7-98DF-AA368049A415}" srcOrd="0" destOrd="0" presId="urn:microsoft.com/office/officeart/2005/8/layout/process4"/>
    <dgm:cxn modelId="{46316C89-75E1-4F12-8986-8CD8494B27A7}" type="presParOf" srcId="{464E1800-EB2A-4AA0-8186-B3F807648928}" destId="{F2AE1514-278F-4675-AE0F-50A4BDD8EC3D}" srcOrd="3" destOrd="0" presId="urn:microsoft.com/office/officeart/2005/8/layout/process4"/>
    <dgm:cxn modelId="{7569AA71-5F14-445F-9ADA-736A5E1C0AFB}" type="presParOf" srcId="{464E1800-EB2A-4AA0-8186-B3F807648928}" destId="{E3CEADB5-45CC-470A-A6C9-E96BF0628F32}" srcOrd="4" destOrd="0" presId="urn:microsoft.com/office/officeart/2005/8/layout/process4"/>
    <dgm:cxn modelId="{E6141DB7-8C1C-464C-963C-C9E90F85AF05}" type="presParOf" srcId="{E3CEADB5-45CC-470A-A6C9-E96BF0628F32}" destId="{3C175D53-2E51-4BD3-B4F3-C9936F42FA96}" srcOrd="0" destOrd="0" presId="urn:microsoft.com/office/officeart/2005/8/layout/process4"/>
    <dgm:cxn modelId="{52F91C2A-3690-4296-8299-34A41634E027}" type="presOf" srcId="{9CEBE8C1-48EC-4FF3-BCEB-1EB4CC926A52}" destId="{3C175D53-2E51-4BD3-B4F3-C9936F42FA96}" srcOrd="0" destOrd="0" presId="urn:microsoft.com/office/officeart/2005/8/layout/process4"/>
    <dgm:cxn modelId="{9AA66282-BB75-4C49-946A-7F4449935166}" type="presParOf" srcId="{E3CEADB5-45CC-470A-A6C9-E96BF0628F32}" destId="{B160CF09-7893-4CBF-BDA9-3AE4C1015CE5}" srcOrd="1" destOrd="0" presId="urn:microsoft.com/office/officeart/2005/8/layout/process4"/>
    <dgm:cxn modelId="{057501F8-1A0B-4583-8B92-EF4941583EB0}" type="presOf" srcId="{9CEBE8C1-48EC-4FF3-BCEB-1EB4CC926A52}" destId="{B160CF09-7893-4CBF-BDA9-3AE4C1015CE5}" srcOrd="1" destOrd="0" presId="urn:microsoft.com/office/officeart/2005/8/layout/process4"/>
    <dgm:cxn modelId="{74B6F8F3-C5C0-4ECA-A76A-0C1F32C98BE4}" type="presParOf" srcId="{E3CEADB5-45CC-470A-A6C9-E96BF0628F32}" destId="{F37F84AD-D9EF-415E-B9F3-B4918820BE62}" srcOrd="2" destOrd="0" presId="urn:microsoft.com/office/officeart/2005/8/layout/process4"/>
    <dgm:cxn modelId="{F4605322-DDC6-4DDC-A790-79AA3AA22D28}" type="presParOf" srcId="{F37F84AD-D9EF-415E-B9F3-B4918820BE62}" destId="{E06317AC-8F66-4A88-8F5C-F281F31E14A0}" srcOrd="0" destOrd="0" presId="urn:microsoft.com/office/officeart/2005/8/layout/process4"/>
    <dgm:cxn modelId="{631B3B0D-26C1-44A3-8A52-AE7116769A34}" type="presOf" srcId="{C9155D4A-9FE8-47F6-AEE9-66212EBAEA03}" destId="{E06317AC-8F66-4A88-8F5C-F281F31E14A0}" srcOrd="0" destOrd="0" presId="urn:microsoft.com/office/officeart/2005/8/layout/process4"/>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2" name=""/>
      <dsp:cNvGrpSpPr/>
    </dsp:nvGrpSpPr>
    <dsp:grpSpPr/>
    <dsp:sp modelId="{D9C872B6-5B20-4C4E-AA22-4D51AB4852E0}">
      <dsp:nvSpPr>
        <dsp:cNvPr id="13" name=""/>
        <dsp:cNvSpPr/>
      </dsp:nvSpPr>
      <dsp:spPr>
        <a:xfrm>
          <a:off x="0" y="4537547"/>
          <a:ext cx="10351363" cy="1489324"/>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i="0" kern="1200" err="1">
              <a:latin typeface="+mj-lt"/>
              <a:cs typeface="Arial" panose="020b0604020202020204" pitchFamily="34" charset="0"/>
            </a:rPr>
            <a:t>Sprijin pentru investiţii în noi suprafeţe ocupate de păduri</a:t>
          </a:r>
          <a:endParaRPr lang="ro-RO" sz="2600" i="0" kern="1200">
            <a:latin typeface="+mj-lt"/>
            <a:cs typeface="Arial" panose="020b0604020202020204" pitchFamily="34" charset="0"/>
          </a:endParaRPr>
        </a:p>
      </dsp:txBody>
      <dsp:txXfrm>
        <a:off x="0" y="4537547"/>
        <a:ext cx="10351363" cy="804235"/>
      </dsp:txXfrm>
    </dsp:sp>
    <dsp:sp modelId="{94FCEC25-D9B5-4939-92D8-3E1BA8220804}">
      <dsp:nvSpPr>
        <dsp:cNvPr id="14" name=""/>
        <dsp:cNvSpPr/>
      </dsp:nvSpPr>
      <dsp:spPr>
        <a:xfrm>
          <a:off x="2527" y="5311995"/>
          <a:ext cx="10348835" cy="685089"/>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b="0" i="0" kern="1200" err="1">
              <a:effectLst/>
              <a:latin typeface="+mj-lt"/>
              <a:cs typeface="Arial" panose="020b0604020202020204" pitchFamily="34" charset="0"/>
            </a:rPr>
            <a:t>Obiectivul schemei de ajutor de stat  îl reprezintă crearea de noi suprafețe împădurite.</a:t>
          </a:r>
        </a:p>
      </dsp:txBody>
      <dsp:txXfrm>
        <a:off x="2527" y="5311995"/>
        <a:ext cx="10348835" cy="685089"/>
      </dsp:txXfrm>
    </dsp:sp>
    <dsp:sp modelId="{C8E41F29-B780-4135-8D81-8D8DD30D03CE}">
      <dsp:nvSpPr>
        <dsp:cNvPr id="15" name=""/>
        <dsp:cNvSpPr/>
      </dsp:nvSpPr>
      <dsp:spPr>
        <a:xfrm rot="10800000">
          <a:off x="0" y="2269306"/>
          <a:ext cx="10351363" cy="2290580"/>
        </a:xfrm>
        <a:prstGeom prst="upArrowCallou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i="0" kern="1200">
              <a:latin typeface="+mj-lt"/>
            </a:rPr>
            <a:t>Campania naţională de împădurire şi reîmpădurire, înclusiv păduri urbane</a:t>
          </a:r>
        </a:p>
      </dsp:txBody>
      <dsp:txXfrm rot="-10800000">
        <a:off x="0" y="2269306"/>
        <a:ext cx="10351363" cy="803993"/>
      </dsp:txXfrm>
    </dsp:sp>
    <dsp:sp modelId="{A1042351-FBAF-47B7-98DF-AA368049A415}">
      <dsp:nvSpPr>
        <dsp:cNvPr id="16" name=""/>
        <dsp:cNvSpPr/>
      </dsp:nvSpPr>
      <dsp:spPr>
        <a:xfrm>
          <a:off x="0" y="2856329"/>
          <a:ext cx="10351363" cy="100823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err="1">
              <a:latin typeface="+mj-lt"/>
            </a:rPr>
            <a:t>Obiectiv : </a:t>
          </a:r>
          <a:r>
            <a:rPr lang="ro-RO" sz="1400" kern="1200">
              <a:latin typeface="+mj-lt"/>
            </a:rPr>
            <a:t>R</a:t>
          </a:r>
          <a:r>
            <a:rPr lang="en-US" sz="1400" kern="1200" err="1">
              <a:latin typeface="+mj-lt"/>
            </a:rPr>
            <a:t>ealizarea de noi păduri și suprafețe cu vegetație forestieră în zonele vulnerabile la schimbările climatice: identificarea și evaluarea terenurilor, finanțarea împăduririi și lucrărilor de îngrijire a plantațiilor și creșterea suprafeței cu vegetație forestieră în lungul căilor de comunicație, în interiorul aglomerărilor urbane (păduri urbane, inclusiv de tipul mini-pădurilor) în jurul localităților și între câmpurile cu culturi agricole, precum și alte categorii de perdele forestiere de protecție.</a:t>
          </a:r>
        </a:p>
      </dsp:txBody>
      <dsp:txXfrm>
        <a:off x="0" y="2856329"/>
        <a:ext cx="10351363" cy="1008230"/>
      </dsp:txXfrm>
    </dsp:sp>
    <dsp:sp modelId="{B160CF09-7893-4CBF-BDA9-3AE4C1015CE5}">
      <dsp:nvSpPr>
        <dsp:cNvPr id="17" name=""/>
        <dsp:cNvSpPr/>
      </dsp:nvSpPr>
      <dsp:spPr>
        <a:xfrm rot="10800000">
          <a:off x="0" y="1065"/>
          <a:ext cx="10351363" cy="2290580"/>
        </a:xfrm>
        <a:prstGeom prst="upArrowCallou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i="0" kern="1200" err="1">
              <a:effectLst/>
              <a:latin typeface="+mj-lt"/>
              <a:cs typeface="Arial" panose="020b0604020202020204" pitchFamily="34" charset="0"/>
            </a:rPr>
            <a:t>Planului Naţional de Redresare şi </a:t>
          </a:r>
          <a:r>
            <a:rPr lang="ro-RO" sz="2600" i="0" kern="1200">
              <a:effectLst/>
              <a:latin typeface="+mj-lt"/>
              <a:cs typeface="Arial" panose="020b0604020202020204" pitchFamily="34" charset="0"/>
            </a:rPr>
            <a:t>R</a:t>
          </a:r>
          <a:r>
            <a:rPr lang="en-US" sz="2600" i="0" kern="1200" err="1">
              <a:effectLst/>
              <a:latin typeface="+mj-lt"/>
              <a:cs typeface="Arial" panose="020b0604020202020204" pitchFamily="34" charset="0"/>
            </a:rPr>
            <a:t>ezilienţă</a:t>
          </a:r>
          <a:endParaRPr lang="en-US" sz="2600" i="0" kern="1200">
            <a:latin typeface="+mj-lt"/>
          </a:endParaRPr>
        </a:p>
      </dsp:txBody>
      <dsp:txXfrm rot="-10800000">
        <a:off x="0" y="1065"/>
        <a:ext cx="10351363" cy="803993"/>
      </dsp:txXfrm>
    </dsp:sp>
    <dsp:sp modelId="{E06317AC-8F66-4A88-8F5C-F281F31E14A0}">
      <dsp:nvSpPr>
        <dsp:cNvPr id="18" name=""/>
        <dsp:cNvSpPr/>
      </dsp:nvSpPr>
      <dsp:spPr>
        <a:xfrm>
          <a:off x="0" y="657278"/>
          <a:ext cx="10351363" cy="980445"/>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err="1">
              <a:latin typeface="+mj-lt"/>
            </a:rPr>
            <a:t>Obiectivul acestei reforme este de asigurare a unui cadru strategic și de reglementare clar </a:t>
          </a:r>
          <a:r>
            <a:rPr lang="ro-RO" sz="1400" kern="1200">
              <a:latin typeface="+mj-lt"/>
            </a:rPr>
            <a:t>s</a:t>
          </a:r>
          <a:r>
            <a:rPr lang="en-US" sz="1400" kern="1200" err="1">
              <a:latin typeface="+mj-lt"/>
            </a:rPr>
            <a:t>i solid, care să permită implementarea unor politici forestiere sustenabile, durabile care susțin atenuarea și adaptarea la schimbările climatice.</a:t>
          </a:r>
          <a:endParaRPr lang="ro-RO" sz="1400" kern="1200">
            <a:latin typeface="+mj-lt"/>
          </a:endParaRPr>
        </a:p>
        <a:p>
          <a:pPr marL="0" lvl="0" indent="0" algn="ctr" defTabSz="622300">
            <a:lnSpc>
              <a:spcPct val="90000"/>
            </a:lnSpc>
            <a:spcBef>
              <a:spcPct val="0"/>
            </a:spcBef>
            <a:spcAft>
              <a:spcPct val="35000"/>
            </a:spcAft>
            <a:buNone/>
          </a:pPr>
          <a:r>
            <a:rPr lang="ro-RO" sz="1400" kern="1200">
              <a:latin typeface="+mj-lt"/>
            </a:rPr>
            <a:t>R</a:t>
          </a:r>
          <a:r>
            <a:rPr lang="en-US" sz="1400" kern="1200" err="1">
              <a:latin typeface="+mj-lt"/>
            </a:rPr>
            <a:t>ealizarea de împăduriri şi reîmpăduriri pe o suprafaţă de 56.700 ha</a:t>
          </a:r>
        </a:p>
      </dsp:txBody>
      <dsp:txXfrm>
        <a:off x="0" y="657278"/>
        <a:ext cx="10351363" cy="980445"/>
      </dsp:txXfrm>
    </dsp:sp>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2" name=""/>
      <dsp:cNvGrpSpPr/>
    </dsp:nvGrpSpPr>
    <dsp:grpSpPr/>
    <dsp:sp modelId="{D9C872B6-5B20-4C4E-AA22-4D51AB4852E0}">
      <dsp:nvSpPr>
        <dsp:cNvPr id="13" name=""/>
        <dsp:cNvSpPr/>
      </dsp:nvSpPr>
      <dsp:spPr>
        <a:xfrm>
          <a:off x="0" y="4370814"/>
          <a:ext cx="10134600" cy="1434598"/>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ro-RO" sz="2800" kern="1200">
              <a:latin typeface="+mj-lt"/>
              <a:cs typeface="Arial" panose="020b0604020202020204" pitchFamily="34" charset="0"/>
            </a:rPr>
            <a:t>Beneficiar</a:t>
          </a:r>
        </a:p>
      </dsp:txBody>
      <dsp:txXfrm>
        <a:off x="0" y="4370814"/>
        <a:ext cx="10134600" cy="774683"/>
      </dsp:txXfrm>
    </dsp:sp>
    <dsp:sp modelId="{E6DD8ED7-F3BD-4659-9BBE-FF2953EFFF9F}">
      <dsp:nvSpPr>
        <dsp:cNvPr id="14" name=""/>
        <dsp:cNvSpPr/>
      </dsp:nvSpPr>
      <dsp:spPr>
        <a:xfrm>
          <a:off x="0" y="5116806"/>
          <a:ext cx="10134600" cy="659915"/>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ro-RO" sz="2200" b="0" i="0" kern="1200">
              <a:solidFill>
                <a:schemeClr val="tx1"/>
              </a:solidFill>
              <a:effectLst/>
              <a:latin typeface="+mj-lt"/>
              <a:cs typeface="Arial" panose="020b0604020202020204" pitchFamily="34" charset="0"/>
            </a:rPr>
            <a:t>O</a:t>
          </a:r>
          <a:r>
            <a:rPr lang="en-US" sz="2200" b="0" i="0" kern="1200">
              <a:solidFill>
                <a:schemeClr val="tx1"/>
              </a:solidFill>
              <a:effectLst/>
              <a:latin typeface="+mj-lt"/>
              <a:cs typeface="Arial" panose="020b0604020202020204" pitchFamily="34" charset="0"/>
            </a:rPr>
            <a:t>rice deținător public sau privat de teren pretabil pentru împădurire, precum și formele asociative ale acestora</a:t>
          </a:r>
          <a:endParaRPr lang="ro-RO" sz="2200" b="0" i="0" kern="1200">
            <a:solidFill>
              <a:schemeClr val="tx1"/>
            </a:solidFill>
            <a:effectLst/>
            <a:latin typeface="+mj-lt"/>
            <a:cs typeface="Arial" panose="020b0604020202020204" pitchFamily="34" charset="0"/>
          </a:endParaRPr>
        </a:p>
      </dsp:txBody>
      <dsp:txXfrm>
        <a:off x="0" y="5116806"/>
        <a:ext cx="10134600" cy="659915"/>
      </dsp:txXfrm>
    </dsp:sp>
    <dsp:sp modelId="{C8E41F29-B780-4135-8D81-8D8DD30D03CE}">
      <dsp:nvSpPr>
        <dsp:cNvPr id="15" name=""/>
        <dsp:cNvSpPr/>
      </dsp:nvSpPr>
      <dsp:spPr>
        <a:xfrm rot="10800000">
          <a:off x="0" y="2185920"/>
          <a:ext cx="10134600" cy="2206413"/>
        </a:xfrm>
        <a:prstGeom prst="upArrowCallou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ro-RO" sz="2800" kern="1200">
              <a:latin typeface="+mj-lt"/>
            </a:rPr>
            <a:t>Garda </a:t>
          </a:r>
          <a:r>
            <a:rPr lang="ro-RO" sz="2800" kern="1200">
              <a:latin typeface="+mj-lt"/>
              <a:cs typeface="Arial" panose="020b0604020202020204" pitchFamily="34" charset="0"/>
            </a:rPr>
            <a:t>Forestieră</a:t>
          </a:r>
          <a:endParaRPr lang="en-US" sz="2800" kern="1200">
            <a:latin typeface="+mj-lt"/>
            <a:cs typeface="Arial" panose="020b0604020202020204" pitchFamily="34" charset="0"/>
          </a:endParaRPr>
        </a:p>
      </dsp:txBody>
      <dsp:txXfrm rot="-10800000">
        <a:off x="0" y="2185920"/>
        <a:ext cx="10134600" cy="774451"/>
      </dsp:txXfrm>
    </dsp:sp>
    <dsp:sp modelId="{A1042351-FBAF-47B7-98DF-AA368049A415}">
      <dsp:nvSpPr>
        <dsp:cNvPr id="16" name=""/>
        <dsp:cNvSpPr/>
      </dsp:nvSpPr>
      <dsp:spPr>
        <a:xfrm>
          <a:off x="0" y="2960371"/>
          <a:ext cx="10134600" cy="659717"/>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ro-RO" sz="2200" kern="1200">
              <a:latin typeface="+mj-lt"/>
            </a:rPr>
            <a:t>Rol in implementarea proiectului și menținerea legăturii cu beneficiarii</a:t>
          </a:r>
          <a:endParaRPr lang="en-US" sz="2200" kern="1200">
            <a:latin typeface="+mj-lt"/>
          </a:endParaRPr>
        </a:p>
      </dsp:txBody>
      <dsp:txXfrm>
        <a:off x="0" y="2960371"/>
        <a:ext cx="10134600" cy="659717"/>
      </dsp:txXfrm>
    </dsp:sp>
    <dsp:sp modelId="{B160CF09-7893-4CBF-BDA9-3AE4C1015CE5}">
      <dsp:nvSpPr>
        <dsp:cNvPr id="17" name=""/>
        <dsp:cNvSpPr/>
      </dsp:nvSpPr>
      <dsp:spPr>
        <a:xfrm rot="10800000">
          <a:off x="0" y="1026"/>
          <a:ext cx="10134600" cy="2206413"/>
        </a:xfrm>
        <a:prstGeom prst="upArrowCallou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err="1">
              <a:effectLst/>
              <a:latin typeface="+mj-lt"/>
              <a:ea typeface="Trebuchet MS" panose="020b0603020202020204" pitchFamily="34" charset="0"/>
              <a:cs typeface="Arial" panose="020b0604020202020204" pitchFamily="34" charset="0"/>
            </a:rPr>
            <a:t>Ministerul Mediului, Apelor şi Pădurilor </a:t>
          </a:r>
          <a:endParaRPr lang="en-US" sz="2800" kern="1200">
            <a:latin typeface="+mj-lt"/>
          </a:endParaRPr>
        </a:p>
      </dsp:txBody>
      <dsp:txXfrm rot="-10800000">
        <a:off x="0" y="1026"/>
        <a:ext cx="10134600" cy="774451"/>
      </dsp:txXfrm>
    </dsp:sp>
    <dsp:sp modelId="{E06317AC-8F66-4A88-8F5C-F281F31E14A0}">
      <dsp:nvSpPr>
        <dsp:cNvPr id="18" name=""/>
        <dsp:cNvSpPr/>
      </dsp:nvSpPr>
      <dsp:spPr>
        <a:xfrm>
          <a:off x="0" y="775477"/>
          <a:ext cx="10134600" cy="659717"/>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ro-RO" sz="2200" kern="1200">
              <a:latin typeface="+mj-lt"/>
            </a:rPr>
            <a:t>Coordonator al investiției</a:t>
          </a:r>
          <a:endParaRPr lang="en-US" sz="2200" kern="1200">
            <a:latin typeface="+mj-lt"/>
          </a:endParaRPr>
        </a:p>
      </dsp:txBody>
      <dsp:txXfrm>
        <a:off x="0" y="775477"/>
        <a:ext cx="10134600" cy="659717"/>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type="rect" r:blip="" zOrderOff="1" hideGeom="1">
                    <dgm:adjLst/>
                  </dgm:shape>
                </dgm:if>
                <dgm:else name="Name9">
                  <dgm:shape type="rect" r:blip="">
                    <dgm:adjLst/>
                  </dgm:shape>
                </dgm:else>
              </dgm:choose>
              <dgm:presOf axis="self"/>
              <dgm:constrLst/>
              <dgm:ruleLst>
                <dgm:rule type="primFontSz" val="5"/>
              </dgm:ruleLst>
            </dgm:layoutNode>
            <dgm:choose name="Name10">
              <dgm:if name="Name11" axis="ch" ptType="node" func="cnt" op="gte" val="1">
                <dgm:layoutNode name="entireBox">
                  <dgm:alg type="sp"/>
                  <dgm:shape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type="rect" r:blip="">
                        <dgm:adjLst/>
                      </dgm:shape>
                      <dgm:presOf axis="desOrSelf" ptType="node"/>
                      <dgm:constrLst>
                        <dgm:constr type="tMarg" refType="primFontSz" fact="0.1"/>
                        <dgm:constr type="bMarg" refType="primFontSz" fact="0.1"/>
                      </dgm:constrLst>
                      <dgm:ruleLst>
                        <dgm:rule type="primFontSz" val="5"/>
                      </dgm:ruleLst>
                    </dgm:layoutNode>
                  </dgm:forEach>
                </dgm:layoutNode>
              </dgm:if>
              <dgm:else name="Name16"/>
            </dgm:choose>
          </dgm:layoutNode>
        </dgm:if>
        <dgm:else name="Name17">
          <dgm:layoutNode name="arrowAndChildren">
            <dgm:alg type="composite"/>
            <dgm:shape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type="rect" r:blip="" zOrderOff="1" hideGeom="1">
                    <dgm:adjLst/>
                  </dgm:shape>
                </dgm:if>
                <dgm:else name="Name23">
                  <dgm:shape rot="180" type="upArrowCallout" r:blip="">
                    <dgm:adjLst/>
                  </dgm:shape>
                </dgm:else>
              </dgm:choose>
              <dgm:presOf axis="self"/>
              <dgm:constrLst/>
              <dgm:ruleLst>
                <dgm:rule type="primFontSz" val="5"/>
              </dgm:ruleLst>
            </dgm:layoutNode>
            <dgm:choose name="Name24">
              <dgm:if name="Name25" axis="ch" ptType="node" func="cnt" op="gte" val="1">
                <dgm:layoutNode name="arrow">
                  <dgm:alg type="sp"/>
                  <dgm:shape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type="rect" r:blip="">
                        <dgm:adjLst/>
                      </dgm:shape>
                      <dgm:presOf axis="desOrSelf" ptType="node"/>
                      <dgm:constrLst>
                        <dgm:constr type="tMarg" refType="primFontSz" fact="0.1"/>
                        <dgm:constr type="bMarg" refType="primFontSz" fact="0.1"/>
                      </dgm:constrLst>
                      <dgm:ruleLst>
                        <dgm:rule type="primFontSz" val="5"/>
                      </dgm:ruleLst>
                    </dgm:layoutNode>
                  </dgm:forEach>
                </dgm:layoutNode>
              </dgm:if>
              <dgm:else name="Name30"/>
            </dgm:choose>
          </dgm:layoutNode>
        </dgm:else>
      </dgm:choose>
      <dgm:forEach name="Name31" axis="precedSib" ptType="sibTrans" st="-1" cnt="1">
        <dgm:layoutNode name="sp">
          <dgm:alg type="sp"/>
          <dgm:shape r:blip="">
            <dgm:adjLst/>
          </dgm:shape>
          <dgm:presOf axis="self"/>
          <dgm:constrLst/>
          <dgm:ruleLst/>
        </dgm:layoutNode>
      </dgm:forEach>
    </dgm:forEach>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type="rect" r:blip="" zOrderOff="1" hideGeom="1">
                    <dgm:adjLst/>
                  </dgm:shape>
                </dgm:if>
                <dgm:else name="Name9">
                  <dgm:shape type="rect" r:blip="">
                    <dgm:adjLst/>
                  </dgm:shape>
                </dgm:else>
              </dgm:choose>
              <dgm:presOf axis="self"/>
              <dgm:constrLst/>
              <dgm:ruleLst>
                <dgm:rule type="primFontSz" val="5"/>
              </dgm:ruleLst>
            </dgm:layoutNode>
            <dgm:choose name="Name10">
              <dgm:if name="Name11" axis="ch" ptType="node" func="cnt" op="gte" val="1">
                <dgm:layoutNode name="entireBox">
                  <dgm:alg type="sp"/>
                  <dgm:shape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type="rect" r:blip="">
                        <dgm:adjLst/>
                      </dgm:shape>
                      <dgm:presOf axis="desOrSelf" ptType="node"/>
                      <dgm:constrLst>
                        <dgm:constr type="tMarg" refType="primFontSz" fact="0.1"/>
                        <dgm:constr type="bMarg" refType="primFontSz" fact="0.1"/>
                      </dgm:constrLst>
                      <dgm:ruleLst>
                        <dgm:rule type="primFontSz" val="5"/>
                      </dgm:ruleLst>
                    </dgm:layoutNode>
                  </dgm:forEach>
                </dgm:layoutNode>
              </dgm:if>
              <dgm:else name="Name16"/>
            </dgm:choose>
          </dgm:layoutNode>
        </dgm:if>
        <dgm:else name="Name17">
          <dgm:layoutNode name="arrowAndChildren">
            <dgm:alg type="composite"/>
            <dgm:shape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type="rect" r:blip="" zOrderOff="1" hideGeom="1">
                    <dgm:adjLst/>
                  </dgm:shape>
                </dgm:if>
                <dgm:else name="Name23">
                  <dgm:shape rot="180" type="upArrowCallout" r:blip="">
                    <dgm:adjLst/>
                  </dgm:shape>
                </dgm:else>
              </dgm:choose>
              <dgm:presOf axis="self"/>
              <dgm:constrLst/>
              <dgm:ruleLst>
                <dgm:rule type="primFontSz" val="5"/>
              </dgm:ruleLst>
            </dgm:layoutNode>
            <dgm:choose name="Name24">
              <dgm:if name="Name25" axis="ch" ptType="node" func="cnt" op="gte" val="1">
                <dgm:layoutNode name="arrow">
                  <dgm:alg type="sp"/>
                  <dgm:shape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type="rect" r:blip="">
                        <dgm:adjLst/>
                      </dgm:shape>
                      <dgm:presOf axis="desOrSelf" ptType="node"/>
                      <dgm:constrLst>
                        <dgm:constr type="tMarg" refType="primFontSz" fact="0.1"/>
                        <dgm:constr type="bMarg" refType="primFontSz" fact="0.1"/>
                      </dgm:constrLst>
                      <dgm:ruleLst>
                        <dgm:rule type="primFontSz" val="5"/>
                      </dgm:ruleLst>
                    </dgm:layoutNode>
                  </dgm:forEach>
                </dgm:layoutNode>
              </dgm:if>
              <dgm:else name="Name30"/>
            </dgm:choose>
          </dgm:layoutNode>
        </dgm:else>
      </dgm:choose>
      <dgm:forEach name="Name31" axis="precedSib" ptType="sibTrans" st="-1" cnt="1">
        <dgm:layoutNode name="sp">
          <dgm:alg type="sp"/>
          <dgm:shape r:blip="">
            <dgm:adjLst/>
          </dgm:shape>
          <dgm:presOf axis="self"/>
          <dgm:constrLst/>
          <dgm:ruleLst/>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5D7478-19D6-40A1-9FE1-94725EB08EBE}" type="datetimeFigureOut">
              <a:rPr lang="en-US" smtClean="0"/>
              <a:t>2/15/2023</a:t>
            </a:fld>
            <a:endParaRPr lang="en-US"/>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768C1-AD65-4228-AC88-D8820D59B7CF}" type="slidenum">
              <a:rPr lang="en-US" smtClean="0"/>
              <a:t>‹#›</a:t>
            </a:fld>
            <a:endParaRPr lang="en-US"/>
          </a:p>
        </p:txBody>
      </p:sp>
    </p:spTree>
    <p:extLst>
      <p:ext uri="{BB962C8B-B14F-4D97-AF65-F5344CB8AC3E}">
        <p14:creationId xmlns:p14="http://schemas.microsoft.com/office/powerpoint/2010/main" val="1917259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US"/>
          </a:p>
        </p:txBody>
      </p:sp>
      <p:sp>
        <p:nvSpPr>
          <p:cNvPr id="4" name="Substituent număr diapozitiv 3"/>
          <p:cNvSpPr>
            <a:spLocks noGrp="1"/>
          </p:cNvSpPr>
          <p:nvPr>
            <p:ph type="sldNum" sz="quarter" idx="5"/>
          </p:nvPr>
        </p:nvSpPr>
        <p:spPr/>
        <p:txBody>
          <a:bodyPr/>
          <a:lstStyle/>
          <a:p>
            <a:fld id="{575768C1-AD65-4228-AC88-D8820D59B7CF}" type="slidenum">
              <a:rPr lang="en-US" smtClean="0"/>
              <a:t>18</a:t>
            </a:fld>
            <a:endParaRPr lang="en-US"/>
          </a:p>
        </p:txBody>
      </p:sp>
    </p:spTree>
    <p:extLst>
      <p:ext uri="{BB962C8B-B14F-4D97-AF65-F5344CB8AC3E}">
        <p14:creationId xmlns:p14="http://schemas.microsoft.com/office/powerpoint/2010/main" val="1655930598"/>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Diapozitiv titlu">
    <p:spTree>
      <p:nvGrpSpPr>
        <p:cNvPr id="1" name=""/>
        <p:cNvGrpSpPr/>
        <p:nvPr/>
      </p:nvGrpSpPr>
      <p:grpSpPr>
        <a:xfrm>
          <a:off x="0" y="0"/>
          <a: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ro-RO"/>
              <a:t>Faceți clic pentru a edita stilul de titlu coordonator</a:t>
            </a:r>
            <a:endParaRPr lang="en-US"/>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C342D87E-D7E4-4AC5-AF60-D541DC808967}" type="datetimeFigureOut">
              <a:rPr lang="en-US" smtClean="0"/>
              <a:t>2/15/2023</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02934DF8-823F-4727-8108-D93B486070F4}" type="slidenum">
              <a:rPr lang="en-US" smtClean="0"/>
              <a:t>‹#›</a:t>
            </a:fld>
            <a:endParaRPr lang="en-US"/>
          </a:p>
        </p:txBody>
      </p:sp>
    </p:spTree>
    <p:extLst>
      <p:ext uri="{BB962C8B-B14F-4D97-AF65-F5344CB8AC3E}">
        <p14:creationId xmlns:p14="http://schemas.microsoft.com/office/powerpoint/2010/main" val="203809543"/>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ext vertical și titlu">
    <p:spTree>
      <p:nvGrpSpPr>
        <p:cNvPr id="1" name=""/>
        <p:cNvGrpSpPr/>
        <p:nvPr/>
      </p:nvGrpSpPr>
      <p:grpSpPr>
        <a:xfrm>
          <a:off x="0" y="0"/>
          <a: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9" name="Title 1"/>
          <p:cNvSpPr>
            <a:spLocks noGrp="1"/>
          </p:cNvSpPr>
          <p:nvPr>
            <p:ph type="title"/>
          </p:nvPr>
        </p:nvSpPr>
        <p:spPr>
          <a:xfrm>
            <a:off x="581192" y="702156"/>
            <a:ext cx="11029616" cy="1013800"/>
          </a:xfrm>
        </p:spPr>
        <p:txBody>
          <a:bodyPr/>
          <a:lstStyle/>
          <a:p>
            <a:r>
              <a:rPr lang="ro-RO"/>
              <a:t>Faceți clic pentru a edita stilul de titlu coordonator</a:t>
            </a:r>
            <a:endParaRPr lang="en-US"/>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Date Placeholder 3"/>
          <p:cNvSpPr>
            <a:spLocks noGrp="1"/>
          </p:cNvSpPr>
          <p:nvPr>
            <p:ph type="dt" sz="half" idx="10"/>
          </p:nvPr>
        </p:nvSpPr>
        <p:spPr/>
        <p:txBody>
          <a:bodyPr/>
          <a:lstStyle/>
          <a:p>
            <a:fld id="{C342D87E-D7E4-4AC5-AF60-D541DC808967}"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34DF8-823F-4727-8108-D93B486070F4}" type="slidenum">
              <a:rPr lang="en-US" smtClean="0"/>
              <a:t>‹#›</a:t>
            </a:fld>
            <a:endParaRPr lang="en-US"/>
          </a:p>
        </p:txBody>
      </p:sp>
    </p:spTree>
    <p:extLst>
      <p:ext uri="{BB962C8B-B14F-4D97-AF65-F5344CB8AC3E}">
        <p14:creationId xmlns:p14="http://schemas.microsoft.com/office/powerpoint/2010/main" val="1552407645"/>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Titlu vertical și text">
    <p:spTree>
      <p:nvGrpSpPr>
        <p:cNvPr id="1" name=""/>
        <p:cNvGrpSpPr/>
        <p:nvPr/>
      </p:nvGrpSpPr>
      <p:grpSpPr>
        <a:xfrm>
          <a:off x="0" y="0"/>
          <a: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 name="Vertical Title 1"/>
          <p:cNvSpPr>
            <a:spLocks noGrp="1"/>
          </p:cNvSpPr>
          <p:nvPr>
            <p:ph type="title" orient="vert"/>
          </p:nvPr>
        </p:nvSpPr>
        <p:spPr>
          <a:xfrm>
            <a:off x="8839201" y="675726"/>
            <a:ext cx="2004164" cy="5183073"/>
          </a:xfrm>
        </p:spPr>
        <p:txBody>
          <a:bodyPr vert="eaVert"/>
          <a:lstStyle/>
          <a:p>
            <a:r>
              <a:rPr lang="ro-RO"/>
              <a:t>Faceți clic pentru a edita stilul de titlu coordonator</a:t>
            </a:r>
            <a:endParaRPr lang="en-US"/>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C342D87E-D7E4-4AC5-AF60-D541DC808967}" type="datetimeFigureOut">
              <a:rPr lang="en-US" smtClean="0"/>
              <a:t>2/15/2023</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02934DF8-823F-4727-8108-D93B486070F4}" type="slidenum">
              <a:rPr lang="en-US" smtClean="0"/>
              <a:t>‹#›</a:t>
            </a:fld>
            <a:endParaRPr lang="en-US"/>
          </a:p>
        </p:txBody>
      </p:sp>
    </p:spTree>
    <p:extLst>
      <p:ext uri="{BB962C8B-B14F-4D97-AF65-F5344CB8AC3E}">
        <p14:creationId xmlns:p14="http://schemas.microsoft.com/office/powerpoint/2010/main" val="468710940"/>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u și conținut">
    <p:spTree>
      <p:nvGrpSpPr>
        <p:cNvPr id="1" name=""/>
        <p:cNvGrpSpPr/>
        <p:nvPr/>
      </p:nvGrpSpPr>
      <p:grpSpPr>
        <a:xfrm>
          <a:off x="0" y="0"/>
          <a: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 name="Title 1"/>
          <p:cNvSpPr>
            <a:spLocks noGrp="1"/>
          </p:cNvSpPr>
          <p:nvPr>
            <p:ph type="title"/>
          </p:nvPr>
        </p:nvSpPr>
        <p:spPr>
          <a:xfrm>
            <a:off x="581192" y="702156"/>
            <a:ext cx="11029616" cy="1013800"/>
          </a:xfrm>
        </p:spPr>
        <p:txBody>
          <a:bodyPr/>
          <a:lstStyle/>
          <a:p>
            <a:r>
              <a:rPr lang="ro-RO"/>
              <a:t>Faceți clic pentru a edita stilul de titlu coordonator</a:t>
            </a:r>
            <a:endParaRPr lang="en-US"/>
          </a:p>
        </p:txBody>
      </p:sp>
      <p:sp>
        <p:nvSpPr>
          <p:cNvPr id="3" name="Content Placeholder 2"/>
          <p:cNvSpPr>
            <a:spLocks noGrp="1"/>
          </p:cNvSpPr>
          <p:nvPr>
            <p:ph idx="1"/>
          </p:nvPr>
        </p:nvSpPr>
        <p:spPr>
          <a:xfrm>
            <a:off x="581192" y="2180496"/>
            <a:ext cx="11029615" cy="3678303"/>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Date Placeholder 3"/>
          <p:cNvSpPr>
            <a:spLocks noGrp="1"/>
          </p:cNvSpPr>
          <p:nvPr>
            <p:ph type="dt" sz="half" idx="10"/>
          </p:nvPr>
        </p:nvSpPr>
        <p:spPr/>
        <p:txBody>
          <a:bodyPr/>
          <a:lstStyle/>
          <a:p>
            <a:fld id="{C342D87E-D7E4-4AC5-AF60-D541DC808967}"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02934DF8-823F-4727-8108-D93B486070F4}" type="slidenum">
              <a:rPr lang="en-US" smtClean="0"/>
              <a:t>‹#›</a:t>
            </a:fld>
            <a:endParaRPr lang="en-US"/>
          </a:p>
        </p:txBody>
      </p:sp>
    </p:spTree>
    <p:extLst>
      <p:ext uri="{BB962C8B-B14F-4D97-AF65-F5344CB8AC3E}">
        <p14:creationId xmlns:p14="http://schemas.microsoft.com/office/powerpoint/2010/main" val="1727321332"/>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Antet secțiune">
    <p:spTree>
      <p:nvGrpSpPr>
        <p:cNvPr id="1" name=""/>
        <p:cNvGrpSpPr/>
        <p:nvPr/>
      </p:nvGrpSpPr>
      <p:grpSpPr>
        <a:xfrm>
          <a:off x="0" y="0"/>
          <a: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ro-RO"/>
              <a:t>Faceți clic pentru a edita stilul de titlu coordonator</a:t>
            </a:r>
            <a:endParaRPr lang="en-US"/>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C342D87E-D7E4-4AC5-AF60-D541DC808967}" type="datetimeFigureOut">
              <a:rPr lang="en-US" smtClean="0"/>
              <a:t>2/15/2023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02934DF8-823F-4727-8108-D93B486070F4}" type="slidenum">
              <a:rPr lang="en-US" smtClean="0"/>
              <a:t>‹#›</a:t>
            </a:fld>
            <a:endParaRPr lang="en-US"/>
          </a:p>
        </p:txBody>
      </p:sp>
    </p:spTree>
    <p:extLst>
      <p:ext uri="{BB962C8B-B14F-4D97-AF65-F5344CB8AC3E}">
        <p14:creationId xmlns:p14="http://schemas.microsoft.com/office/powerpoint/2010/main" val="3816779645"/>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Două tipuri de conținut">
    <p:spTree>
      <p:nvGrpSpPr>
        <p:cNvPr id="1" name=""/>
        <p:cNvGrpSpPr/>
        <p:nvPr/>
      </p:nvGrpSpPr>
      <p:grpSpPr>
        <a:xfrm>
          <a:off x="0" y="0"/>
          <a: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 name="Title 1"/>
          <p:cNvSpPr>
            <a:spLocks noGrp="1"/>
          </p:cNvSpPr>
          <p:nvPr>
            <p:ph type="title"/>
          </p:nvPr>
        </p:nvSpPr>
        <p:spPr>
          <a:xfrm>
            <a:off x="581193" y="729658"/>
            <a:ext cx="11029616" cy="988332"/>
          </a:xfrm>
        </p:spPr>
        <p:txBody>
          <a:bodyPr/>
          <a:lstStyle/>
          <a:p>
            <a:r>
              <a:rPr lang="ro-RO"/>
              <a:t>Faceți clic pentru a edita stilul de titlu coordonator</a:t>
            </a:r>
            <a:endParaRPr lang="en-US"/>
          </a:p>
        </p:txBody>
      </p:sp>
      <p:sp>
        <p:nvSpPr>
          <p:cNvPr id="3" name="Content Placeholder 2"/>
          <p:cNvSpPr>
            <a:spLocks noGrp="1"/>
          </p:cNvSpPr>
          <p:nvPr>
            <p:ph sz="half" idx="1"/>
          </p:nvPr>
        </p:nvSpPr>
        <p:spPr>
          <a:xfrm>
            <a:off x="581193" y="2228003"/>
            <a:ext cx="5422390" cy="3633047"/>
          </a:xfrm>
        </p:spPr>
        <p:txBody>
          <a:bodyPr>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Content Placeholder 3"/>
          <p:cNvSpPr>
            <a:spLocks noGrp="1"/>
          </p:cNvSpPr>
          <p:nvPr>
            <p:ph sz="half" idx="2"/>
          </p:nvPr>
        </p:nvSpPr>
        <p:spPr>
          <a:xfrm>
            <a:off x="6188417" y="2228003"/>
            <a:ext cx="5422392" cy="3633047"/>
          </a:xfrm>
        </p:spPr>
        <p:txBody>
          <a:bodyPr>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Date Placeholder 4"/>
          <p:cNvSpPr>
            <a:spLocks noGrp="1"/>
          </p:cNvSpPr>
          <p:nvPr>
            <p:ph type="dt" sz="half" idx="10"/>
          </p:nvPr>
        </p:nvSpPr>
        <p:spPr/>
        <p:txBody>
          <a:bodyPr/>
          <a:lstStyle/>
          <a:p>
            <a:fld id="{C342D87E-D7E4-4AC5-AF60-D541DC808967}"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34DF8-823F-4727-8108-D93B486070F4}" type="slidenum">
              <a:rPr lang="en-US" smtClean="0"/>
              <a:t>‹#›</a:t>
            </a:fld>
            <a:endParaRPr lang="en-US"/>
          </a:p>
        </p:txBody>
      </p:sp>
    </p:spTree>
    <p:extLst>
      <p:ext uri="{BB962C8B-B14F-4D97-AF65-F5344CB8AC3E}">
        <p14:creationId xmlns:p14="http://schemas.microsoft.com/office/powerpoint/2010/main" val="1143710708"/>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ație">
    <p:spTree>
      <p:nvGrpSpPr>
        <p:cNvPr id="1" name=""/>
        <p:cNvGrpSpPr/>
        <p:nvPr/>
      </p:nvGrpSpPr>
      <p:grpSpPr>
        <a:xfrm>
          <a:off x="0" y="0"/>
          <a: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2" name="Title 1"/>
          <p:cNvSpPr>
            <a:spLocks noGrp="1"/>
          </p:cNvSpPr>
          <p:nvPr>
            <p:ph type="title"/>
          </p:nvPr>
        </p:nvSpPr>
        <p:spPr>
          <a:xfrm>
            <a:off x="581193" y="729658"/>
            <a:ext cx="11029616" cy="988332"/>
          </a:xfrm>
        </p:spPr>
        <p:txBody>
          <a:bodyPr/>
          <a:lstStyle/>
          <a:p>
            <a:r>
              <a:rPr lang="ro-RO"/>
              <a:t>Faceți clic pentru a edita stilul de titlu coordonator</a:t>
            </a:r>
            <a:endParaRPr lang="en-US"/>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Date Placeholder 6"/>
          <p:cNvSpPr>
            <a:spLocks noGrp="1"/>
          </p:cNvSpPr>
          <p:nvPr>
            <p:ph type="dt" sz="half" idx="10"/>
          </p:nvPr>
        </p:nvSpPr>
        <p:spPr/>
        <p:txBody>
          <a:bodyPr/>
          <a:lstStyle/>
          <a:p>
            <a:fld id="{C342D87E-D7E4-4AC5-AF60-D541DC808967}" type="datetimeFigureOut">
              <a:rPr lang="en-US" smtClean="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934DF8-823F-4727-8108-D93B486070F4}" type="slidenum">
              <a:rPr lang="en-US" smtClean="0"/>
              <a:t>‹#›</a:t>
            </a:fld>
            <a:endParaRPr lang="en-US"/>
          </a:p>
        </p:txBody>
      </p:sp>
    </p:spTree>
    <p:extLst>
      <p:ext uri="{BB962C8B-B14F-4D97-AF65-F5344CB8AC3E}">
        <p14:creationId xmlns:p14="http://schemas.microsoft.com/office/powerpoint/2010/main" val="2625332747"/>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Doar titlu">
    <p:spTree>
      <p:nvGrpSpPr>
        <p:cNvPr id="1" name=""/>
        <p:cNvGrpSpPr/>
        <p:nvPr/>
      </p:nvGrpSpPr>
      <p:grpSpPr>
        <a:xfrm>
          <a:off x="0" y="0"/>
          <a: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8" name="Title 1"/>
          <p:cNvSpPr>
            <a:spLocks noGrp="1"/>
          </p:cNvSpPr>
          <p:nvPr>
            <p:ph type="title"/>
          </p:nvPr>
        </p:nvSpPr>
        <p:spPr>
          <a:xfrm>
            <a:off x="575894" y="729658"/>
            <a:ext cx="11029616" cy="988332"/>
          </a:xfrm>
        </p:spPr>
        <p:txBody>
          <a:bodyPr/>
          <a:lstStyle/>
          <a:p>
            <a:r>
              <a:rPr lang="ro-RO"/>
              <a:t>Faceți clic pentru a edita stilul de titlu coordonator</a:t>
            </a:r>
            <a:endParaRPr lang="en-US"/>
          </a:p>
        </p:txBody>
      </p:sp>
      <p:sp>
        <p:nvSpPr>
          <p:cNvPr id="3" name="Date Placeholder 2"/>
          <p:cNvSpPr>
            <a:spLocks noGrp="1"/>
          </p:cNvSpPr>
          <p:nvPr>
            <p:ph type="dt" sz="half" idx="10"/>
          </p:nvPr>
        </p:nvSpPr>
        <p:spPr/>
        <p:txBody>
          <a:bodyPr/>
          <a:lstStyle/>
          <a:p>
            <a:fld id="{C342D87E-D7E4-4AC5-AF60-D541DC808967}" type="datetimeFigureOut">
              <a:rPr lang="en-US" smtClean="0"/>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934DF8-823F-4727-8108-D93B486070F4}" type="slidenum">
              <a:rPr lang="en-US" smtClean="0"/>
              <a:t>‹#›</a:t>
            </a:fld>
            <a:endParaRPr lang="en-US"/>
          </a:p>
        </p:txBody>
      </p:sp>
    </p:spTree>
    <p:extLst>
      <p:ext uri="{BB962C8B-B14F-4D97-AF65-F5344CB8AC3E}">
        <p14:creationId xmlns:p14="http://schemas.microsoft.com/office/powerpoint/2010/main" val="2459577689"/>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Necompletat">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C342D87E-D7E4-4AC5-AF60-D541DC808967}" type="datetimeFigureOut">
              <a:rPr lang="en-US" smtClean="0"/>
              <a:t>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934DF8-823F-4727-8108-D93B486070F4}" type="slidenum">
              <a:rPr lang="en-US" smtClean="0"/>
              <a:t>‹#›</a:t>
            </a:fld>
            <a:endParaRPr lang="en-US"/>
          </a:p>
        </p:txBody>
      </p:sp>
    </p:spTree>
    <p:extLst>
      <p:ext uri="{BB962C8B-B14F-4D97-AF65-F5344CB8AC3E}">
        <p14:creationId xmlns:p14="http://schemas.microsoft.com/office/powerpoint/2010/main" val="4163653801"/>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ținut cu legendă">
    <p:spTree>
      <p:nvGrpSpPr>
        <p:cNvPr id="1" name=""/>
        <p:cNvGrpSpPr/>
        <p:nvPr/>
      </p:nvGrpSpPr>
      <p:grpSpPr>
        <a:xfrm>
          <a:off x="0" y="0"/>
          <a: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ro-RO"/>
              <a:t>Faceți clic pentru a edita stilul de titlu coordonator</a:t>
            </a:r>
            <a:endParaRPr lang="en-US"/>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Editați stilurile de text coordonator</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C342D87E-D7E4-4AC5-AF60-D541DC808967}" type="datetimeFigureOut">
              <a:rPr lang="en-US" smtClean="0"/>
              <a:t>2/15/2023</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02934DF8-823F-4727-8108-D93B486070F4}" type="slidenum">
              <a:rPr lang="en-US" smtClean="0"/>
              <a:t>‹#›</a:t>
            </a:fld>
            <a:endParaRPr lang="en-US"/>
          </a:p>
        </p:txBody>
      </p:sp>
    </p:spTree>
    <p:extLst>
      <p:ext uri="{BB962C8B-B14F-4D97-AF65-F5344CB8AC3E}">
        <p14:creationId xmlns:p14="http://schemas.microsoft.com/office/powerpoint/2010/main" val="2448802788"/>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Imagine cu legendă">
    <p:spTree>
      <p:nvGrpSpPr>
        <p:cNvPr id="1" name=""/>
        <p:cNvGrpSpPr/>
        <p:nvPr/>
      </p:nvGrpSpPr>
      <p:grpSpPr>
        <a:xfrm>
          <a:off x="0" y="0"/>
          <a: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ro-RO"/>
              <a:t>Faceți clic pentru a edita stilul de titlu coordonator</a:t>
            </a:r>
            <a:endParaRPr lang="en-US"/>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Editați stilurile de text coordonator</a:t>
            </a:r>
          </a:p>
        </p:txBody>
      </p:sp>
      <p:sp>
        <p:nvSpPr>
          <p:cNvPr id="5" name="Date Placeholder 4"/>
          <p:cNvSpPr>
            <a:spLocks noGrp="1"/>
          </p:cNvSpPr>
          <p:nvPr>
            <p:ph type="dt" sz="half" idx="10"/>
          </p:nvPr>
        </p:nvSpPr>
        <p:spPr/>
        <p:txBody>
          <a:bodyPr/>
          <a:lstStyle/>
          <a:p>
            <a:fld id="{C342D87E-D7E4-4AC5-AF60-D541DC808967}"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34DF8-823F-4727-8108-D93B486070F4}" type="slidenum">
              <a:rPr lang="en-US" smtClean="0"/>
              <a:t>‹#›</a:t>
            </a:fld>
            <a:endParaRPr lang="en-US"/>
          </a:p>
        </p:txBody>
      </p:sp>
    </p:spTree>
    <p:extLst>
      <p:ext uri="{BB962C8B-B14F-4D97-AF65-F5344CB8AC3E}">
        <p14:creationId xmlns:p14="http://schemas.microsoft.com/office/powerpoint/2010/main" val="3845899487"/>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alpha val="90000"/>
          </a:schemeClr>
        </a:solidFill>
        <a:effectLst/>
      </p:bgPr>
    </p:bg>
    <p:spTree>
      <p:nvGrpSpPr>
        <p:cNvPr id="1" name=""/>
        <p:cNvGrpSpPr/>
        <p:nvPr/>
      </p:nvGrpSpPr>
      <p:grpSpPr>
        <a:xfrm>
          <a:off x="0" y="0"/>
          <a: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ro-RO"/>
              <a:t>Faceți clic pentru a edita stilul de titlu coordonator</a:t>
            </a:r>
            <a:endParaRPr lang="en-US"/>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C342D87E-D7E4-4AC5-AF60-D541DC808967}" type="datetimeFigureOut">
              <a:rPr lang="en-US" smtClean="0"/>
              <a:t>2/15/2023</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02934DF8-823F-4727-8108-D93B486070F4}"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Tree>
    <p:extLst>
      <p:ext uri="{BB962C8B-B14F-4D97-AF65-F5344CB8AC3E}">
        <p14:creationId xmlns:p14="http://schemas.microsoft.com/office/powerpoint/2010/main" val="42787202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mc:Choice xmlns:p14="http://schemas.microsoft.com/office/powerpoint/2010/main" Requires="p14">
      <p:transition spd="slow" p14:dur="1600">
        <p14:prism isInverted="1"/>
      </p:transition>
    </mc:Choice>
    <mc:Fallback>
      <p:transition spd="slow">
        <p:fade/>
      </p:transition>
    </mc:Fallback>
  </mc:AlternateContent>
  <p:timing/>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7.jpeg" /><Relationship Id="rId3" Type="http://schemas.openxmlformats.org/officeDocument/2006/relationships/image" Target="../media/image8.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9.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0.emf" /><Relationship Id="rId3" Type="http://schemas.openxmlformats.org/officeDocument/2006/relationships/image" Target="../media/image11.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jpeg" /><Relationship Id="rId3" Type="http://schemas.microsoft.com/office/2007/relationships/hdphoto" Target="../media/image13.wdp"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jpeg" /><Relationship Id="rId3" Type="http://schemas.openxmlformats.org/officeDocument/2006/relationships/image" Target="../media/image14.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jpeg" /><Relationship Id="rId3" Type="http://schemas.openxmlformats.org/officeDocument/2006/relationships/hyperlink" Target="https://pnrr.mmap.ro/wp-content/uploads/2022/11/Ghid-specific-PNRR_2022_C2-I.1.A_22.11.2022_APROBAT_MO.pdf" TargetMode="External" /><Relationship Id="rId4" Type="http://schemas.openxmlformats.org/officeDocument/2006/relationships/hyperlink" Target="https://impaduriripnrr.mmap.ro/" TargetMode="External" /><Relationship Id="rId5" Type="http://schemas.openxmlformats.org/officeDocument/2006/relationships/hyperlink" Target="https://www.primaimpadurire.ro/garda-forestiera-structuri-teritoriale-si-atributii-privind-proiectele-de-impadurire/" TargetMode="External" /><Relationship Id="rId6" Type="http://schemas.openxmlformats.org/officeDocument/2006/relationships/image" Target="../media/image17.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17.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8.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9.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0.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1.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2.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impaduriripnrr.mmap.ro/" TargetMode="External" /><Relationship Id="rId3" Type="http://schemas.openxmlformats.org/officeDocument/2006/relationships/hyperlink" Target="http://www.gardaforestieraploiesti.ro/" TargetMode="Externa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microsoft.com/office/2007/relationships/diagramDrawing" Target="../diagrams/drawing1.xml" /><Relationship Id="rId3" Type="http://schemas.openxmlformats.org/officeDocument/2006/relationships/diagramData" Target="../diagrams/data1.xml" /><Relationship Id="rId4" Type="http://schemas.openxmlformats.org/officeDocument/2006/relationships/diagramLayout" Target="../diagrams/layout1.xml" /><Relationship Id="rId5" Type="http://schemas.openxmlformats.org/officeDocument/2006/relationships/diagramQuickStyle" Target="../diagrams/quickStyle1.xml" /><Relationship Id="rId6" Type="http://schemas.openxmlformats.org/officeDocument/2006/relationships/diagramColors" Target="../diagrams/colors1.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microsoft.com/office/2007/relationships/diagramDrawing" Target="../diagrams/drawing2.xml" /><Relationship Id="rId3" Type="http://schemas.openxmlformats.org/officeDocument/2006/relationships/diagramData" Target="../diagrams/data2.xml" /><Relationship Id="rId4" Type="http://schemas.openxmlformats.org/officeDocument/2006/relationships/diagramLayout" Target="../diagrams/layout2.xml" /><Relationship Id="rId5" Type="http://schemas.openxmlformats.org/officeDocument/2006/relationships/diagramQuickStyle" Target="../diagrams/quickStyle2.xml" /><Relationship Id="rId6" Type="http://schemas.openxmlformats.org/officeDocument/2006/relationships/diagramColors" Target="../diagrams/colors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2.jpeg" /><Relationship Id="rId3" Type="http://schemas.openxmlformats.org/officeDocument/2006/relationships/image" Target="../media/image3.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jpeg" /><Relationship Id="rId3" Type="http://schemas.microsoft.com/office/2007/relationships/hdphoto" Target="../media/image5.wdp"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jpeg" /><Relationship Id="rId3" Type="http://schemas.microsoft.com/office/2007/relationships/hdphoto" Target="../media/image5.wdp"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u 1">
            <a:extLst>
              <a:ext uri="{FF2B5EF4-FFF2-40B4-BE49-F238E27FC236}">
                <a16:creationId xmlns:a16="http://schemas.microsoft.com/office/drawing/2014/main" id="{3D50C54B-2105-4F39-924E-6F47388C0E0D}"/>
              </a:ext>
            </a:extLst>
          </p:cNvPr>
          <p:cNvSpPr>
            <a:spLocks noGrp="1"/>
          </p:cNvSpPr>
          <p:nvPr>
            <p:ph type="title"/>
          </p:nvPr>
        </p:nvSpPr>
        <p:spPr/>
        <p:txBody>
          <a:bodyPr>
            <a:normAutofit fontScale="90000"/>
          </a:bodyPr>
          <a:lstStyle/>
          <a:p>
            <a:pPr algn="ctr"/>
            <a:r>
              <a:rPr lang="ro-RO" b="1">
                <a:ln w="0"/>
                <a:latin typeface="Arial" panose="020b0604020202020204" pitchFamily="34" charset="0"/>
                <a:ea typeface="Arial" panose="020b0604020202020204" pitchFamily="34" charset="0"/>
              </a:rPr>
              <a:t>Realizarea CAmpaniei naționale de împădurire prevăzută de Planul Național de Redresare și Reziliență (PNRR)</a:t>
            </a:r>
            <a:endParaRPr lang="en-US"/>
          </a:p>
        </p:txBody>
      </p:sp>
      <p:sp>
        <p:nvSpPr>
          <p:cNvPr id="3" name="Substituent text 2">
            <a:extLst>
              <a:ext uri="{FF2B5EF4-FFF2-40B4-BE49-F238E27FC236}">
                <a16:creationId xmlns:a16="http://schemas.microsoft.com/office/drawing/2014/main" id="{B1763337-5138-422D-903D-88F7572B8A6C}"/>
              </a:ext>
            </a:extLst>
          </p:cNvPr>
          <p:cNvSpPr>
            <a:spLocks noGrp="1"/>
          </p:cNvSpPr>
          <p:nvPr>
            <p:ph type="body" idx="1"/>
          </p:nvPr>
        </p:nvSpPr>
        <p:spPr>
          <a:xfrm>
            <a:off x="466892" y="5428822"/>
            <a:ext cx="11029615" cy="600556"/>
          </a:xfrm>
        </p:spPr>
        <p:txBody>
          <a:bodyPr/>
          <a:lstStyle/>
          <a:p>
            <a:pPr algn="ctr"/>
            <a:r>
              <a:rPr lang="ro-RO">
                <a:solidFill>
                  <a:srgbClr val="DBDB25"/>
                </a:solidFill>
              </a:rPr>
              <a:t>Garda forestieră ploiești</a:t>
            </a:r>
            <a:endParaRPr lang="ro-RO">
              <a:solidFill>
                <a:srgbClr val="DBDB25"/>
              </a:solidFill>
            </a:endParaRPr>
          </a:p>
        </p:txBody>
      </p:sp>
      <p:sp>
        <p:nvSpPr>
          <p:cNvPr id="5" name="Dreptunghi 4">
            <a:extLst>
              <a:ext uri="{FF2B5EF4-FFF2-40B4-BE49-F238E27FC236}">
                <a16:creationId xmlns:a16="http://schemas.microsoft.com/office/drawing/2014/main" id="{66F9FF18-2FBC-4223-9770-F5ED5DF4D70C}"/>
              </a:ext>
            </a:extLst>
          </p:cNvPr>
          <p:cNvSpPr/>
          <p:nvPr/>
        </p:nvSpPr>
        <p:spPr>
          <a:xfrm>
            <a:off x="4132052" y="829108"/>
            <a:ext cx="4641012" cy="1143080"/>
          </a:xfrm>
          <a:prstGeom prst="rect">
            <a:avLst/>
          </a:prstGeom>
        </p:spPr>
        <p:txBody>
          <a:bodyPr wrap="square">
            <a:spAutoFit/>
          </a:bodyPr>
          <a:lstStyle/>
          <a:p>
            <a:pPr algn="ctr">
              <a:lnSpc>
                <a:spcPct val="115000"/>
              </a:lnSpc>
              <a:spcAft>
                <a:spcPct val="0"/>
              </a:spcAft>
            </a:pPr>
            <a:r>
              <a:rPr lang="fr-FR" sz="1200" b="1" kern="0">
                <a:latin typeface="Arial" panose="020b0604020202020204" pitchFamily="34" charset="0"/>
              </a:rPr>
              <a:t>MINISTERUL MEDIULUI, APELOR ŞI P</a:t>
            </a:r>
            <a:r>
              <a:rPr lang="ro-RO" sz="1200" b="1" kern="0">
                <a:latin typeface="Arial" panose="020b0604020202020204" pitchFamily="34" charset="0"/>
              </a:rPr>
              <a:t>Ă</a:t>
            </a:r>
            <a:r>
              <a:rPr lang="fr-FR" sz="1200" b="1" kern="0">
                <a:latin typeface="Arial" panose="020b0604020202020204" pitchFamily="34" charset="0"/>
              </a:rPr>
              <a:t>DURILOR</a:t>
            </a:r>
            <a:endParaRPr lang="ro-RO" sz="1200" b="1" kern="0">
              <a:latin typeface="Times New Roman" panose="02020603050405020304" pitchFamily="18" charset="0"/>
            </a:endParaRPr>
          </a:p>
          <a:p>
            <a:pPr algn="ctr">
              <a:lnSpc>
                <a:spcPct val="115000"/>
              </a:lnSpc>
              <a:spcAft>
                <a:spcPct val="0"/>
              </a:spcAft>
            </a:pPr>
            <a:r>
              <a:rPr lang="fr-FR" sz="1200" b="1" u="sng">
                <a:solidFill>
                  <a:srgbClr val="008000"/>
                </a:solidFill>
                <a:latin typeface="Arial" panose="020b0604020202020204" pitchFamily="34" charset="0"/>
              </a:rPr>
              <a:t>GARDA FORESTIE</a:t>
            </a:r>
            <a:r>
              <a:rPr lang="ro-RO" sz="1200" b="1" u="sng">
                <a:solidFill>
                  <a:srgbClr val="008000"/>
                </a:solidFill>
                <a:latin typeface="Arial" panose="020b0604020202020204" pitchFamily="34" charset="0"/>
              </a:rPr>
              <a:t>RĂ</a:t>
            </a:r>
            <a:r>
              <a:rPr lang="fr-FR" sz="1200" b="1" u="sng">
                <a:solidFill>
                  <a:srgbClr val="008000"/>
                </a:solidFill>
                <a:latin typeface="Arial" panose="020b0604020202020204" pitchFamily="34" charset="0"/>
              </a:rPr>
              <a:t> PLOIEŞTI</a:t>
            </a:r>
            <a:endParaRPr lang="ro-RO" sz="1200" b="1">
              <a:latin typeface="Times New Roman" panose="02020603050405020304" pitchFamily="18" charset="0"/>
            </a:endParaRPr>
          </a:p>
          <a:p>
            <a:pPr algn="ctr">
              <a:lnSpc>
                <a:spcPct val="115000"/>
              </a:lnSpc>
              <a:spcAft>
                <a:spcPct val="0"/>
              </a:spcAft>
            </a:pPr>
            <a:r>
              <a:rPr lang="fr-FR" sz="1200" b="1">
                <a:latin typeface="Arial" panose="020b0604020202020204" pitchFamily="34" charset="0"/>
              </a:rPr>
              <a:t>PLOIEŞTI , Şos. Vestului , nr.  14-16 , Corp A , et. IV </a:t>
            </a:r>
            <a:endParaRPr lang="ro-RO" sz="1200" b="1">
              <a:latin typeface="Times New Roman" panose="02020603050405020304" pitchFamily="18" charset="0"/>
            </a:endParaRPr>
          </a:p>
          <a:p>
            <a:pPr algn="ctr">
              <a:lnSpc>
                <a:spcPct val="115000"/>
              </a:lnSpc>
              <a:spcAft>
                <a:spcPct val="0"/>
              </a:spcAft>
            </a:pPr>
            <a:r>
              <a:rPr lang="fr-FR" sz="1200" b="1">
                <a:latin typeface="Arial" panose="020b0604020202020204" pitchFamily="34" charset="0"/>
              </a:rPr>
              <a:t> Tel. : 0244 406777 ; fax : 0244 513452 </a:t>
            </a:r>
            <a:endParaRPr lang="ro-RO" sz="1200" b="1">
              <a:latin typeface="Times New Roman" panose="02020603050405020304" pitchFamily="18" charset="0"/>
            </a:endParaRPr>
          </a:p>
          <a:p>
            <a:pPr algn="ctr">
              <a:lnSpc>
                <a:spcPct val="115000"/>
              </a:lnSpc>
              <a:spcAft>
                <a:spcPct val="0"/>
              </a:spcAft>
            </a:pPr>
            <a:r>
              <a:rPr lang="fr-FR" sz="1200" b="1">
                <a:latin typeface="Arial" panose="020b0604020202020204" pitchFamily="34" charset="0"/>
              </a:rPr>
              <a:t> E-mail : gardaforestieraploiesti@gmail.com</a:t>
            </a:r>
            <a:endParaRPr lang="ro-RO" sz="1200" b="1">
              <a:latin typeface="Times New Roman" panose="02020603050405020304" pitchFamily="18" charset="0"/>
            </a:endParaRPr>
          </a:p>
        </p:txBody>
      </p:sp>
      <p:pic>
        <p:nvPicPr>
          <p:cNvPr id="6" name="Picture 2">
            <a:extLst>
              <a:ext uri="{FF2B5EF4-FFF2-40B4-BE49-F238E27FC236}">
                <a16:creationId xmlns:a16="http://schemas.microsoft.com/office/drawing/2014/main" id="{60F3464C-1992-4A47-BBEC-45DD1C4D63B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36498" y="828622"/>
            <a:ext cx="1009291" cy="114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350093"/>
      </p:ext>
    </p:extLst>
  </p:cSld>
  <p:clrMapOvr>
    <a:masterClrMapping/>
  </p:clrMapOvr>
  <mc:AlternateContent>
    <mc:Choice xmlns:p14="http://schemas.microsoft.com/office/powerpoint/2010/main" Requires="p14">
      <p:transition spd="slow" p14:dur="1250">
        <p14:flip dir="r"/>
      </p:transition>
    </mc:Choice>
    <mc:Fallback>
      <p:transition spd="slow">
        <p:fade/>
      </p:transition>
    </mc:Fallback>
  </mc:AlternateConten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Imagine 6">
            <a:extLst>
              <a:ext uri="{FF2B5EF4-FFF2-40B4-BE49-F238E27FC236}">
                <a16:creationId xmlns:a16="http://schemas.microsoft.com/office/drawing/2014/main" id="{E195170E-1F6F-4CB3-A82E-EFA4FB4F5543}"/>
              </a:ext>
            </a:extLst>
          </p:cNvPr>
          <p:cNvPicPr>
            <a:picLocks noChangeAspect="1"/>
          </p:cNvPicPr>
          <p:nvPr/>
        </p:nvPicPr>
        <p:blipFill>
          <a:blip r:embed="rId2">
            <a:clrChange>
              <a:clrFrom>
                <a:srgbClr val="8E902F"/>
              </a:clrFrom>
              <a:clrTo>
                <a:srgbClr val="8E902F">
                  <a:alpha val="0"/>
                </a:srgbClr>
              </a:clrTo>
            </a:clrChange>
          </a:blip>
          <a:stretch>
            <a:fillRect/>
          </a:stretch>
        </p:blipFill>
        <p:spPr>
          <a:xfrm>
            <a:off x="6591767" y="5181600"/>
            <a:ext cx="4790689" cy="1615307"/>
          </a:xfrm>
          <a:prstGeom prst="rect">
            <a:avLst/>
          </a:prstGeom>
          <a:ln>
            <a:noFill/>
          </a:ln>
          <a:effectLst>
            <a:softEdge rad="112500"/>
          </a:effectLst>
        </p:spPr>
      </p:pic>
      <p:sp>
        <p:nvSpPr>
          <p:cNvPr id="2" name="Titlu 1">
            <a:extLst>
              <a:ext uri="{FF2B5EF4-FFF2-40B4-BE49-F238E27FC236}">
                <a16:creationId xmlns:a16="http://schemas.microsoft.com/office/drawing/2014/main" id="{EB39AFCC-9858-4F44-8B48-F6EE2D70DEAE}"/>
              </a:ext>
            </a:extLst>
          </p:cNvPr>
          <p:cNvSpPr>
            <a:spLocks noGrp="1"/>
          </p:cNvSpPr>
          <p:nvPr>
            <p:ph type="title"/>
          </p:nvPr>
        </p:nvSpPr>
        <p:spPr/>
        <p:txBody>
          <a:bodyPr/>
          <a:lstStyle/>
          <a:p>
            <a:pPr algn="ctr"/>
            <a:r>
              <a:rPr lang="ro-RO"/>
              <a:t>Tipuri de plantatii forestiere</a:t>
            </a:r>
            <a:endParaRPr lang="en-US"/>
          </a:p>
        </p:txBody>
      </p:sp>
      <p:sp>
        <p:nvSpPr>
          <p:cNvPr id="3" name="Substituent text 2">
            <a:extLst>
              <a:ext uri="{FF2B5EF4-FFF2-40B4-BE49-F238E27FC236}">
                <a16:creationId xmlns:a16="http://schemas.microsoft.com/office/drawing/2014/main" id="{FCB69F6E-DABC-4F38-BFEA-CDA18F534AAF}"/>
              </a:ext>
            </a:extLst>
          </p:cNvPr>
          <p:cNvSpPr>
            <a:spLocks noGrp="1"/>
          </p:cNvSpPr>
          <p:nvPr>
            <p:ph type="body" idx="1"/>
          </p:nvPr>
        </p:nvSpPr>
        <p:spPr>
          <a:xfrm>
            <a:off x="435483" y="2194559"/>
            <a:ext cx="5684521" cy="609705"/>
          </a:xfrm>
          <a:solidFill>
            <a:schemeClr val="accent1"/>
          </a:solidFill>
        </p:spPr>
        <p:style>
          <a:lnRef idx="2">
            <a:schemeClr val="accent1"/>
          </a:lnRef>
          <a:fillRef idx="1">
            <a:schemeClr val="lt1"/>
          </a:fillRef>
          <a:effectRef idx="0">
            <a:schemeClr val="accent1"/>
          </a:effectRef>
          <a:fontRef idx="minor">
            <a:schemeClr val="dk1"/>
          </a:fontRef>
        </p:style>
        <p:txBody>
          <a:bodyPr/>
          <a:lstStyle/>
          <a:p>
            <a:pPr algn="ctr"/>
            <a:r>
              <a:rPr lang="ro-RO" sz="1800">
                <a:solidFill>
                  <a:schemeClr val="bg1"/>
                </a:solidFill>
              </a:rPr>
              <a:t>TRUPURI DE PADURE</a:t>
            </a:r>
            <a:endParaRPr lang="en-US" sz="1800">
              <a:solidFill>
                <a:schemeClr val="bg1"/>
              </a:solidFill>
            </a:endParaRPr>
          </a:p>
        </p:txBody>
      </p:sp>
      <p:sp>
        <p:nvSpPr>
          <p:cNvPr id="4" name="Substituent conținut 3">
            <a:extLst>
              <a:ext uri="{FF2B5EF4-FFF2-40B4-BE49-F238E27FC236}">
                <a16:creationId xmlns:a16="http://schemas.microsoft.com/office/drawing/2014/main" id="{FDC5C18D-A6A7-4B84-B484-DE1B81CE905D}"/>
              </a:ext>
            </a:extLst>
          </p:cNvPr>
          <p:cNvSpPr>
            <a:spLocks noGrp="1"/>
          </p:cNvSpPr>
          <p:nvPr>
            <p:ph sz="half" idx="2"/>
          </p:nvPr>
        </p:nvSpPr>
        <p:spPr>
          <a:xfrm>
            <a:off x="435483" y="2926052"/>
            <a:ext cx="5538809" cy="3749068"/>
          </a:xfrm>
        </p:spPr>
        <p:txBody>
          <a:bodyPr>
            <a:normAutofit/>
          </a:bodyPr>
          <a:lstStyle/>
          <a:p>
            <a:r>
              <a:rPr lang="ro-RO" err="1"/>
              <a:t>Suprafete </a:t>
            </a:r>
            <a:r>
              <a:rPr lang="en-US"/>
              <a:t>de teren care se întind pe cel puțin 0,5 ha, cu arbori mai înalți de 5 m la maturitate în condiții normale de vegetație și cu un grad de acoperire a solului (consistență) de peste 10%</a:t>
            </a:r>
            <a:r>
              <a:rPr lang="ro-RO"/>
              <a:t>.</a:t>
            </a:r>
            <a:endParaRPr lang="en-US"/>
          </a:p>
        </p:txBody>
      </p:sp>
      <p:sp>
        <p:nvSpPr>
          <p:cNvPr id="5" name="Substituent text 4">
            <a:extLst>
              <a:ext uri="{FF2B5EF4-FFF2-40B4-BE49-F238E27FC236}">
                <a16:creationId xmlns:a16="http://schemas.microsoft.com/office/drawing/2014/main" id="{0F56AAE7-1EDF-4A89-91B3-DB8B0108FCFD}"/>
              </a:ext>
            </a:extLst>
          </p:cNvPr>
          <p:cNvSpPr>
            <a:spLocks noGrp="1"/>
          </p:cNvSpPr>
          <p:nvPr>
            <p:ph type="body" sz="quarter" idx="3"/>
          </p:nvPr>
        </p:nvSpPr>
        <p:spPr>
          <a:xfrm>
            <a:off x="6217707" y="2194559"/>
            <a:ext cx="5538810" cy="609706"/>
          </a:xfrm>
          <a:solidFill>
            <a:schemeClr val="accent1"/>
          </a:solidFill>
        </p:spPr>
        <p:txBody>
          <a:bodyPr/>
          <a:lstStyle/>
          <a:p>
            <a:pPr algn="ctr"/>
            <a:r>
              <a:rPr lang="ro-RO" sz="1800">
                <a:solidFill>
                  <a:schemeClr val="bg1"/>
                </a:solidFill>
              </a:rPr>
              <a:t>PERDELE FORESTIERE DE PROTECTIE</a:t>
            </a:r>
            <a:endParaRPr lang="en-US" sz="1800">
              <a:solidFill>
                <a:schemeClr val="bg1"/>
              </a:solidFill>
            </a:endParaRPr>
          </a:p>
        </p:txBody>
      </p:sp>
      <p:sp>
        <p:nvSpPr>
          <p:cNvPr id="6" name="Substituent conținut 5">
            <a:extLst>
              <a:ext uri="{FF2B5EF4-FFF2-40B4-BE49-F238E27FC236}">
                <a16:creationId xmlns:a16="http://schemas.microsoft.com/office/drawing/2014/main" id="{870D355D-DA81-4259-9759-EA7FC92D90B0}"/>
              </a:ext>
            </a:extLst>
          </p:cNvPr>
          <p:cNvSpPr>
            <a:spLocks noGrp="1"/>
          </p:cNvSpPr>
          <p:nvPr>
            <p:ph sz="quarter" idx="4"/>
          </p:nvPr>
        </p:nvSpPr>
        <p:spPr>
          <a:xfrm>
            <a:off x="6217709" y="2926052"/>
            <a:ext cx="5393097" cy="3749068"/>
          </a:xfrm>
        </p:spPr>
        <p:txBody>
          <a:bodyPr>
            <a:normAutofit/>
          </a:bodyPr>
          <a:lstStyle/>
          <a:p>
            <a:r>
              <a:rPr lang="ro-RO"/>
              <a:t>F</a:t>
            </a:r>
            <a:r>
              <a:rPr lang="en-US" err="1"/>
              <a:t>ormațiuni cu vegetație forestieră ce acoperă minimum 0,1 ha, amplasată la o anumită distanță una față de alta sau față de un obiectiv, cu scopul de a-l proteja împotriva efectelor unor factori dăunători și/sau pentru ameliorarea climatică, economică și estetico-sanitară a terenurilor. În categoria perdelelor de protecție se încadrează și cordoanele forestiere</a:t>
            </a:r>
            <a:r>
              <a:rPr lang="ro-RO"/>
              <a:t>.</a:t>
            </a:r>
            <a:endParaRPr lang="en-US"/>
          </a:p>
        </p:txBody>
      </p:sp>
      <p:pic>
        <p:nvPicPr>
          <p:cNvPr id="8" name="Imagine 7">
            <a:extLst>
              <a:ext uri="{FF2B5EF4-FFF2-40B4-BE49-F238E27FC236}">
                <a16:creationId xmlns:a16="http://schemas.microsoft.com/office/drawing/2014/main" id="{FA51170E-6055-49B0-A31C-CA76364FA92D}"/>
              </a:ext>
            </a:extLst>
          </p:cNvPr>
          <p:cNvPicPr>
            <a:picLocks noChangeAspect="1"/>
          </p:cNvPicPr>
          <p:nvPr/>
        </p:nvPicPr>
        <p:blipFill>
          <a:blip r:embed="rId3"/>
          <a:stretch>
            <a:fillRect/>
          </a:stretch>
        </p:blipFill>
        <p:spPr>
          <a:xfrm>
            <a:off x="581193" y="4276726"/>
            <a:ext cx="5268060" cy="2398394"/>
          </a:xfrm>
          <a:prstGeom prst="rect">
            <a:avLst/>
          </a:prstGeom>
          <a:ln>
            <a:noFill/>
          </a:ln>
          <a:effectLst>
            <a:softEdge rad="112500"/>
          </a:effectLst>
        </p:spPr>
      </p:pic>
    </p:spTree>
    <p:extLst>
      <p:ext uri="{BB962C8B-B14F-4D97-AF65-F5344CB8AC3E}">
        <p14:creationId xmlns:p14="http://schemas.microsoft.com/office/powerpoint/2010/main" val="3875587083"/>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dur="5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dur="50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31" presetClass="entr" presetSubtype="0" dur="100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0" presetClass="entr" presetSubtype="0" dur="50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2" presetClass="entr" presetSubtype="4" dur="500" fill="hold" grpId="0" nodeType="clickEffect">
                                  <p:stCondLst>
                                    <p:cond delay="0"/>
                                  </p:stCondLst>
                                  <p:childTnLst>
                                    <p:set>
                                      <p:cBhvr>
                                        <p:cTn id="31" dur="1" fill="hold">
                                          <p:stCondLst>
                                            <p:cond delay="0"/>
                                          </p:stCondLst>
                                        </p:cTn>
                                        <p:tgtEl>
                                          <p:spTgt spid="5">
                                            <p:bg/>
                                          </p:spTgt>
                                        </p:tgtEl>
                                        <p:attrNameLst>
                                          <p:attrName>style.visibility</p:attrName>
                                        </p:attrNameLst>
                                      </p:cBhvr>
                                      <p:to>
                                        <p:strVal val="visible"/>
                                      </p:to>
                                    </p:set>
                                    <p:anim calcmode="lin" valueType="num">
                                      <p:cBhvr additive="base">
                                        <p:cTn id="32" dur="500" fill="hold"/>
                                        <p:tgtEl>
                                          <p:spTgt spid="5">
                                            <p:bg/>
                                          </p:spTgt>
                                        </p:tgtEl>
                                        <p:attrNameLst>
                                          <p:attrName>ppt_x</p:attrName>
                                        </p:attrNameLst>
                                      </p:cBhvr>
                                      <p:tavLst>
                                        <p:tav tm="0">
                                          <p:val>
                                            <p:strVal val="#ppt_x"/>
                                          </p:val>
                                        </p:tav>
                                        <p:tav tm="100000">
                                          <p:val>
                                            <p:strVal val="#ppt_x"/>
                                          </p:val>
                                        </p:tav>
                                      </p:tavLst>
                                    </p:anim>
                                    <p:anim calcmode="lin" valueType="num">
                                      <p:cBhvr additive="base">
                                        <p:cTn id="33"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p:stCondLst>
                              <p:cond delay="0"/>
                            </p:stCondLst>
                            <p:childTnLst>
                              <p:par>
                                <p:cTn id="36" presetID="2" presetClass="entr" presetSubtype="4" dur="500" fill="hold" grpId="0"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 calcmode="lin" valueType="num">
                                      <p:cBhvr additive="base">
                                        <p:cTn id="3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p:stCondLst>
                              <p:cond delay="0"/>
                            </p:stCondLst>
                            <p:childTnLst>
                              <p:par>
                                <p:cTn id="42" presetID="31" presetClass="entr" presetSubtype="0" dur="100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1000" fill="hold"/>
                                        <p:tgtEl>
                                          <p:spTgt spid="7"/>
                                        </p:tgtEl>
                                        <p:attrNameLst>
                                          <p:attrName>ppt_w</p:attrName>
                                        </p:attrNameLst>
                                      </p:cBhvr>
                                      <p:tavLst>
                                        <p:tav tm="0">
                                          <p:val>
                                            <p:fltVal val="0"/>
                                          </p:val>
                                        </p:tav>
                                        <p:tav tm="100000">
                                          <p:val>
                                            <p:strVal val="#ppt_w"/>
                                          </p:val>
                                        </p:tav>
                                      </p:tavLst>
                                    </p:anim>
                                    <p:anim calcmode="lin" valueType="num">
                                      <p:cBhvr>
                                        <p:cTn id="45" dur="1000" fill="hold"/>
                                        <p:tgtEl>
                                          <p:spTgt spid="7"/>
                                        </p:tgtEl>
                                        <p:attrNameLst>
                                          <p:attrName>ppt_h</p:attrName>
                                        </p:attrNameLst>
                                      </p:cBhvr>
                                      <p:tavLst>
                                        <p:tav tm="0">
                                          <p:val>
                                            <p:fltVal val="0"/>
                                          </p:val>
                                        </p:tav>
                                        <p:tav tm="100000">
                                          <p:val>
                                            <p:strVal val="#ppt_h"/>
                                          </p:val>
                                        </p:tav>
                                      </p:tavLst>
                                    </p:anim>
                                    <p:anim calcmode="lin" valueType="num">
                                      <p:cBhvr>
                                        <p:cTn id="46" dur="1000" fill="hold"/>
                                        <p:tgtEl>
                                          <p:spTgt spid="7"/>
                                        </p:tgtEl>
                                        <p:attrNameLst>
                                          <p:attrName>style.rotation</p:attrName>
                                        </p:attrNameLst>
                                      </p:cBhvr>
                                      <p:tavLst>
                                        <p:tav tm="0">
                                          <p:val>
                                            <p:fltVal val="90"/>
                                          </p:val>
                                        </p:tav>
                                        <p:tav tm="100000">
                                          <p:val>
                                            <p:fltVal val="0"/>
                                          </p:val>
                                        </p:tav>
                                      </p:tavLst>
                                    </p:anim>
                                    <p:animEffect transition="in" filter="fade">
                                      <p:cBhvr>
                                        <p:cTn id="47" dur="1000"/>
                                        <p:tgtEl>
                                          <p:spTgt spid="7"/>
                                        </p:tgtEl>
                                      </p:cBhvr>
                                    </p:animEffect>
                                  </p:childTnLst>
                                </p:cTn>
                              </p:par>
                            </p:childTnLst>
                          </p:cTn>
                        </p:par>
                      </p:childTnLst>
                    </p:cTn>
                  </p:par>
                  <p:par>
                    <p:cTn id="48" fill="hold" nodeType="clickPar">
                      <p:stCondLst>
                        <p:cond delay="indefinite"/>
                      </p:stCondLst>
                      <p:childTnLst>
                        <p:par>
                          <p:cTn id="49" fill="hold">
                            <p:stCondLst>
                              <p:cond delay="0"/>
                            </p:stCondLst>
                            <p:childTnLst>
                              <p:par>
                                <p:cTn id="50" presetID="10" presetClass="entr" presetSubtype="0" dur="500" fill="hold" grpId="0"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fade">
                                      <p:cBhvr>
                                        <p:cTn id="5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build="p"/>
      <p:bldP spid="5" grpId="0" uiExpand="1" build="p" animBg="1"/>
      <p:bldP spid="6" grpId="0" build="p"/>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itlu 6">
            <a:extLst>
              <a:ext uri="{FF2B5EF4-FFF2-40B4-BE49-F238E27FC236}">
                <a16:creationId xmlns:a16="http://schemas.microsoft.com/office/drawing/2014/main" id="{66D9327C-B2B3-4EE5-8E65-2B3E538C94D2}"/>
              </a:ext>
            </a:extLst>
          </p:cNvPr>
          <p:cNvSpPr>
            <a:spLocks noGrp="1"/>
          </p:cNvSpPr>
          <p:nvPr>
            <p:ph type="title"/>
          </p:nvPr>
        </p:nvSpPr>
        <p:spPr>
          <a:xfrm>
            <a:off x="581192" y="5030741"/>
            <a:ext cx="11029616" cy="566738"/>
          </a:xfrm>
        </p:spPr>
        <p:txBody>
          <a:bodyPr>
            <a:normAutofit fontScale="90000"/>
          </a:bodyPr>
          <a:lstStyle/>
          <a:p>
            <a:pPr algn="ctr"/>
            <a:r>
              <a:rPr lang="ro-RO" b="1"/>
              <a:t>COMPONENTA 2: PĂDURI ȘI PROTECȚIA BIODIVERSITĂȚII</a:t>
            </a:r>
            <a:br>
              <a:rPr lang="en-US"/>
            </a:br>
            <a:r>
              <a:rPr lang="ro-RO" b="1"/>
              <a:t>Investiția 1. Campania națională de împădurire și reîmpădurire, inclusiv păduri urbane</a:t>
            </a:r>
            <a:br>
              <a:rPr lang="en-US"/>
            </a:br>
            <a:r>
              <a:rPr lang="ro-RO"/>
              <a:t> </a:t>
            </a:r>
            <a:br>
              <a:rPr lang="ro-RO"/>
            </a:br>
            <a:br>
              <a:rPr lang="ro-RO"/>
            </a:br>
            <a:r>
              <a:rPr lang="en-US" err="1"/>
              <a:t>Schemă de ajutor de stat </a:t>
            </a:r>
            <a:br>
              <a:rPr lang="ro-RO"/>
            </a:br>
            <a:br>
              <a:rPr lang="ro-RO"/>
            </a:br>
            <a:br>
              <a:rPr lang="en-US"/>
            </a:br>
            <a:r>
              <a:rPr lang="en-US" sz="2200" err="1"/>
              <a:t>Subinvesti</a:t>
            </a:r>
            <a:r>
              <a:rPr lang="ro-RO" sz="2200"/>
              <a:t>t</a:t>
            </a:r>
            <a:r>
              <a:rPr lang="en-US" sz="2200" err="1"/>
              <a:t>ia I.1.A</a:t>
            </a:r>
            <a:r>
              <a:rPr lang="ro-RO" sz="2200"/>
              <a:t> </a:t>
            </a:r>
            <a:r>
              <a:rPr lang="en-US" sz="2200"/>
              <a:t>"SPRIJIN PENTRU INVESTI</a:t>
            </a:r>
            <a:r>
              <a:rPr lang="ro-RO" sz="2200"/>
              <a:t>t</a:t>
            </a:r>
            <a:r>
              <a:rPr lang="en-US" sz="2200"/>
              <a:t>II ÎN NOI SUPRAFEŢE OCUPATE DE PĂDURI”</a:t>
            </a:r>
          </a:p>
        </p:txBody>
      </p:sp>
      <p:pic>
        <p:nvPicPr>
          <p:cNvPr id="12" name="Imagine 11">
            <a:extLst>
              <a:ext uri="{FF2B5EF4-FFF2-40B4-BE49-F238E27FC236}">
                <a16:creationId xmlns:a16="http://schemas.microsoft.com/office/drawing/2014/main" id="{413E271E-382E-4540-BA95-993635B97990}"/>
              </a:ext>
            </a:extLst>
          </p:cNvPr>
          <p:cNvPicPr>
            <a:picLocks noChangeAspect="1"/>
          </p:cNvPicPr>
          <p:nvPr/>
        </p:nvPicPr>
        <p:blipFill>
          <a:blip r:embed="rId2"/>
          <a:stretch>
            <a:fillRect/>
          </a:stretch>
        </p:blipFill>
        <p:spPr>
          <a:xfrm>
            <a:off x="365752" y="618168"/>
            <a:ext cx="11079846" cy="1420493"/>
          </a:xfrm>
          <a:prstGeom prst="rect">
            <a:avLst/>
          </a:prstGeom>
        </p:spPr>
      </p:pic>
    </p:spTree>
    <p:extLst>
      <p:ext uri="{BB962C8B-B14F-4D97-AF65-F5344CB8AC3E}">
        <p14:creationId xmlns:p14="http://schemas.microsoft.com/office/powerpoint/2010/main" val="2269238019"/>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Titlu 4">
            <a:extLst>
              <a:ext uri="{FF2B5EF4-FFF2-40B4-BE49-F238E27FC236}">
                <a16:creationId xmlns:a16="http://schemas.microsoft.com/office/drawing/2014/main" id="{9309EBE5-DAF7-4AD3-A0E5-DB00E0D02397}"/>
              </a:ext>
            </a:extLst>
          </p:cNvPr>
          <p:cNvSpPr>
            <a:spLocks noGrp="1"/>
          </p:cNvSpPr>
          <p:nvPr>
            <p:ph type="title"/>
          </p:nvPr>
        </p:nvSpPr>
        <p:spPr>
          <a:xfrm>
            <a:off x="581189" y="1068852"/>
            <a:ext cx="11029615" cy="1497507"/>
          </a:xfrm>
        </p:spPr>
        <p:txBody>
          <a:bodyPr/>
          <a:lstStyle/>
          <a:p>
            <a:pPr algn="ctr"/>
            <a:r>
              <a:rPr lang="ro-RO" b="1">
                <a:effectLst>
                  <a:outerShdw blurRad="38100" dist="38100" dir="2700000" algn="tl">
                    <a:srgbClr val="000000">
                      <a:alpha val="43137"/>
                    </a:srgbClr>
                  </a:outerShdw>
                </a:effectLst>
                <a:ea typeface="Calibri" panose="020f0502020204030204" pitchFamily="34" charset="0"/>
              </a:rPr>
              <a:t>Alocarea financiară totală a </a:t>
            </a:r>
            <a:br>
              <a:rPr lang="ro-RO" b="1">
                <a:effectLst>
                  <a:outerShdw blurRad="38100" dist="38100" dir="2700000" algn="tl">
                    <a:srgbClr val="000000">
                      <a:alpha val="43137"/>
                    </a:srgbClr>
                  </a:outerShdw>
                </a:effectLst>
                <a:ea typeface="Calibri" panose="020f0502020204030204" pitchFamily="34" charset="0"/>
              </a:rPr>
            </a:br>
            <a:r>
              <a:rPr lang="ro-RO" b="1">
                <a:effectLst>
                  <a:outerShdw blurRad="38100" dist="38100" dir="2700000" algn="tl">
                    <a:srgbClr val="000000">
                      <a:alpha val="43137"/>
                    </a:srgbClr>
                  </a:outerShdw>
                </a:effectLst>
                <a:ea typeface="Calibri" panose="020f0502020204030204" pitchFamily="34" charset="0"/>
              </a:rPr>
              <a:t>apelului de proiecte</a:t>
            </a:r>
            <a:endParaRPr lang="en-US" b="1">
              <a:effectLst>
                <a:outerShdw blurRad="38100" dist="38100" dir="2700000" algn="tl">
                  <a:srgbClr val="000000">
                    <a:alpha val="43137"/>
                  </a:srgbClr>
                </a:outerShdw>
              </a:effectLst>
            </a:endParaRPr>
          </a:p>
        </p:txBody>
      </p:sp>
      <p:sp>
        <p:nvSpPr>
          <p:cNvPr id="6" name="Substituent text 5">
            <a:extLst>
              <a:ext uri="{FF2B5EF4-FFF2-40B4-BE49-F238E27FC236}">
                <a16:creationId xmlns:a16="http://schemas.microsoft.com/office/drawing/2014/main" id="{E0589AB8-53EB-420F-AAB0-7DB6C5BF7360}"/>
              </a:ext>
            </a:extLst>
          </p:cNvPr>
          <p:cNvSpPr>
            <a:spLocks noGrp="1"/>
          </p:cNvSpPr>
          <p:nvPr>
            <p:ph type="body" idx="1"/>
          </p:nvPr>
        </p:nvSpPr>
        <p:spPr>
          <a:xfrm>
            <a:off x="581188" y="2914335"/>
            <a:ext cx="11029615" cy="1083076"/>
          </a:xfrm>
        </p:spPr>
        <p:txBody>
          <a:bodyPr>
            <a:normAutofit/>
          </a:bodyPr>
          <a:lstStyle/>
          <a:p>
            <a:pPr algn="ctr"/>
            <a:r>
              <a:rPr lang="pt-BR" sz="2200" b="1">
                <a:solidFill>
                  <a:schemeClr val="accent1">
                    <a:lumMod val="75000"/>
                  </a:schemeClr>
                </a:solidFill>
                <a:effectLst>
                  <a:outerShdw blurRad="38100" dist="38100" dir="2700000" algn="tl">
                    <a:srgbClr val="000000">
                      <a:alpha val="43137"/>
                    </a:srgbClr>
                  </a:outerShdw>
                </a:effectLst>
              </a:rPr>
              <a:t>500.000.000 Euro</a:t>
            </a:r>
            <a:r>
              <a:rPr lang="ro-RO" sz="2200">
                <a:solidFill>
                  <a:schemeClr val="accent1">
                    <a:lumMod val="75000"/>
                  </a:schemeClr>
                </a:solidFill>
              </a:rPr>
              <a:t>             </a:t>
            </a:r>
            <a:r>
              <a:rPr lang="pt-BR" sz="2200">
                <a:solidFill>
                  <a:schemeClr val="accent1">
                    <a:lumMod val="75000"/>
                  </a:schemeClr>
                </a:solidFill>
              </a:rPr>
              <a:t> </a:t>
            </a:r>
            <a:r>
              <a:rPr lang="ro-RO" sz="1500" i="1">
                <a:solidFill>
                  <a:schemeClr val="accent1">
                    <a:lumMod val="75000"/>
                  </a:schemeClr>
                </a:solidFill>
              </a:rPr>
              <a:t>Echivalent a                </a:t>
            </a:r>
            <a:r>
              <a:rPr lang="pt-BR" sz="2200" b="1">
                <a:solidFill>
                  <a:schemeClr val="accent1">
                    <a:lumMod val="75000"/>
                  </a:schemeClr>
                </a:solidFill>
                <a:effectLst>
                  <a:outerShdw blurRad="38100" dist="38100" dir="2700000" algn="tl">
                    <a:srgbClr val="000000">
                      <a:alpha val="43137"/>
                    </a:srgbClr>
                  </a:outerShdw>
                </a:effectLst>
              </a:rPr>
              <a:t>2.474.550.000 lei</a:t>
            </a:r>
            <a:endParaRPr lang="ro-RO" sz="2200" b="1">
              <a:solidFill>
                <a:schemeClr val="accent1">
                  <a:lumMod val="75000"/>
                </a:schemeClr>
              </a:solidFill>
              <a:effectLst>
                <a:outerShdw blurRad="38100" dist="38100" dir="2700000" algn="tl">
                  <a:srgbClr val="000000">
                    <a:alpha val="43137"/>
                  </a:srgbClr>
                </a:outerShdw>
              </a:effectLst>
            </a:endParaRPr>
          </a:p>
        </p:txBody>
      </p:sp>
      <p:sp>
        <p:nvSpPr>
          <p:cNvPr id="7" name="Dreptunghi 6">
            <a:extLst>
              <a:ext uri="{FF2B5EF4-FFF2-40B4-BE49-F238E27FC236}">
                <a16:creationId xmlns:a16="http://schemas.microsoft.com/office/drawing/2014/main" id="{3B53001A-60F9-4248-8D7A-2049263B6DB8}"/>
              </a:ext>
            </a:extLst>
          </p:cNvPr>
          <p:cNvSpPr/>
          <p:nvPr/>
        </p:nvSpPr>
        <p:spPr>
          <a:xfrm>
            <a:off x="581188" y="5604482"/>
            <a:ext cx="11029615" cy="369332"/>
          </a:xfrm>
          <a:prstGeom prst="rect">
            <a:avLst/>
          </a:prstGeom>
        </p:spPr>
        <p:txBody>
          <a:bodyPr wrap="square">
            <a:spAutoFit/>
          </a:bodyPr>
          <a:lstStyle/>
          <a:p>
            <a:r>
              <a:rPr lang="en-US">
                <a:solidFill>
                  <a:schemeClr val="bg1"/>
                </a:solidFill>
              </a:rPr>
              <a:t>*</a:t>
            </a:r>
            <a:r>
              <a:rPr lang="en-US" sz="1500" i="1" err="1">
                <a:solidFill>
                  <a:schemeClr val="bg1"/>
                </a:solidFill>
              </a:rPr>
              <a:t>Cursul valutar utilizat este cursul InforEuro aferent lunii  octombrie 2022 de 1 euro = 4.9481 lei, valabil la data de 31.10.2022.</a:t>
            </a:r>
          </a:p>
        </p:txBody>
      </p:sp>
      <p:pic>
        <p:nvPicPr>
          <p:cNvPr id="8" name="Imagine 7">
            <a:extLst>
              <a:ext uri="{FF2B5EF4-FFF2-40B4-BE49-F238E27FC236}">
                <a16:creationId xmlns:a16="http://schemas.microsoft.com/office/drawing/2014/main" id="{AC3EA7B5-772E-4419-83ED-795399D65C85}"/>
              </a:ext>
            </a:extLst>
          </p:cNvPr>
          <p:cNvPicPr>
            <a:picLocks noChangeAspect="1"/>
          </p:cNvPicPr>
          <p:nvPr/>
        </p:nvPicPr>
        <p:blipFill>
          <a:blip r:embed="rId2"/>
          <a:srcRect r="15890" b="15921"/>
          <a:stretch>
            <a:fillRect/>
          </a:stretch>
        </p:blipFill>
        <p:spPr>
          <a:xfrm>
            <a:off x="5475517" y="3998483"/>
            <a:ext cx="1240966" cy="1126786"/>
          </a:xfrm>
          <a:prstGeom prst="rect">
            <a:avLst/>
          </a:prstGeom>
        </p:spPr>
      </p:pic>
      <p:pic>
        <p:nvPicPr>
          <p:cNvPr id="9" name="Imagine 8">
            <a:extLst>
              <a:ext uri="{FF2B5EF4-FFF2-40B4-BE49-F238E27FC236}">
                <a16:creationId xmlns:a16="http://schemas.microsoft.com/office/drawing/2014/main" id="{B3E96D6F-44EB-4187-884C-CDFE595044BE}"/>
              </a:ext>
            </a:extLst>
          </p:cNvPr>
          <p:cNvPicPr>
            <a:picLocks noChangeAspect="1"/>
          </p:cNvPicPr>
          <p:nvPr/>
        </p:nvPicPr>
        <p:blipFill>
          <a:blip r:embed="rId3"/>
          <a:stretch>
            <a:fillRect/>
          </a:stretch>
        </p:blipFill>
        <p:spPr>
          <a:xfrm>
            <a:off x="6805259" y="3998483"/>
            <a:ext cx="1243692" cy="1127858"/>
          </a:xfrm>
          <a:prstGeom prst="rect">
            <a:avLst/>
          </a:prstGeom>
        </p:spPr>
      </p:pic>
      <p:pic>
        <p:nvPicPr>
          <p:cNvPr id="10" name="Imagine 9">
            <a:extLst>
              <a:ext uri="{FF2B5EF4-FFF2-40B4-BE49-F238E27FC236}">
                <a16:creationId xmlns:a16="http://schemas.microsoft.com/office/drawing/2014/main" id="{FE363C3C-73AF-44BD-9817-4EA59492F02B}"/>
              </a:ext>
            </a:extLst>
          </p:cNvPr>
          <p:cNvPicPr>
            <a:picLocks noChangeAspect="1"/>
          </p:cNvPicPr>
          <p:nvPr/>
        </p:nvPicPr>
        <p:blipFill>
          <a:blip r:embed="rId3"/>
          <a:stretch>
            <a:fillRect/>
          </a:stretch>
        </p:blipFill>
        <p:spPr>
          <a:xfrm>
            <a:off x="8137727" y="3997411"/>
            <a:ext cx="1243692" cy="1127858"/>
          </a:xfrm>
          <a:prstGeom prst="rect">
            <a:avLst/>
          </a:prstGeom>
        </p:spPr>
      </p:pic>
      <p:pic>
        <p:nvPicPr>
          <p:cNvPr id="11" name="Imagine 10">
            <a:extLst>
              <a:ext uri="{FF2B5EF4-FFF2-40B4-BE49-F238E27FC236}">
                <a16:creationId xmlns:a16="http://schemas.microsoft.com/office/drawing/2014/main" id="{E32552DF-C9CA-44A3-A71E-A0770795C79E}"/>
              </a:ext>
            </a:extLst>
          </p:cNvPr>
          <p:cNvPicPr>
            <a:picLocks noChangeAspect="1"/>
          </p:cNvPicPr>
          <p:nvPr/>
        </p:nvPicPr>
        <p:blipFill>
          <a:blip r:embed="rId3"/>
          <a:stretch>
            <a:fillRect/>
          </a:stretch>
        </p:blipFill>
        <p:spPr>
          <a:xfrm>
            <a:off x="4140323" y="3997947"/>
            <a:ext cx="1243692" cy="1127858"/>
          </a:xfrm>
          <a:prstGeom prst="rect">
            <a:avLst/>
          </a:prstGeom>
        </p:spPr>
      </p:pic>
      <p:pic>
        <p:nvPicPr>
          <p:cNvPr id="12" name="Imagine 11">
            <a:extLst>
              <a:ext uri="{FF2B5EF4-FFF2-40B4-BE49-F238E27FC236}">
                <a16:creationId xmlns:a16="http://schemas.microsoft.com/office/drawing/2014/main" id="{887FF77C-1FED-4448-9E84-106AEC69773A}"/>
              </a:ext>
            </a:extLst>
          </p:cNvPr>
          <p:cNvPicPr>
            <a:picLocks noChangeAspect="1"/>
          </p:cNvPicPr>
          <p:nvPr/>
        </p:nvPicPr>
        <p:blipFill>
          <a:blip r:embed="rId3"/>
          <a:stretch>
            <a:fillRect/>
          </a:stretch>
        </p:blipFill>
        <p:spPr>
          <a:xfrm>
            <a:off x="2810581" y="3998483"/>
            <a:ext cx="1243692" cy="1127858"/>
          </a:xfrm>
          <a:prstGeom prst="rect">
            <a:avLst/>
          </a:prstGeom>
        </p:spPr>
      </p:pic>
      <p:pic>
        <p:nvPicPr>
          <p:cNvPr id="13" name="Imagine 12">
            <a:extLst>
              <a:ext uri="{FF2B5EF4-FFF2-40B4-BE49-F238E27FC236}">
                <a16:creationId xmlns:a16="http://schemas.microsoft.com/office/drawing/2014/main" id="{47C4FEF6-CDE6-41E0-B14D-F4EF757BF4BD}"/>
              </a:ext>
            </a:extLst>
          </p:cNvPr>
          <p:cNvPicPr>
            <a:picLocks noChangeAspect="1"/>
          </p:cNvPicPr>
          <p:nvPr/>
        </p:nvPicPr>
        <p:blipFill>
          <a:blip r:embed="rId3"/>
          <a:stretch>
            <a:fillRect/>
          </a:stretch>
        </p:blipFill>
        <p:spPr>
          <a:xfrm>
            <a:off x="9470195" y="3997947"/>
            <a:ext cx="1243692" cy="1127858"/>
          </a:xfrm>
          <a:prstGeom prst="rect">
            <a:avLst/>
          </a:prstGeom>
        </p:spPr>
      </p:pic>
      <p:pic>
        <p:nvPicPr>
          <p:cNvPr id="14" name="Imagine 13">
            <a:extLst>
              <a:ext uri="{FF2B5EF4-FFF2-40B4-BE49-F238E27FC236}">
                <a16:creationId xmlns:a16="http://schemas.microsoft.com/office/drawing/2014/main" id="{8A2BE0A1-DF56-4147-A7E2-FC0D005465BC}"/>
              </a:ext>
            </a:extLst>
          </p:cNvPr>
          <p:cNvPicPr>
            <a:picLocks noChangeAspect="1"/>
          </p:cNvPicPr>
          <p:nvPr/>
        </p:nvPicPr>
        <p:blipFill>
          <a:blip r:embed="rId3"/>
          <a:stretch>
            <a:fillRect/>
          </a:stretch>
        </p:blipFill>
        <p:spPr>
          <a:xfrm>
            <a:off x="1475387" y="3997411"/>
            <a:ext cx="1243692" cy="1127858"/>
          </a:xfrm>
          <a:prstGeom prst="rect">
            <a:avLst/>
          </a:prstGeom>
        </p:spPr>
      </p:pic>
    </p:spTree>
    <p:extLst>
      <p:ext uri="{BB962C8B-B14F-4D97-AF65-F5344CB8AC3E}">
        <p14:creationId xmlns:p14="http://schemas.microsoft.com/office/powerpoint/2010/main" val="659030334"/>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dur="5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dur="500"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par>
                                <p:cTn id="12" presetID="10" presetClass="entr" presetSubtype="0" dur="50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22" presetClass="entr" presetSubtype="4" dur="50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dur="50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10" presetClass="entr" presetSubtype="0" dur="50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22" presetClass="entr" presetSubtype="4" dur="50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10" presetClass="entr" presetSubtype="0" dur="50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22" presetClass="entr" presetSubtype="4" dur="50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6" presetClass="entr" presetSubtype="0" dur="2000"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down)">
                                      <p:cBhvr>
                                        <p:cTn id="35" dur="580">
                                          <p:stCondLst>
                                            <p:cond delay="0"/>
                                          </p:stCondLst>
                                        </p:cTn>
                                        <p:tgtEl>
                                          <p:spTgt spid="6">
                                            <p:txEl>
                                              <p:pRg st="0" end="0"/>
                                            </p:txEl>
                                          </p:spTgt>
                                        </p:tgtEl>
                                      </p:cBhvr>
                                    </p:animEffect>
                                    <p:anim calcmode="lin" valueType="num">
                                      <p:cBhvr>
                                        <p:cTn id="36"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6">
                                            <p:txEl>
                                              <p:pRg st="0" end="0"/>
                                            </p:txEl>
                                          </p:spTgt>
                                        </p:tgtEl>
                                      </p:cBhvr>
                                      <p:to x="100000" y="60000"/>
                                    </p:animScale>
                                    <p:animScale>
                                      <p:cBhvr>
                                        <p:cTn id="42" dur="166" decel="50000">
                                          <p:stCondLst>
                                            <p:cond delay="676"/>
                                          </p:stCondLst>
                                        </p:cTn>
                                        <p:tgtEl>
                                          <p:spTgt spid="6">
                                            <p:txEl>
                                              <p:pRg st="0" end="0"/>
                                            </p:txEl>
                                          </p:spTgt>
                                        </p:tgtEl>
                                      </p:cBhvr>
                                      <p:to x="100000" y="100000"/>
                                    </p:animScale>
                                    <p:animScale>
                                      <p:cBhvr>
                                        <p:cTn id="43" dur="26">
                                          <p:stCondLst>
                                            <p:cond delay="1312"/>
                                          </p:stCondLst>
                                        </p:cTn>
                                        <p:tgtEl>
                                          <p:spTgt spid="6">
                                            <p:txEl>
                                              <p:pRg st="0" end="0"/>
                                            </p:txEl>
                                          </p:spTgt>
                                        </p:tgtEl>
                                      </p:cBhvr>
                                      <p:to x="100000" y="80000"/>
                                    </p:animScale>
                                    <p:animScale>
                                      <p:cBhvr>
                                        <p:cTn id="44" dur="166" decel="50000">
                                          <p:stCondLst>
                                            <p:cond delay="1338"/>
                                          </p:stCondLst>
                                        </p:cTn>
                                        <p:tgtEl>
                                          <p:spTgt spid="6">
                                            <p:txEl>
                                              <p:pRg st="0" end="0"/>
                                            </p:txEl>
                                          </p:spTgt>
                                        </p:tgtEl>
                                      </p:cBhvr>
                                      <p:to x="100000" y="100000"/>
                                    </p:animScale>
                                    <p:animScale>
                                      <p:cBhvr>
                                        <p:cTn id="45" dur="26">
                                          <p:stCondLst>
                                            <p:cond delay="1642"/>
                                          </p:stCondLst>
                                        </p:cTn>
                                        <p:tgtEl>
                                          <p:spTgt spid="6">
                                            <p:txEl>
                                              <p:pRg st="0" end="0"/>
                                            </p:txEl>
                                          </p:spTgt>
                                        </p:tgtEl>
                                      </p:cBhvr>
                                      <p:to x="100000" y="90000"/>
                                    </p:animScale>
                                    <p:animScale>
                                      <p:cBhvr>
                                        <p:cTn id="46" dur="166" decel="50000">
                                          <p:stCondLst>
                                            <p:cond delay="1668"/>
                                          </p:stCondLst>
                                        </p:cTn>
                                        <p:tgtEl>
                                          <p:spTgt spid="6">
                                            <p:txEl>
                                              <p:pRg st="0" end="0"/>
                                            </p:txEl>
                                          </p:spTgt>
                                        </p:tgtEl>
                                      </p:cBhvr>
                                      <p:to x="100000" y="100000"/>
                                    </p:animScale>
                                    <p:animScale>
                                      <p:cBhvr>
                                        <p:cTn id="47" dur="26">
                                          <p:stCondLst>
                                            <p:cond delay="1808"/>
                                          </p:stCondLst>
                                        </p:cTn>
                                        <p:tgtEl>
                                          <p:spTgt spid="6">
                                            <p:txEl>
                                              <p:pRg st="0" end="0"/>
                                            </p:txEl>
                                          </p:spTgt>
                                        </p:tgtEl>
                                      </p:cBhvr>
                                      <p:to x="100000" y="95000"/>
                                    </p:animScale>
                                    <p:animScale>
                                      <p:cBhvr>
                                        <p:cTn id="48"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Imagine 6">
            <a:extLst>
              <a:ext uri="{FF2B5EF4-FFF2-40B4-BE49-F238E27FC236}">
                <a16:creationId xmlns:a16="http://schemas.microsoft.com/office/drawing/2014/main" id="{AE9B6427-DC6E-4E58-A032-D07B47E3748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560" b="91051" l="7667" r="91000">
                        <a14:foregroundMark x1="26333" y1="11673" x2="26333" y2="11673"/>
                        <a14:foregroundMark x1="46000" y1="11284" x2="46000" y2="11284"/>
                        <a14:foregroundMark x1="88333" y1="14397" x2="88333" y2="14397"/>
                        <a14:foregroundMark x1="90000" y1="36576" x2="90000" y2="36576"/>
                        <a14:foregroundMark x1="36333" y1="90661" x2="36333" y2="90661"/>
                        <a14:foregroundMark x1="55000" y1="91051" x2="55000" y2="91051"/>
                        <a14:foregroundMark x1="19667" y1="29183" x2="19667" y2="29183"/>
                        <a14:foregroundMark x1="11333" y1="25292" x2="11333" y2="25292"/>
                        <a14:foregroundMark x1="7667" y1="27237" x2="7667" y2="27237"/>
                        <a14:foregroundMark x1="91000" y1="11284" x2="91000" y2="11284"/>
                        <a14:foregroundMark x1="44667" y1="8560" x2="44667" y2="8560"/>
                        <a14:foregroundMark x1="17333" y1="39300" x2="17333" y2="39300"/>
                      </a14:backgroundRemoval>
                    </a14:imgEffect>
                  </a14:imgLayer>
                </a14:imgProps>
              </a:ext>
            </a:extLst>
          </a:blip>
          <a:srcRect l="5055" t="4939" r="5470" b="3670"/>
          <a:stretch>
            <a:fillRect/>
          </a:stretch>
        </p:blipFill>
        <p:spPr>
          <a:xfrm>
            <a:off x="9088361" y="4353677"/>
            <a:ext cx="2556769" cy="2237173"/>
          </a:xfrm>
          <a:prstGeom prst="rect">
            <a:avLst/>
          </a:prstGeom>
        </p:spPr>
      </p:pic>
      <p:sp>
        <p:nvSpPr>
          <p:cNvPr id="2" name="Titlu 1">
            <a:extLst>
              <a:ext uri="{FF2B5EF4-FFF2-40B4-BE49-F238E27FC236}">
                <a16:creationId xmlns:a16="http://schemas.microsoft.com/office/drawing/2014/main" id="{75D06182-D3CD-451C-802B-803F2A6280AF}"/>
              </a:ext>
            </a:extLst>
          </p:cNvPr>
          <p:cNvSpPr>
            <a:spLocks noGrp="1"/>
          </p:cNvSpPr>
          <p:nvPr>
            <p:ph type="title"/>
          </p:nvPr>
        </p:nvSpPr>
        <p:spPr/>
        <p:txBody>
          <a:bodyPr/>
          <a:lstStyle/>
          <a:p>
            <a:pPr algn="ctr"/>
            <a:r>
              <a:rPr lang="ro-RO"/>
              <a:t>Lansarea apelului</a:t>
            </a:r>
            <a:endParaRPr lang="en-US"/>
          </a:p>
        </p:txBody>
      </p:sp>
      <p:sp>
        <p:nvSpPr>
          <p:cNvPr id="3" name="Substituent conținut 2">
            <a:extLst>
              <a:ext uri="{FF2B5EF4-FFF2-40B4-BE49-F238E27FC236}">
                <a16:creationId xmlns:a16="http://schemas.microsoft.com/office/drawing/2014/main" id="{6A87ACAB-99B3-405A-BB1A-B850F0870E97}"/>
              </a:ext>
            </a:extLst>
          </p:cNvPr>
          <p:cNvSpPr>
            <a:spLocks noGrp="1"/>
          </p:cNvSpPr>
          <p:nvPr>
            <p:ph idx="1"/>
          </p:nvPr>
        </p:nvSpPr>
        <p:spPr>
          <a:xfrm>
            <a:off x="615515" y="1796908"/>
            <a:ext cx="11029615" cy="4344799"/>
          </a:xfrm>
        </p:spPr>
        <p:txBody>
          <a:bodyPr>
            <a:normAutofit fontScale="92500" lnSpcReduction="20000"/>
          </a:bodyPr>
          <a:lstStyle/>
          <a:p>
            <a:pPr marL="0" indent="0">
              <a:buNone/>
            </a:pPr>
            <a:r>
              <a:rPr lang="ro-RO"/>
              <a:t>	</a:t>
            </a:r>
          </a:p>
          <a:p>
            <a:pPr marL="0" indent="0">
              <a:buNone/>
            </a:pPr>
            <a:r>
              <a:rPr lang="ro-RO"/>
              <a:t>	Sesiunea va fi de tip apel deschis pentru toți solicitanții eligibili, pe principiul „</a:t>
            </a:r>
            <a:r>
              <a:rPr lang="ro-RO" b="1"/>
              <a:t>primul venit, primul servit</a:t>
            </a:r>
            <a:r>
              <a:rPr lang="ro-RO"/>
              <a:t>” în limita bugetului maxim eligibil alocat, respectiv </a:t>
            </a:r>
            <a:r>
              <a:rPr lang="ro-RO" b="1"/>
              <a:t>până la epuizarea alocării financiare totale,  </a:t>
            </a:r>
            <a:r>
              <a:rPr lang="ro-RO"/>
              <a:t>dar </a:t>
            </a:r>
            <a:r>
              <a:rPr lang="ro-RO" b="1"/>
              <a:t>nu mai târziu de 23 ianuarie 2026.</a:t>
            </a:r>
          </a:p>
          <a:p>
            <a:pPr marL="0" indent="0">
              <a:buNone/>
            </a:pPr>
            <a:r>
              <a:rPr lang="ro-RO" b="1"/>
              <a:t>	</a:t>
            </a:r>
            <a:r>
              <a:rPr lang="ro-RO"/>
              <a:t>Proiectele se vor depune prin intermediul aplicației electronice :  </a:t>
            </a:r>
            <a:r>
              <a:rPr lang="ro-RO" b="1"/>
              <a:t>https://impaduriripnrr.mmap.ro/</a:t>
            </a:r>
          </a:p>
          <a:p>
            <a:pPr marL="0" indent="0">
              <a:buNone/>
            </a:pPr>
            <a:endParaRPr lang="ro-RO"/>
          </a:p>
          <a:p>
            <a:r>
              <a:rPr lang="en-US"/>
              <a:t>Data deschidere sesiune: </a:t>
            </a:r>
            <a:r>
              <a:rPr lang="en-US" b="1"/>
              <a:t>25.11.2022, ora 12:00</a:t>
            </a:r>
            <a:endParaRPr lang="ro-RO" b="1"/>
          </a:p>
          <a:p>
            <a:pPr marL="0" indent="0">
              <a:buNone/>
            </a:pPr>
            <a:endParaRPr lang="en-US" b="1"/>
          </a:p>
          <a:p>
            <a:r>
              <a:rPr lang="en-US"/>
              <a:t>Data și ora de începere a depunerii de proiecte: </a:t>
            </a:r>
            <a:r>
              <a:rPr lang="en-US" b="1"/>
              <a:t>25.11.2022, ora 12.00</a:t>
            </a:r>
            <a:endParaRPr lang="ro-RO" b="1"/>
          </a:p>
          <a:p>
            <a:pPr marL="0" indent="0">
              <a:buNone/>
            </a:pPr>
            <a:endParaRPr lang="en-US" b="1"/>
          </a:p>
          <a:p>
            <a:r>
              <a:rPr lang="en-US" b="1"/>
              <a:t>Data limită de depunere a proiectelor</a:t>
            </a:r>
            <a:r>
              <a:rPr lang="ro-RO" b="1"/>
              <a:t> </a:t>
            </a:r>
            <a:r>
              <a:rPr lang="en-US"/>
              <a:t>: </a:t>
            </a:r>
            <a:r>
              <a:rPr lang="en-US" b="1"/>
              <a:t>23 ianuarie 2026</a:t>
            </a:r>
            <a:endParaRPr lang="ro-RO" b="1"/>
          </a:p>
          <a:p>
            <a:pPr marL="0" indent="0">
              <a:buNone/>
            </a:pPr>
            <a:endParaRPr lang="ro-RO" b="1"/>
          </a:p>
          <a:p>
            <a:pPr marL="0" indent="0">
              <a:buNone/>
            </a:pPr>
            <a:r>
              <a:rPr lang="ro-RO" i="1"/>
              <a:t>	Termen maxim estimat pentru finalizarea verificării unei cereri de sprijin: </a:t>
            </a:r>
            <a:r>
              <a:rPr lang="ro-RO" b="1"/>
              <a:t>30 zile de la data depunerii.</a:t>
            </a:r>
            <a:endParaRPr lang="en-US" b="1"/>
          </a:p>
          <a:p>
            <a:endParaRPr lang="en-US"/>
          </a:p>
        </p:txBody>
      </p:sp>
    </p:spTree>
    <p:extLst>
      <p:ext uri="{BB962C8B-B14F-4D97-AF65-F5344CB8AC3E}">
        <p14:creationId xmlns:p14="http://schemas.microsoft.com/office/powerpoint/2010/main" val="3959587092"/>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1" presetClass="entr" presetSubtype="0" dur="1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31" presetClass="entr" presetSubtype="0" dur="1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31" presetClass="entr" presetSubtype="0" dur="1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31" presetClass="entr" presetSubtype="0" dur="1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nodeType="clickPar">
                      <p:stCondLst>
                        <p:cond delay="indefinite"/>
                      </p:stCondLst>
                      <p:childTnLst>
                        <p:par>
                          <p:cTn id="36" fill="hold">
                            <p:stCondLst>
                              <p:cond delay="0"/>
                            </p:stCondLst>
                            <p:childTnLst>
                              <p:par>
                                <p:cTn id="37" presetID="31" presetClass="entr" presetSubtype="0" dur="100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31" presetClass="entr" presetSubtype="0" dur="100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8" end="8"/>
                                            </p:txEl>
                                          </p:spTgt>
                                        </p:tgtEl>
                                      </p:cBhvr>
                                    </p:animEffect>
                                  </p:childTnLst>
                                </p:cTn>
                              </p:par>
                            </p:childTnLst>
                          </p:cTn>
                        </p:par>
                      </p:childTnLst>
                    </p:cTn>
                  </p:par>
                  <p:par>
                    <p:cTn id="51" fill="hold" nodeType="clickPar">
                      <p:stCondLst>
                        <p:cond delay="indefinite"/>
                      </p:stCondLst>
                      <p:childTnLst>
                        <p:par>
                          <p:cTn id="52" fill="hold">
                            <p:stCondLst>
                              <p:cond delay="0"/>
                            </p:stCondLst>
                            <p:childTnLst>
                              <p:par>
                                <p:cTn id="53" presetID="31" presetClass="entr" presetSubtype="0" dur="1000"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p:cTn id="55"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Titlu 4">
            <a:extLst>
              <a:ext uri="{FF2B5EF4-FFF2-40B4-BE49-F238E27FC236}">
                <a16:creationId xmlns:a16="http://schemas.microsoft.com/office/drawing/2014/main" id="{CEF1A42D-786E-41E4-BCF3-ACE0A69F8825}"/>
              </a:ext>
            </a:extLst>
          </p:cNvPr>
          <p:cNvSpPr>
            <a:spLocks noGrp="1"/>
          </p:cNvSpPr>
          <p:nvPr>
            <p:ph type="title"/>
          </p:nvPr>
        </p:nvSpPr>
        <p:spPr/>
        <p:txBody>
          <a:bodyPr/>
          <a:lstStyle/>
          <a:p>
            <a:pPr algn="ctr"/>
            <a:r>
              <a:rPr lang="ro-RO"/>
              <a:t>Costuri eligibile</a:t>
            </a:r>
            <a:endParaRPr lang="en-US"/>
          </a:p>
        </p:txBody>
      </p:sp>
      <p:sp>
        <p:nvSpPr>
          <p:cNvPr id="6" name="Substituent conținut 5">
            <a:extLst>
              <a:ext uri="{FF2B5EF4-FFF2-40B4-BE49-F238E27FC236}">
                <a16:creationId xmlns:a16="http://schemas.microsoft.com/office/drawing/2014/main" id="{C653C77E-D4A4-42C6-BC47-FEFAEB3CA062}"/>
              </a:ext>
            </a:extLst>
          </p:cNvPr>
          <p:cNvSpPr>
            <a:spLocks noGrp="1"/>
          </p:cNvSpPr>
          <p:nvPr>
            <p:ph idx="1"/>
          </p:nvPr>
        </p:nvSpPr>
        <p:spPr>
          <a:xfrm>
            <a:off x="581192" y="1882066"/>
            <a:ext cx="11029615" cy="4687410"/>
          </a:xfrm>
        </p:spPr>
        <p:txBody>
          <a:bodyPr>
            <a:normAutofit fontScale="85000" lnSpcReduction="10000"/>
          </a:bodyPr>
          <a:lstStyle/>
          <a:p>
            <a:r>
              <a:rPr lang="ro-RO"/>
              <a:t>C</a:t>
            </a:r>
            <a:r>
              <a:rPr lang="en-US" err="1"/>
              <a:t>osturile standard aferente elaborării proiectului tehnic de împăduriri, care cuprinde şi costurile necesare emiterii tuturor avizelor legale;</a:t>
            </a:r>
          </a:p>
          <a:p>
            <a:r>
              <a:rPr lang="en-US" err="1"/>
              <a:t>Costuril</a:t>
            </a:r>
            <a:r>
              <a:rPr lang="ro-RO"/>
              <a:t>e </a:t>
            </a:r>
            <a:r>
              <a:rPr lang="en-US"/>
              <a:t>standard aferente împrejmuirii plantaţiei forestiere;</a:t>
            </a:r>
          </a:p>
          <a:p>
            <a:r>
              <a:rPr lang="ro-RO"/>
              <a:t>C</a:t>
            </a:r>
            <a:r>
              <a:rPr lang="en-US" err="1"/>
              <a:t>osturile</a:t>
            </a:r>
            <a:r>
              <a:rPr lang="ro-RO"/>
              <a:t> </a:t>
            </a:r>
            <a:r>
              <a:rPr lang="en-US"/>
              <a:t>standard aferente lucrărilor de înfiinţare a plantaţiei, defalcate pe tipuri de împăduriri (trupuri de pădure sau perdele forestiere de protecţie), unităţi de relief (câmpie, deal, munte) şi specii de bază, conform proiectului tehnic. </a:t>
            </a:r>
            <a:r>
              <a:rPr lang="ro-RO"/>
              <a:t> </a:t>
            </a:r>
            <a:r>
              <a:rPr lang="en-US" err="1"/>
              <a:t>Acestea includ şi costurile necesare pentru lucrările de pregătire a terenului, care se execută anterior plantării;</a:t>
            </a:r>
          </a:p>
          <a:p>
            <a:r>
              <a:rPr lang="ro-RO"/>
              <a:t>C</a:t>
            </a:r>
            <a:r>
              <a:rPr lang="en-US" err="1"/>
              <a:t>osturile standard aferente lucrărilor de întreţinere a plantaţiei, defalcate pe tipuri de împăduriri, unităţi de relief (câmpie, deal, munte) şi specii de bază, acordate anual până la finalizarea perioadei prevăzute a se efectua lucrări. Perioada în care se efectuează lucrările de întreţinere a plantaţiei, precum şi tipul lucrărilor necesare sunt stabilite în cadrul proiectului tehnic de împădurire (Aceste costuri standard nu sunt eligibile pentru UAT-uri);</a:t>
            </a:r>
          </a:p>
          <a:p>
            <a:r>
              <a:rPr lang="en-US" err="1"/>
              <a:t>Costurile</a:t>
            </a:r>
            <a:r>
              <a:rPr lang="ro-RO"/>
              <a:t> </a:t>
            </a:r>
            <a:r>
              <a:rPr lang="en-US"/>
              <a:t>standard aferente compensaţiilor pentru acoperirea pierderilor de venit agricol ca urmare a împăduririi terenurilor agricole, acordate pentru o perioadă de 12 ani, începând cu anul de înfiinţare a plantaţiei, numai pentru terenurile incluse în blocurile fizice identificate în LPIS (Land Parcel Identification System = Sistemul de identificare a parcelelor agricole), fiind de 190 euro/ha/an;</a:t>
            </a:r>
          </a:p>
          <a:p>
            <a:r>
              <a:rPr lang="en-US" err="1"/>
              <a:t>Dacă</a:t>
            </a:r>
            <a:r>
              <a:rPr lang="ro-RO"/>
              <a:t> </a:t>
            </a:r>
            <a:r>
              <a:rPr lang="en-US" err="1"/>
              <a:t>este cazul, costurile pentru refacerea plantaţiei în situaţia apariţiei unui eveniment produs de factori biotici sau abiotici.</a:t>
            </a:r>
            <a:endParaRPr lang="ro-RO"/>
          </a:p>
          <a:p>
            <a:pPr marL="0" indent="0">
              <a:buNone/>
            </a:pPr>
            <a:endParaRPr lang="en-US"/>
          </a:p>
          <a:p>
            <a:pPr marL="0" indent="0">
              <a:buNone/>
            </a:pPr>
            <a:r>
              <a:rPr lang="en-US" b="1" err="1"/>
              <a:t>Suplimentar</a:t>
            </a:r>
            <a:r>
              <a:rPr lang="en-US"/>
              <a:t>, se acordă o primă de sechestrare forestieră în valoare de 456 euro/an/ha, pentru o perioadă de 20 ani de la înfiinţarea plantaţiei, dacă acestea sunt menţinute cel puţin 20 de ani, prin bugetul anual al Fondului pentru Mediu, aprobat conform legii.</a:t>
            </a:r>
          </a:p>
          <a:p>
            <a:endParaRPr lang="en-US"/>
          </a:p>
        </p:txBody>
      </p:sp>
      <p:pic>
        <p:nvPicPr>
          <p:cNvPr id="7" name="Imagine 6">
            <a:extLst>
              <a:ext uri="{FF2B5EF4-FFF2-40B4-BE49-F238E27FC236}">
                <a16:creationId xmlns:a16="http://schemas.microsoft.com/office/drawing/2014/main" id="{8D4594BC-C7A2-4550-8FBA-CC050534B1CD}"/>
              </a:ext>
            </a:extLst>
          </p:cNvPr>
          <p:cNvPicPr>
            <a:picLocks noChangeAspect="1"/>
          </p:cNvPicPr>
          <p:nvPr/>
        </p:nvPicPr>
        <p:blipFill>
          <a:blip r:embed="rId2"/>
          <a:srcRect l="33317" t="8319" r="30683" b="9252"/>
          <a:stretch>
            <a:fillRect/>
          </a:stretch>
        </p:blipFill>
        <p:spPr>
          <a:xfrm>
            <a:off x="239697" y="5614306"/>
            <a:ext cx="341495" cy="870012"/>
          </a:xfrm>
          <a:prstGeom prst="rect">
            <a:avLst/>
          </a:prstGeom>
        </p:spPr>
      </p:pic>
    </p:spTree>
    <p:extLst>
      <p:ext uri="{BB962C8B-B14F-4D97-AF65-F5344CB8AC3E}">
        <p14:creationId xmlns:p14="http://schemas.microsoft.com/office/powerpoint/2010/main" val="2515185295"/>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42" presetClass="entr" presetSubtype="0" dur="100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42" presetClass="entr" presetSubtype="0" dur="100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p:stCondLst>
                              <p:cond delay="0"/>
                            </p:stCondLst>
                            <p:childTnLst>
                              <p:par>
                                <p:cTn id="26" presetID="42" presetClass="entr" presetSubtype="0" dur="100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p:stCondLst>
                              <p:cond delay="0"/>
                            </p:stCondLst>
                            <p:childTnLst>
                              <p:par>
                                <p:cTn id="33" presetID="42" presetClass="entr" presetSubtype="0" dur="100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p:stCondLst>
                              <p:cond delay="0"/>
                            </p:stCondLst>
                            <p:childTnLst>
                              <p:par>
                                <p:cTn id="40" presetID="42" presetClass="entr" presetSubtype="0" dur="100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p:stCondLst>
                              <p:cond delay="0"/>
                            </p:stCondLst>
                            <p:childTnLst>
                              <p:par>
                                <p:cTn id="47" presetID="42" presetClass="entr" presetSubtype="0" dur="1000"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dur="100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u 1">
            <a:extLst>
              <a:ext uri="{FF2B5EF4-FFF2-40B4-BE49-F238E27FC236}">
                <a16:creationId xmlns:a16="http://schemas.microsoft.com/office/drawing/2014/main" id="{21300E07-2263-4761-BEAE-0E66E9AEC41A}"/>
              </a:ext>
            </a:extLst>
          </p:cNvPr>
          <p:cNvSpPr>
            <a:spLocks noGrp="1"/>
          </p:cNvSpPr>
          <p:nvPr>
            <p:ph type="title"/>
          </p:nvPr>
        </p:nvSpPr>
        <p:spPr/>
        <p:txBody>
          <a:bodyPr/>
          <a:lstStyle/>
          <a:p>
            <a:pPr algn="ctr"/>
            <a:r>
              <a:rPr lang="ro-RO"/>
              <a:t>Cost standard infiintare + intretinere</a:t>
            </a:r>
            <a:endParaRPr lang="en-US"/>
          </a:p>
        </p:txBody>
      </p:sp>
      <p:graphicFrame>
        <p:nvGraphicFramePr>
          <p:cNvPr id="4" name="Substituent conținut 3">
            <a:extLst>
              <a:ext uri="{FF2B5EF4-FFF2-40B4-BE49-F238E27FC236}">
                <a16:creationId xmlns:a16="http://schemas.microsoft.com/office/drawing/2014/main" id="{FEEA7E5E-796D-4AA5-A664-BB66A9867447}"/>
              </a:ext>
            </a:extLst>
          </p:cNvPr>
          <p:cNvGraphicFramePr>
            <a:graphicFrameLocks noGrp="1"/>
          </p:cNvGraphicFramePr>
          <p:nvPr>
            <p:ph idx="1"/>
            <p:extLst>
              <p:ext uri="{D42A27DB-BD31-4B8C-83A1-F6EECF244321}">
                <p14:modId xmlns:p14="http://schemas.microsoft.com/office/powerpoint/2010/main" val="3421238302"/>
              </p:ext>
            </p:extLst>
          </p:nvPr>
        </p:nvGraphicFramePr>
        <p:xfrm>
          <a:off x="581192" y="1941053"/>
          <a:ext cx="11029616" cy="3488925"/>
        </p:xfrm>
        <a:graphic>
          <a:graphicData uri="http://schemas.openxmlformats.org/drawingml/2006/table">
            <a:tbl>
              <a:tblPr firstRow="1" firstCol="1" bandRow="1">
                <a:tableStyleId>{5C22544A-7EE6-4342-B048-85BDC9FD1C3A}</a:tableStyleId>
              </a:tblPr>
              <a:tblGrid>
                <a:gridCol w="1762513">
                  <a:extLst>
                    <a:ext uri="{9D8B030D-6E8A-4147-A177-3AD203B41FA5}">
                      <a16:colId xmlns:a16="http://schemas.microsoft.com/office/drawing/2014/main" val="2279556293"/>
                    </a:ext>
                  </a:extLst>
                </a:gridCol>
                <a:gridCol w="1302305">
                  <a:extLst>
                    <a:ext uri="{9D8B030D-6E8A-4147-A177-3AD203B41FA5}">
                      <a16:colId xmlns:a16="http://schemas.microsoft.com/office/drawing/2014/main" val="2795139126"/>
                    </a:ext>
                  </a:extLst>
                </a:gridCol>
                <a:gridCol w="2431360">
                  <a:extLst>
                    <a:ext uri="{9D8B030D-6E8A-4147-A177-3AD203B41FA5}">
                      <a16:colId xmlns:a16="http://schemas.microsoft.com/office/drawing/2014/main" val="1645582332"/>
                    </a:ext>
                  </a:extLst>
                </a:gridCol>
                <a:gridCol w="2766719">
                  <a:extLst>
                    <a:ext uri="{9D8B030D-6E8A-4147-A177-3AD203B41FA5}">
                      <a16:colId xmlns:a16="http://schemas.microsoft.com/office/drawing/2014/main" val="2755423816"/>
                    </a:ext>
                  </a:extLst>
                </a:gridCol>
                <a:gridCol w="2766719">
                  <a:extLst>
                    <a:ext uri="{9D8B030D-6E8A-4147-A177-3AD203B41FA5}">
                      <a16:colId xmlns:a16="http://schemas.microsoft.com/office/drawing/2014/main" val="3768645742"/>
                    </a:ext>
                  </a:extLst>
                </a:gridCol>
              </a:tblGrid>
              <a:tr h="699438">
                <a:tc gridSpan="5">
                  <a:txBody>
                    <a:bodyPr vert="horz" wrap="square"/>
                    <a:lstStyle/>
                    <a:p>
                      <a:pPr algn="ctr">
                        <a:spcAft>
                          <a:spcPct val="0"/>
                        </a:spcAft>
                      </a:pPr>
                      <a:r>
                        <a:rPr lang="ro-RO" sz="2000" b="1" u="sng">
                          <a:effectLst/>
                          <a:latin typeface="+mj-lt"/>
                          <a:ea typeface="Times New Roman" panose="02020603050405020304" pitchFamily="18" charset="0"/>
                          <a:cs typeface="Times New Roman" panose="02020603050405020304" pitchFamily="18" charset="0"/>
                        </a:rPr>
                        <a:t>Cost  standard  TOTAL</a:t>
                      </a:r>
                      <a:endParaRPr lang="en-US" sz="2000" b="1" u="sng">
                        <a:effectLst/>
                        <a:latin typeface="+mj-lt"/>
                        <a:ea typeface="Times New Roman" panose="02020603050405020304" pitchFamily="18" charset="0"/>
                        <a:cs typeface="Times New Roman" panose="02020603050405020304" pitchFamily="18" charset="0"/>
                      </a:endParaRPr>
                    </a:p>
                  </a:txBody>
                  <a:tcPr marL="68580" marR="68580" marT="0" marB="0" anchor="ctr"/>
                </a:tc>
                <a:tc hMerge="1">
                  <a:txBody>
                    <a:bodyPr vert="horz" wrap="square"/>
                    <a:lstStyle/>
                    <a:p>
                      <a:endParaRPr lang="en-US"/>
                    </a:p>
                  </a:txBody>
                  <a:tcPr/>
                </a:tc>
                <a:tc hMerge="1">
                  <a:txBody>
                    <a:bodyPr vert="horz" wrap="square"/>
                    <a:lstStyle/>
                    <a:p>
                      <a:endParaRPr lang="en-US"/>
                    </a:p>
                  </a:txBody>
                  <a:tcPr/>
                </a:tc>
                <a:tc hMerge="1">
                  <a:txBody>
                    <a:bodyPr vert="horz" wrap="square"/>
                    <a:lstStyle/>
                    <a:p>
                      <a:endParaRPr lang="en-US"/>
                    </a:p>
                  </a:txBody>
                  <a:tcPr/>
                </a:tc>
                <a:tc hMerge="1">
                  <a:txBody>
                    <a:bodyPr vert="horz" wrap="square"/>
                    <a:lstStyle/>
                    <a:p>
                      <a:endParaRPr lang="en-US"/>
                    </a:p>
                  </a:txBody>
                  <a:tcPr/>
                </a:tc>
                <a:extLst>
                  <a:ext uri="{0D108BD9-81ED-4DB2-BD59-A6C34878D82A}">
                    <a16:rowId xmlns:a16="http://schemas.microsoft.com/office/drawing/2014/main" val="610694034"/>
                  </a:ext>
                </a:extLst>
              </a:tr>
              <a:tr h="619886">
                <a:tc>
                  <a:txBody>
                    <a:bodyPr vert="horz" wrap="square"/>
                    <a:lstStyle/>
                    <a:p>
                      <a:pPr algn="ctr">
                        <a:spcAft>
                          <a:spcPct val="0"/>
                        </a:spcAft>
                      </a:pPr>
                      <a:r>
                        <a:rPr lang="ro-RO" sz="1000">
                          <a:effectLst/>
                        </a:rPr>
                        <a:t>Tipul de plantaţie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vert="horz" wrap="square"/>
                    <a:lstStyle/>
                    <a:p>
                      <a:pPr algn="ctr">
                        <a:spcAft>
                          <a:spcPct val="0"/>
                        </a:spcAft>
                      </a:pPr>
                      <a:r>
                        <a:rPr lang="ro-RO" sz="1000" b="1">
                          <a:solidFill>
                            <a:schemeClr val="bg1"/>
                          </a:solidFill>
                          <a:effectLst/>
                        </a:rPr>
                        <a:t>Unitatea de relief</a:t>
                      </a:r>
                      <a:endPar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vert="horz" wrap="square"/>
                    <a:lstStyle/>
                    <a:p>
                      <a:pPr algn="ctr">
                        <a:spcAft>
                          <a:spcPct val="0"/>
                        </a:spcAft>
                      </a:pPr>
                      <a:r>
                        <a:rPr lang="ro-RO" sz="1000" b="1">
                          <a:solidFill>
                            <a:schemeClr val="bg1"/>
                          </a:solidFill>
                          <a:effectLst/>
                        </a:rPr>
                        <a:t>Specia de bază</a:t>
                      </a:r>
                      <a:endPar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vert="horz" wrap="square"/>
                    <a:lstStyle/>
                    <a:p>
                      <a:pPr algn="ctr">
                        <a:spcAft>
                          <a:spcPct val="0"/>
                        </a:spcAft>
                      </a:pPr>
                      <a:r>
                        <a:rPr lang="ro-RO" sz="1000" b="1">
                          <a:solidFill>
                            <a:schemeClr val="bg1"/>
                          </a:solidFill>
                          <a:effectLst/>
                        </a:rPr>
                        <a:t>Cost standard cu TVA nerecuperabil (euro/ha)</a:t>
                      </a:r>
                      <a:endPar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vert="horz" wrap="square"/>
                    <a:lstStyle/>
                    <a:p>
                      <a:pPr algn="ctr">
                        <a:spcAft>
                          <a:spcPct val="0"/>
                        </a:spcAft>
                      </a:pPr>
                      <a:r>
                        <a:rPr lang="ro-RO" sz="1000" b="1">
                          <a:solidFill>
                            <a:schemeClr val="bg1"/>
                          </a:solidFill>
                          <a:effectLst/>
                        </a:rPr>
                        <a:t>Cost standard cu TVA recuperabil </a:t>
                      </a:r>
                    </a:p>
                    <a:p>
                      <a:pPr algn="ctr">
                        <a:spcAft>
                          <a:spcPct val="0"/>
                        </a:spcAft>
                      </a:pPr>
                      <a:r>
                        <a:rPr lang="ro-RO" sz="1000" b="1">
                          <a:solidFill>
                            <a:schemeClr val="bg1"/>
                          </a:solidFill>
                          <a:effectLst/>
                        </a:rPr>
                        <a:t>(euro/ha)</a:t>
                      </a:r>
                      <a:endParaRPr lang="en-US" sz="1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1288437832"/>
                  </a:ext>
                </a:extLst>
              </a:tr>
              <a:tr h="309943">
                <a:tc rowSpan="4">
                  <a:txBody>
                    <a:bodyPr vert="horz" wrap="square"/>
                    <a:lstStyle/>
                    <a:p>
                      <a:pPr algn="ctr">
                        <a:spcAft>
                          <a:spcPct val="0"/>
                        </a:spcAft>
                      </a:pPr>
                      <a:r>
                        <a:rPr lang="ro-RO" sz="1000">
                          <a:effectLst/>
                        </a:rPr>
                        <a:t>Trup pădure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vert="horz" wrap="square"/>
                    <a:lstStyle/>
                    <a:p>
                      <a:pPr algn="ctr">
                        <a:spcAft>
                          <a:spcPct val="0"/>
                        </a:spcAft>
                      </a:pPr>
                      <a:r>
                        <a:rPr lang="ro-RO" sz="1000">
                          <a:effectLst/>
                        </a:rPr>
                        <a:t>câmpie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vert="horz" wrap="square"/>
                    <a:lstStyle/>
                    <a:p>
                      <a:pPr algn="ctr">
                        <a:spcAft>
                          <a:spcPct val="0"/>
                        </a:spcAft>
                      </a:pPr>
                      <a:r>
                        <a:rPr lang="ro-RO" sz="1000">
                          <a:effectLst/>
                        </a:rPr>
                        <a:t>Specii de Quercus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vert="horz" wrap="square"/>
                    <a:lstStyle/>
                    <a:p>
                      <a:pPr algn="ctr">
                        <a:spcAft>
                          <a:spcPct val="0"/>
                        </a:spcAft>
                      </a:pPr>
                      <a:r>
                        <a:rPr lang="ro-RO" sz="1000">
                          <a:effectLst/>
                        </a:rPr>
                        <a:t>23.380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vert="horz" wrap="square"/>
                    <a:lstStyle/>
                    <a:p>
                      <a:pPr algn="ctr">
                        <a:spcAft>
                          <a:spcPct val="0"/>
                        </a:spcAft>
                      </a:pPr>
                      <a:r>
                        <a:rPr lang="ro-RO" sz="1000">
                          <a:effectLst/>
                        </a:rPr>
                        <a:t>19.647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28653833"/>
                  </a:ext>
                </a:extLst>
              </a:tr>
              <a:tr h="309943">
                <a:tc vMerge="1">
                  <a:txBody>
                    <a:bodyPr vert="horz" wrap="square"/>
                    <a:lstStyle/>
                    <a:p>
                      <a:endParaRPr lang="en-US"/>
                    </a:p>
                  </a:txBody>
                  <a:tcPr/>
                </a:tc>
                <a:tc vMerge="1">
                  <a:txBody>
                    <a:bodyPr vert="horz" wrap="square"/>
                    <a:lstStyle/>
                    <a:p>
                      <a:endParaRPr lang="en-US"/>
                    </a:p>
                  </a:txBody>
                  <a:tcPr/>
                </a:tc>
                <a:tc>
                  <a:txBody>
                    <a:bodyPr vert="horz" wrap="square"/>
                    <a:lstStyle/>
                    <a:p>
                      <a:pPr algn="ctr">
                        <a:spcAft>
                          <a:spcPct val="0"/>
                        </a:spcAft>
                      </a:pPr>
                      <a:r>
                        <a:rPr lang="ro-RO" sz="1000">
                          <a:effectLst/>
                        </a:rPr>
                        <a:t>Salcâm*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vert="horz" wrap="square"/>
                    <a:lstStyle/>
                    <a:p>
                      <a:pPr algn="ctr">
                        <a:spcAft>
                          <a:spcPct val="0"/>
                        </a:spcAft>
                      </a:pPr>
                      <a:r>
                        <a:rPr lang="ro-RO" sz="1000">
                          <a:effectLst/>
                        </a:rPr>
                        <a:t>12.638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vert="horz" wrap="square"/>
                    <a:lstStyle/>
                    <a:p>
                      <a:pPr algn="ctr">
                        <a:spcAft>
                          <a:spcPct val="0"/>
                        </a:spcAft>
                      </a:pPr>
                      <a:r>
                        <a:rPr lang="ro-RO" sz="1000">
                          <a:effectLst/>
                        </a:rPr>
                        <a:t>10.620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1388802"/>
                  </a:ext>
                </a:extLst>
              </a:tr>
              <a:tr h="309943">
                <a:tc vMerge="1">
                  <a:txBody>
                    <a:bodyPr vert="horz" wrap="square"/>
                    <a:lstStyle/>
                    <a:p>
                      <a:endParaRPr lang="en-US"/>
                    </a:p>
                  </a:txBody>
                  <a:tcPr/>
                </a:tc>
                <a:tc>
                  <a:txBody>
                    <a:bodyPr vert="horz" wrap="square"/>
                    <a:lstStyle/>
                    <a:p>
                      <a:pPr algn="ctr">
                        <a:spcAft>
                          <a:spcPct val="0"/>
                        </a:spcAft>
                      </a:pPr>
                      <a:r>
                        <a:rPr lang="ro-RO" sz="1000">
                          <a:effectLst/>
                        </a:rPr>
                        <a:t>deal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vert="horz" wrap="square"/>
                    <a:lstStyle/>
                    <a:p>
                      <a:pPr algn="ctr">
                        <a:spcAft>
                          <a:spcPct val="0"/>
                        </a:spcAft>
                      </a:pPr>
                      <a:r>
                        <a:rPr lang="ro-RO" sz="1000">
                          <a:effectLst/>
                        </a:rPr>
                        <a:t>Specii de Quercus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vert="horz" wrap="square"/>
                    <a:lstStyle/>
                    <a:p>
                      <a:pPr algn="ctr">
                        <a:spcAft>
                          <a:spcPct val="0"/>
                        </a:spcAft>
                      </a:pPr>
                      <a:r>
                        <a:rPr lang="ro-RO" sz="1000">
                          <a:effectLst/>
                        </a:rPr>
                        <a:t>17.730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vert="horz" wrap="square"/>
                    <a:lstStyle/>
                    <a:p>
                      <a:pPr algn="ctr">
                        <a:spcAft>
                          <a:spcPct val="0"/>
                        </a:spcAft>
                      </a:pPr>
                      <a:r>
                        <a:rPr lang="ro-RO" sz="1000">
                          <a:effectLst/>
                        </a:rPr>
                        <a:t>14.900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12991564"/>
                  </a:ext>
                </a:extLst>
              </a:tr>
              <a:tr h="309943">
                <a:tc vMerge="1">
                  <a:txBody>
                    <a:bodyPr vert="horz" wrap="square"/>
                    <a:lstStyle/>
                    <a:p>
                      <a:endParaRPr lang="en-US"/>
                    </a:p>
                  </a:txBody>
                  <a:tcPr/>
                </a:tc>
                <a:tc>
                  <a:txBody>
                    <a:bodyPr vert="horz" wrap="square"/>
                    <a:lstStyle/>
                    <a:p>
                      <a:pPr algn="ctr">
                        <a:spcAft>
                          <a:spcPct val="0"/>
                        </a:spcAft>
                      </a:pPr>
                      <a:r>
                        <a:rPr lang="ro-RO" sz="1000">
                          <a:effectLst/>
                        </a:rPr>
                        <a:t>munte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vert="horz" wrap="square"/>
                    <a:lstStyle/>
                    <a:p>
                      <a:pPr algn="ctr">
                        <a:spcAft>
                          <a:spcPct val="0"/>
                        </a:spcAft>
                      </a:pPr>
                      <a:r>
                        <a:rPr lang="ro-RO" sz="1000">
                          <a:effectLst/>
                        </a:rPr>
                        <a:t>Răşinoase/fag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vert="horz" wrap="square"/>
                    <a:lstStyle/>
                    <a:p>
                      <a:pPr algn="ctr">
                        <a:spcAft>
                          <a:spcPct val="0"/>
                        </a:spcAft>
                      </a:pPr>
                      <a:r>
                        <a:rPr lang="ro-RO" sz="1000">
                          <a:effectLst/>
                        </a:rPr>
                        <a:t>11.495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vert="horz" wrap="square"/>
                    <a:lstStyle/>
                    <a:p>
                      <a:pPr algn="ctr">
                        <a:spcAft>
                          <a:spcPct val="0"/>
                        </a:spcAft>
                      </a:pPr>
                      <a:r>
                        <a:rPr lang="ro-RO" sz="1000">
                          <a:effectLst/>
                        </a:rPr>
                        <a:t>9.658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5689460"/>
                  </a:ext>
                </a:extLst>
              </a:tr>
              <a:tr h="309943">
                <a:tc rowSpan="3">
                  <a:txBody>
                    <a:bodyPr vert="horz" wrap="square"/>
                    <a:lstStyle/>
                    <a:p>
                      <a:pPr algn="ctr">
                        <a:spcAft>
                          <a:spcPct val="0"/>
                        </a:spcAft>
                      </a:pPr>
                      <a:r>
                        <a:rPr lang="ro-RO" sz="1000">
                          <a:effectLst/>
                        </a:rPr>
                        <a:t>Perdea forestiera de protecţie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vert="horz" wrap="square"/>
                    <a:lstStyle/>
                    <a:p>
                      <a:pPr algn="ctr">
                        <a:spcAft>
                          <a:spcPct val="0"/>
                        </a:spcAft>
                      </a:pPr>
                      <a:r>
                        <a:rPr lang="ro-RO" sz="1000">
                          <a:effectLst/>
                        </a:rPr>
                        <a:t>câmpie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vert="horz" wrap="square"/>
                    <a:lstStyle/>
                    <a:p>
                      <a:pPr algn="ctr">
                        <a:spcAft>
                          <a:spcPct val="0"/>
                        </a:spcAft>
                      </a:pPr>
                      <a:r>
                        <a:rPr lang="ro-RO" sz="1000">
                          <a:effectLst/>
                        </a:rPr>
                        <a:t>Specii de Quercus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vert="horz" wrap="square"/>
                    <a:lstStyle/>
                    <a:p>
                      <a:pPr algn="ctr">
                        <a:spcAft>
                          <a:spcPct val="0"/>
                        </a:spcAft>
                      </a:pPr>
                      <a:r>
                        <a:rPr lang="ro-RO" sz="1000">
                          <a:effectLst/>
                        </a:rPr>
                        <a:t>20.747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vert="horz" wrap="square"/>
                    <a:lstStyle/>
                    <a:p>
                      <a:pPr algn="ctr">
                        <a:spcAft>
                          <a:spcPct val="0"/>
                        </a:spcAft>
                      </a:pPr>
                      <a:r>
                        <a:rPr lang="ro-RO" sz="1000">
                          <a:effectLst/>
                        </a:rPr>
                        <a:t>17.434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4119489"/>
                  </a:ext>
                </a:extLst>
              </a:tr>
              <a:tr h="309943">
                <a:tc vMerge="1">
                  <a:txBody>
                    <a:bodyPr vert="horz" wrap="square"/>
                    <a:lstStyle/>
                    <a:p>
                      <a:endParaRPr lang="en-US"/>
                    </a:p>
                  </a:txBody>
                  <a:tcPr/>
                </a:tc>
                <a:tc vMerge="1">
                  <a:txBody>
                    <a:bodyPr vert="horz" wrap="square"/>
                    <a:lstStyle/>
                    <a:p>
                      <a:endParaRPr lang="en-US"/>
                    </a:p>
                  </a:txBody>
                  <a:tcPr/>
                </a:tc>
                <a:tc>
                  <a:txBody>
                    <a:bodyPr vert="horz" wrap="square"/>
                    <a:lstStyle/>
                    <a:p>
                      <a:pPr algn="ctr">
                        <a:spcAft>
                          <a:spcPct val="0"/>
                        </a:spcAft>
                      </a:pPr>
                      <a:r>
                        <a:rPr lang="ro-RO" sz="1000">
                          <a:effectLst/>
                        </a:rPr>
                        <a:t>Salcâm*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vert="horz" wrap="square"/>
                    <a:lstStyle/>
                    <a:p>
                      <a:pPr algn="ctr">
                        <a:spcAft>
                          <a:spcPct val="0"/>
                        </a:spcAft>
                      </a:pPr>
                      <a:r>
                        <a:rPr lang="ro-RO" sz="1000">
                          <a:effectLst/>
                        </a:rPr>
                        <a:t>12.557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vert="horz" wrap="square"/>
                    <a:lstStyle/>
                    <a:p>
                      <a:pPr algn="ctr">
                        <a:spcAft>
                          <a:spcPct val="0"/>
                        </a:spcAft>
                      </a:pPr>
                      <a:r>
                        <a:rPr lang="ro-RO" sz="1000">
                          <a:effectLst/>
                        </a:rPr>
                        <a:t>10.552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6205395"/>
                  </a:ext>
                </a:extLst>
              </a:tr>
              <a:tr h="309943">
                <a:tc vMerge="1">
                  <a:txBody>
                    <a:bodyPr vert="horz" wrap="square"/>
                    <a:lstStyle/>
                    <a:p>
                      <a:endParaRPr lang="en-US"/>
                    </a:p>
                  </a:txBody>
                  <a:tcPr/>
                </a:tc>
                <a:tc>
                  <a:txBody>
                    <a:bodyPr vert="horz" wrap="square"/>
                    <a:lstStyle/>
                    <a:p>
                      <a:pPr algn="ctr">
                        <a:spcAft>
                          <a:spcPct val="0"/>
                        </a:spcAft>
                      </a:pPr>
                      <a:r>
                        <a:rPr lang="ro-RO" sz="1000">
                          <a:effectLst/>
                        </a:rPr>
                        <a:t>deal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vert="horz" wrap="square"/>
                    <a:lstStyle/>
                    <a:p>
                      <a:pPr algn="ctr">
                        <a:spcAft>
                          <a:spcPct val="0"/>
                        </a:spcAft>
                      </a:pPr>
                      <a:r>
                        <a:rPr lang="ro-RO" sz="1000">
                          <a:effectLst/>
                        </a:rPr>
                        <a:t>Specii de Quercus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vert="horz" wrap="square"/>
                    <a:lstStyle/>
                    <a:p>
                      <a:pPr algn="ctr">
                        <a:spcAft>
                          <a:spcPct val="0"/>
                        </a:spcAft>
                      </a:pPr>
                      <a:r>
                        <a:rPr lang="ro-RO" sz="1000">
                          <a:effectLst/>
                        </a:rPr>
                        <a:t>19.686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vert="horz" wrap="square"/>
                    <a:lstStyle/>
                    <a:p>
                      <a:pPr algn="ctr">
                        <a:spcAft>
                          <a:spcPct val="0"/>
                        </a:spcAft>
                      </a:pPr>
                      <a:r>
                        <a:rPr lang="ro-RO" sz="1000">
                          <a:effectLst/>
                        </a:rPr>
                        <a:t>16.542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15426165"/>
                  </a:ext>
                </a:extLst>
              </a:tr>
            </a:tbl>
          </a:graphicData>
        </a:graphic>
      </p:graphicFrame>
      <p:sp>
        <p:nvSpPr>
          <p:cNvPr id="3" name="Rectangle 2"/>
          <p:cNvSpPr/>
          <p:nvPr/>
        </p:nvSpPr>
        <p:spPr>
          <a:xfrm>
            <a:off x="581192" y="5564541"/>
            <a:ext cx="11170206" cy="1200329"/>
          </a:xfrm>
          <a:prstGeom prst="rect">
            <a:avLst/>
          </a:prstGeom>
        </p:spPr>
        <p:txBody>
          <a:bodyPr wrap="square">
            <a:spAutoFit/>
          </a:bodyPr>
          <a:lstStyle/>
          <a:p>
            <a:r>
              <a:rPr lang="en-US"/>
              <a:t>*</a:t>
            </a:r>
            <a:r>
              <a:rPr lang="ro-RO"/>
              <a:t> </a:t>
            </a:r>
            <a:r>
              <a:rPr lang="en-US" i="1" err="1"/>
              <a:t>Specia de bază "salcâm" va fi utilizată pe nisipuri şi acolo unde speciile autohtone nu mai sunt adaptate la condiţiile climatice viitoare, modelate şi la condiţiile pedohidrologice, iar utilizarea sa va fi permisă doar în condiţiile în care se demonstrează faptul că utilizarea sa va conduce la condiţii ecosistemice mai favorabile, conform prevederilor art. 21 din schemă</a:t>
            </a:r>
            <a:r>
              <a:rPr lang="ro-RO" i="1"/>
              <a:t>.</a:t>
            </a:r>
            <a:endParaRPr lang="en-US" i="1"/>
          </a:p>
          <a:p>
            <a:endParaRPr lang="en-US"/>
          </a:p>
        </p:txBody>
      </p:sp>
    </p:spTree>
    <p:extLst>
      <p:ext uri="{BB962C8B-B14F-4D97-AF65-F5344CB8AC3E}">
        <p14:creationId xmlns:p14="http://schemas.microsoft.com/office/powerpoint/2010/main" val="3647695223"/>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dur="5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err="1"/>
              <a:t>Lista speciilor forestiere de arbori </a:t>
            </a:r>
            <a:r>
              <a:rPr lang="ro-RO" err="1"/>
              <a:t>s</a:t>
            </a:r>
            <a:r>
              <a:rPr lang="en-US" err="1"/>
              <a:t>i arbuSti</a:t>
            </a:r>
            <a:br>
              <a:rPr lang="ro-RO"/>
            </a:br>
            <a:r>
              <a:rPr lang="en-US"/>
              <a:t> utilizate în lucrările de împăduriri</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48284" y="2075718"/>
            <a:ext cx="5051372" cy="3546484"/>
          </a:xfrm>
          <a:prstGeom prst="rect">
            <a:avLst/>
          </a:prstGeom>
          <a:ln>
            <a:noFill/>
          </a:ln>
          <a:effectLst>
            <a:softEdge rad="112500"/>
          </a:effectLst>
        </p:spPr>
      </p:pic>
      <p:sp>
        <p:nvSpPr>
          <p:cNvPr id="5" name="Rectangle 4"/>
          <p:cNvSpPr/>
          <p:nvPr/>
        </p:nvSpPr>
        <p:spPr>
          <a:xfrm>
            <a:off x="539857" y="2968618"/>
            <a:ext cx="5950052" cy="1477328"/>
          </a:xfrm>
          <a:prstGeom prst="rect">
            <a:avLst/>
          </a:prstGeom>
        </p:spPr>
        <p:txBody>
          <a:bodyPr wrap="square">
            <a:spAutoFit/>
          </a:bodyPr>
          <a:lstStyle/>
          <a:p>
            <a:pPr algn="just"/>
            <a:r>
              <a:rPr lang="ro-RO">
                <a:latin typeface="+mj-lt"/>
              </a:rPr>
              <a:t>	</a:t>
            </a:r>
            <a:r>
              <a:rPr lang="en-US" err="1">
                <a:latin typeface="+mj-lt"/>
              </a:rPr>
              <a:t>Vor fi utilizate doar speciile din lista prevăzută la Anexa 3 la Ghidul Solicitantului, care sunt cele mai adaptate climatic, respectiv cele tolerante la stres hidric în aer sau sol şi/sau tolerante la temperaturi ridicate în perioada estivală și rezistente la îngheţurile târzii</a:t>
            </a:r>
            <a:r>
              <a:rPr lang="ro-RO">
                <a:latin typeface="+mj-lt"/>
              </a:rPr>
              <a:t>.</a:t>
            </a:r>
            <a:endParaRPr lang="en-US">
              <a:latin typeface="+mj-lt"/>
            </a:endParaRPr>
          </a:p>
        </p:txBody>
      </p:sp>
      <p:pic>
        <p:nvPicPr>
          <p:cNvPr id="6" name="Imagine 6">
            <a:extLst>
              <a:ext uri="{FF2B5EF4-FFF2-40B4-BE49-F238E27FC236}">
                <a16:creationId xmlns:a16="http://schemas.microsoft.com/office/drawing/2014/main" id="{8D4594BC-C7A2-4550-8FBA-CC050534B1CD}"/>
              </a:ext>
            </a:extLst>
          </p:cNvPr>
          <p:cNvPicPr>
            <a:picLocks noChangeAspect="1"/>
          </p:cNvPicPr>
          <p:nvPr/>
        </p:nvPicPr>
        <p:blipFill>
          <a:blip r:embed="rId3"/>
          <a:srcRect l="33317" t="8319" r="30683" b="9252"/>
          <a:stretch>
            <a:fillRect/>
          </a:stretch>
        </p:blipFill>
        <p:spPr>
          <a:xfrm>
            <a:off x="252079" y="5504004"/>
            <a:ext cx="341495" cy="870012"/>
          </a:xfrm>
          <a:prstGeom prst="rect">
            <a:avLst/>
          </a:prstGeom>
        </p:spPr>
      </p:pic>
      <p:sp>
        <p:nvSpPr>
          <p:cNvPr id="3" name="Rectangle 2"/>
          <p:cNvSpPr/>
          <p:nvPr/>
        </p:nvSpPr>
        <p:spPr>
          <a:xfrm>
            <a:off x="685046" y="5338846"/>
            <a:ext cx="10925762" cy="1200329"/>
          </a:xfrm>
          <a:prstGeom prst="rect">
            <a:avLst/>
          </a:prstGeom>
        </p:spPr>
        <p:txBody>
          <a:bodyPr wrap="square">
            <a:spAutoFit/>
          </a:bodyPr>
          <a:lstStyle/>
          <a:p>
            <a:pPr algn="just"/>
            <a:endParaRPr lang="en-US"/>
          </a:p>
          <a:p>
            <a:pPr algn="just"/>
            <a:r>
              <a:rPr lang="en-US" i="1" err="1"/>
              <a:t>Orice situație deosebită, care conduce la stabilirea unei soluții tehnice care se abate de la normele / îndrumările tehnice trebuie să fie însoțită de justificări pertinente din partea proiectantului</a:t>
            </a:r>
            <a:r>
              <a:rPr lang="en-US"/>
              <a:t>.</a:t>
            </a:r>
          </a:p>
          <a:p>
            <a:pPr algn="just"/>
            <a:endParaRPr lang="en-US"/>
          </a:p>
        </p:txBody>
      </p:sp>
    </p:spTree>
    <p:extLst>
      <p:ext uri="{BB962C8B-B14F-4D97-AF65-F5344CB8AC3E}">
        <p14:creationId xmlns:p14="http://schemas.microsoft.com/office/powerpoint/2010/main" val="1271994750"/>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dur="1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42" presetClass="entr" presetSubtype="0" dur="1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0774" y="1865195"/>
            <a:ext cx="3360171" cy="1576274"/>
          </a:xfrm>
          <a:prstGeom prst="rect">
            <a:avLst/>
          </a:prstGeom>
          <a:ln>
            <a:noFill/>
          </a:ln>
          <a:effectLst>
            <a:softEdge rad="112500"/>
          </a:effectLst>
        </p:spPr>
      </p:pic>
      <p:sp>
        <p:nvSpPr>
          <p:cNvPr id="5" name="Titlu 3">
            <a:extLst>
              <a:ext uri="{FF2B5EF4-FFF2-40B4-BE49-F238E27FC236}">
                <a16:creationId xmlns:a16="http://schemas.microsoft.com/office/drawing/2014/main" id="{499BD76B-E35E-4BF3-99C9-231A2834CE63}"/>
              </a:ext>
            </a:extLst>
          </p:cNvPr>
          <p:cNvSpPr txBox="1"/>
          <p:nvPr/>
        </p:nvSpPr>
        <p:spPr>
          <a:xfrm>
            <a:off x="563437" y="692458"/>
            <a:ext cx="10915392" cy="958789"/>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endParaRPr lang="en-US" sz="2000" b="1">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437699" y="2039236"/>
            <a:ext cx="11205230" cy="3679307"/>
          </a:xfrm>
        </p:spPr>
        <p:txBody>
          <a:bodyPr>
            <a:normAutofit/>
          </a:bodyPr>
          <a:lstStyle/>
          <a:p>
            <a:pPr marL="0" indent="0">
              <a:buNone/>
            </a:pPr>
            <a:r>
              <a:rPr lang="en-US">
                <a:solidFill>
                  <a:schemeClr val="tx1"/>
                </a:solidFill>
                <a:latin typeface="+mj-lt"/>
              </a:rPr>
              <a:t>Ca să aflați dacă dacă terenul este pretabil pentru împădurire, </a:t>
            </a:r>
            <a:r>
              <a:rPr lang="ro-RO">
                <a:solidFill>
                  <a:schemeClr val="tx1"/>
                </a:solidFill>
                <a:latin typeface="+mj-lt"/>
              </a:rPr>
              <a:t> </a:t>
            </a:r>
            <a:r>
              <a:rPr lang="en-US" u="sng" err="1">
                <a:solidFill>
                  <a:schemeClr val="tx1"/>
                </a:solidFill>
                <a:latin typeface="+mj-lt"/>
                <a:hlinkClick r:id="rId3"/>
              </a:rPr>
              <a:t>Ghidul Solicitantului </a:t>
            </a:r>
            <a:endParaRPr lang="ro-RO" u="sng">
              <a:solidFill>
                <a:schemeClr val="tx1"/>
              </a:solidFill>
              <a:latin typeface="+mj-lt"/>
            </a:endParaRPr>
          </a:p>
          <a:p>
            <a:pPr marL="0" indent="0">
              <a:buNone/>
            </a:pPr>
            <a:r>
              <a:rPr lang="en-US" err="1">
                <a:solidFill>
                  <a:schemeClr val="tx1"/>
                </a:solidFill>
                <a:latin typeface="+mj-lt"/>
              </a:rPr>
              <a:t>propune parcurgerea a patru etape, după cum urmează:</a:t>
            </a:r>
            <a:endParaRPr lang="ro-RO">
              <a:solidFill>
                <a:schemeClr val="tx1"/>
              </a:solidFill>
              <a:latin typeface="+mj-lt"/>
            </a:endParaRPr>
          </a:p>
          <a:p>
            <a:pPr marL="0" indent="0">
              <a:buNone/>
            </a:pPr>
            <a:endParaRPr lang="en-US">
              <a:solidFill>
                <a:schemeClr val="tx1"/>
              </a:solidFill>
              <a:latin typeface="+mj-lt"/>
            </a:endParaRPr>
          </a:p>
          <a:p>
            <a:pPr marL="342900" indent="-342900">
              <a:buAutoNum type="arabicPeriod"/>
            </a:pPr>
            <a:r>
              <a:rPr lang="en-US" b="1" i="1" err="1">
                <a:solidFill>
                  <a:schemeClr val="tx1"/>
                </a:solidFill>
                <a:latin typeface="+mj-lt"/>
              </a:rPr>
              <a:t>crearea de către solicitant a unui cont de utilizator </a:t>
            </a:r>
            <a:r>
              <a:rPr lang="en-US" err="1">
                <a:solidFill>
                  <a:schemeClr val="tx1"/>
                </a:solidFill>
                <a:latin typeface="+mj-lt"/>
              </a:rPr>
              <a:t>în aplicația informatică PGI </a:t>
            </a:r>
            <a:r>
              <a:rPr lang="en-US" i="1">
                <a:solidFill>
                  <a:schemeClr val="tx1"/>
                </a:solidFill>
              </a:rPr>
              <a:t>– </a:t>
            </a:r>
            <a:r>
              <a:rPr lang="en-US" i="1" u="sng">
                <a:solidFill>
                  <a:srgbClr val="0070C0"/>
                </a:solidFill>
                <a:hlinkClick r:id="rId4"/>
              </a:rPr>
              <a:t>https://impaduriripnrr.mmap.ro/</a:t>
            </a:r>
            <a:endParaRPr lang="ro-RO" i="1">
              <a:solidFill>
                <a:srgbClr val="0070C0"/>
              </a:solidFill>
              <a:latin typeface="+mj-lt"/>
            </a:endParaRPr>
          </a:p>
          <a:p>
            <a:pPr marL="342900" indent="-342900">
              <a:buAutoNum type="arabicPeriod"/>
            </a:pPr>
            <a:r>
              <a:rPr lang="en-US" b="1" i="1" err="1">
                <a:solidFill>
                  <a:schemeClr val="tx1"/>
                </a:solidFill>
              </a:rPr>
              <a:t>validarea contului</a:t>
            </a:r>
            <a:r>
              <a:rPr lang="en-US" i="1">
                <a:solidFill>
                  <a:schemeClr val="tx1"/>
                </a:solidFill>
              </a:rPr>
              <a:t> </a:t>
            </a:r>
            <a:r>
              <a:rPr lang="en-US">
                <a:solidFill>
                  <a:schemeClr val="tx1"/>
                </a:solidFill>
              </a:rPr>
              <a:t>de către </a:t>
            </a:r>
            <a:r>
              <a:rPr lang="en-US" u="sng">
                <a:solidFill>
                  <a:schemeClr val="tx1"/>
                </a:solidFill>
                <a:hlinkClick r:id="rId5"/>
              </a:rPr>
              <a:t>Garda Forestieră (GF)</a:t>
            </a:r>
            <a:r>
              <a:rPr lang="en-US">
                <a:solidFill>
                  <a:schemeClr val="tx1"/>
                </a:solidFill>
              </a:rPr>
              <a:t>;</a:t>
            </a:r>
            <a:endParaRPr lang="ro-RO">
              <a:solidFill>
                <a:schemeClr val="tx1"/>
              </a:solidFill>
              <a:latin typeface="+mj-lt"/>
            </a:endParaRPr>
          </a:p>
          <a:p>
            <a:pPr marL="342900" indent="-342900">
              <a:buAutoNum type="arabicPeriod"/>
            </a:pPr>
            <a:r>
              <a:rPr lang="en-US" b="1" i="1" err="1">
                <a:solidFill>
                  <a:schemeClr val="tx1"/>
                </a:solidFill>
                <a:latin typeface="+mj-lt"/>
              </a:rPr>
              <a:t>figurarea de către solicitant, în PGI, a conturului suprafeței propuse pentru împădurit</a:t>
            </a:r>
            <a:r>
              <a:rPr lang="en-US" i="1">
                <a:solidFill>
                  <a:schemeClr val="tx1"/>
                </a:solidFill>
                <a:latin typeface="+mj-lt"/>
              </a:rPr>
              <a:t> </a:t>
            </a:r>
            <a:r>
              <a:rPr lang="en-US" err="1">
                <a:solidFill>
                  <a:schemeClr val="tx1"/>
                </a:solidFill>
                <a:latin typeface="+mj-lt"/>
              </a:rPr>
              <a:t>și </a:t>
            </a:r>
            <a:r>
              <a:rPr lang="en-US" b="1" i="1" err="1">
                <a:solidFill>
                  <a:schemeClr val="tx1"/>
                </a:solidFill>
                <a:latin typeface="+mj-lt"/>
              </a:rPr>
              <a:t>solicitarea emiterii </a:t>
            </a:r>
            <a:r>
              <a:rPr lang="en-US">
                <a:solidFill>
                  <a:schemeClr val="tx1"/>
                </a:solidFill>
                <a:latin typeface="+mj-lt"/>
              </a:rPr>
              <a:t>de către GF a </a:t>
            </a:r>
            <a:r>
              <a:rPr lang="en-US" b="1" i="1" err="1">
                <a:solidFill>
                  <a:schemeClr val="tx1"/>
                </a:solidFill>
                <a:latin typeface="+mj-lt"/>
              </a:rPr>
              <a:t>unui aviz de principiu </a:t>
            </a:r>
            <a:r>
              <a:rPr lang="en-US" err="1">
                <a:solidFill>
                  <a:schemeClr val="tx1"/>
                </a:solidFill>
                <a:latin typeface="+mj-lt"/>
              </a:rPr>
              <a:t>pentru acest amplasament;</a:t>
            </a:r>
            <a:endParaRPr lang="ro-RO">
              <a:solidFill>
                <a:schemeClr val="tx1"/>
              </a:solidFill>
              <a:latin typeface="+mj-lt"/>
            </a:endParaRPr>
          </a:p>
          <a:p>
            <a:pPr marL="342900" indent="-342900">
              <a:buAutoNum type="arabicPeriod"/>
            </a:pPr>
            <a:r>
              <a:rPr lang="en-US" b="1" i="1" err="1">
                <a:solidFill>
                  <a:schemeClr val="tx1"/>
                </a:solidFill>
                <a:latin typeface="+mj-lt"/>
              </a:rPr>
              <a:t>verificarea amplasamentului și emiterea în PGI a unui aviz de principiu</a:t>
            </a:r>
            <a:r>
              <a:rPr lang="en-US" i="1">
                <a:solidFill>
                  <a:schemeClr val="tx1"/>
                </a:solidFill>
                <a:latin typeface="+mj-lt"/>
              </a:rPr>
              <a:t> </a:t>
            </a:r>
            <a:r>
              <a:rPr lang="en-US" err="1">
                <a:solidFill>
                  <a:schemeClr val="tx1"/>
                </a:solidFill>
                <a:latin typeface="+mj-lt"/>
              </a:rPr>
              <a:t>emis de către GF (al cărui model este prevăzut la Anexa nr. 1), faza premergatoare pentru întocmirea proiectului de împădurire</a:t>
            </a:r>
            <a:r>
              <a:rPr lang="ro-RO">
                <a:solidFill>
                  <a:schemeClr val="tx1"/>
                </a:solidFill>
                <a:latin typeface="+mj-lt"/>
              </a:rPr>
              <a:t>.</a:t>
            </a:r>
            <a:endParaRPr lang="en-US">
              <a:solidFill>
                <a:schemeClr val="tx1"/>
              </a:solidFill>
              <a:latin typeface="+mj-lt"/>
            </a:endParaRPr>
          </a:p>
        </p:txBody>
      </p:sp>
      <p:sp>
        <p:nvSpPr>
          <p:cNvPr id="3" name="Rectangle 2"/>
          <p:cNvSpPr/>
          <p:nvPr/>
        </p:nvSpPr>
        <p:spPr>
          <a:xfrm>
            <a:off x="1160584" y="895474"/>
            <a:ext cx="9759461" cy="523220"/>
          </a:xfrm>
          <a:prstGeom prst="rect">
            <a:avLst/>
          </a:prstGeom>
        </p:spPr>
        <p:txBody>
          <a:bodyPr wrap="square">
            <a:spAutoFit/>
          </a:bodyPr>
          <a:lstStyle/>
          <a:p>
            <a:pPr algn="ctr"/>
            <a:r>
              <a:rPr lang="ro-RO" sz="2800">
                <a:solidFill>
                  <a:schemeClr val="bg1"/>
                </a:solidFill>
                <a:latin typeface="Open Sans"/>
              </a:rPr>
              <a:t>AI UN TEREN PRETABIL IMPADURIRII ?</a:t>
            </a:r>
            <a:endParaRPr lang="en-US" sz="2800" b="0" i="0">
              <a:solidFill>
                <a:schemeClr val="bg1"/>
              </a:solidFill>
              <a:effectLst/>
              <a:latin typeface="Open Sans"/>
            </a:endParaRPr>
          </a:p>
        </p:txBody>
      </p:sp>
      <p:sp>
        <p:nvSpPr>
          <p:cNvPr id="4" name="Rectangle 3"/>
          <p:cNvSpPr/>
          <p:nvPr/>
        </p:nvSpPr>
        <p:spPr>
          <a:xfrm>
            <a:off x="449213" y="5718544"/>
            <a:ext cx="11329921" cy="646331"/>
          </a:xfrm>
          <a:prstGeom prst="rect">
            <a:avLst/>
          </a:prstGeom>
        </p:spPr>
        <p:txBody>
          <a:bodyPr wrap="square">
            <a:spAutoFit/>
          </a:bodyPr>
          <a:lstStyle/>
          <a:p>
            <a:r>
              <a:rPr lang="en-US" i="1" err="1"/>
              <a:t>Figurarea</a:t>
            </a:r>
            <a:r>
              <a:rPr lang="ro-RO" i="1"/>
              <a:t>/ T</a:t>
            </a:r>
            <a:r>
              <a:rPr lang="en-US" i="1" err="1"/>
              <a:t>rasarea perimetrului terenului este necesară pentru identificarea lui de către angajații </a:t>
            </a:r>
            <a:r>
              <a:rPr lang="en-US" i="1" u="sng" err="1">
                <a:hlinkClick r:id="rId5"/>
              </a:rPr>
              <a:t>Gărzii Forestiere</a:t>
            </a:r>
            <a:r>
              <a:rPr lang="en-US" i="1"/>
              <a:t> astfel încât să poată verifica dacă e vorba de un teren pretabil pentru împădurire.</a:t>
            </a:r>
          </a:p>
        </p:txBody>
      </p:sp>
      <p:pic>
        <p:nvPicPr>
          <p:cNvPr id="8" name="Imagine 5">
            <a:extLst>
              <a:ext uri="{FF2B5EF4-FFF2-40B4-BE49-F238E27FC236}">
                <a16:creationId xmlns:a16="http://schemas.microsoft.com/office/drawing/2014/main" id="{FD3F998F-D30D-47DC-88C1-ACD08D1FF804}"/>
              </a:ext>
            </a:extLst>
          </p:cNvPr>
          <p:cNvPicPr>
            <a:picLocks noChangeAspect="1"/>
          </p:cNvPicPr>
          <p:nvPr/>
        </p:nvPicPr>
        <p:blipFill>
          <a:blip r:embed="rId6"/>
          <a:stretch>
            <a:fillRect/>
          </a:stretch>
        </p:blipFill>
        <p:spPr>
          <a:xfrm>
            <a:off x="107807" y="5534809"/>
            <a:ext cx="341406" cy="1013799"/>
          </a:xfrm>
          <a:prstGeom prst="rect">
            <a:avLst/>
          </a:prstGeom>
        </p:spPr>
      </p:pic>
    </p:spTree>
    <p:extLst>
      <p:ext uri="{BB962C8B-B14F-4D97-AF65-F5344CB8AC3E}">
        <p14:creationId xmlns:p14="http://schemas.microsoft.com/office/powerpoint/2010/main" val="179354497"/>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6" presetClass="emph" presetSubtype="0" dur="50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nodeType="clickPar">
                      <p:stCondLst>
                        <p:cond delay="indefinite"/>
                      </p:stCondLst>
                      <p:childTnLst>
                        <p:par>
                          <p:cTn id="9" fill="hold">
                            <p:stCondLst>
                              <p:cond delay="0"/>
                            </p:stCondLst>
                            <p:childTnLst>
                              <p:par>
                                <p:cTn id="10" presetID="42" presetClass="entr" presetSubtype="0" dur="100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45" presetClass="entr" presetSubtype="0" dur="200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p:stCondLst>
                              <p:cond delay="0"/>
                            </p:stCondLst>
                            <p:childTnLst>
                              <p:par>
                                <p:cTn id="24" presetID="10" presetClass="entr" presetSubtype="0" dur="50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u 1">
            <a:extLst>
              <a:ext uri="{FF2B5EF4-FFF2-40B4-BE49-F238E27FC236}">
                <a16:creationId xmlns:a16="http://schemas.microsoft.com/office/drawing/2014/main" id="{5EB27C4E-0F06-4862-BD2F-4AE276B0C11A}"/>
              </a:ext>
            </a:extLst>
          </p:cNvPr>
          <p:cNvSpPr>
            <a:spLocks noGrp="1"/>
          </p:cNvSpPr>
          <p:nvPr>
            <p:ph type="title"/>
          </p:nvPr>
        </p:nvSpPr>
        <p:spPr/>
        <p:txBody>
          <a:bodyPr/>
          <a:lstStyle/>
          <a:p>
            <a:r>
              <a:rPr lang="en-US" err="1"/>
              <a:t>Costul</a:t>
            </a:r>
            <a:r>
              <a:rPr lang="ro-RO"/>
              <a:t> </a:t>
            </a:r>
            <a:r>
              <a:rPr lang="en-US"/>
              <a:t>standard pentru execuţia împrejmuirii plantaţiei</a:t>
            </a:r>
            <a:endParaRPr lang="en-US"/>
          </a:p>
        </p:txBody>
      </p:sp>
      <p:graphicFrame>
        <p:nvGraphicFramePr>
          <p:cNvPr id="4" name="Substituent conținut 3">
            <a:extLst>
              <a:ext uri="{FF2B5EF4-FFF2-40B4-BE49-F238E27FC236}">
                <a16:creationId xmlns:a16="http://schemas.microsoft.com/office/drawing/2014/main" id="{AF1A0F89-356A-45F5-9E21-2BC9310AC038}"/>
              </a:ext>
            </a:extLst>
          </p:cNvPr>
          <p:cNvGraphicFramePr>
            <a:graphicFrameLocks noGrp="1"/>
          </p:cNvGraphicFramePr>
          <p:nvPr>
            <p:ph idx="1"/>
            <p:extLst>
              <p:ext uri="{D42A27DB-BD31-4B8C-83A1-F6EECF244321}">
                <p14:modId xmlns:p14="http://schemas.microsoft.com/office/powerpoint/2010/main" val="2074035669"/>
              </p:ext>
            </p:extLst>
          </p:nvPr>
        </p:nvGraphicFramePr>
        <p:xfrm>
          <a:off x="581192" y="2530135"/>
          <a:ext cx="11029616" cy="2147290"/>
        </p:xfrm>
        <a:graphic>
          <a:graphicData uri="http://schemas.openxmlformats.org/drawingml/2006/table">
            <a:tbl>
              <a:tblPr firstRow="1" firstCol="1" bandRow="1">
                <a:tableStyleId>{5C22544A-7EE6-4342-B048-85BDC9FD1C3A}</a:tableStyleId>
              </a:tblPr>
              <a:tblGrid>
                <a:gridCol w="2095628">
                  <a:extLst>
                    <a:ext uri="{9D8B030D-6E8A-4147-A177-3AD203B41FA5}">
                      <a16:colId xmlns:a16="http://schemas.microsoft.com/office/drawing/2014/main" val="3951270517"/>
                    </a:ext>
                  </a:extLst>
                </a:gridCol>
                <a:gridCol w="1764738">
                  <a:extLst>
                    <a:ext uri="{9D8B030D-6E8A-4147-A177-3AD203B41FA5}">
                      <a16:colId xmlns:a16="http://schemas.microsoft.com/office/drawing/2014/main" val="935591163"/>
                    </a:ext>
                  </a:extLst>
                </a:gridCol>
                <a:gridCol w="1654442">
                  <a:extLst>
                    <a:ext uri="{9D8B030D-6E8A-4147-A177-3AD203B41FA5}">
                      <a16:colId xmlns:a16="http://schemas.microsoft.com/office/drawing/2014/main" val="1683828708"/>
                    </a:ext>
                  </a:extLst>
                </a:gridCol>
                <a:gridCol w="2757404">
                  <a:extLst>
                    <a:ext uri="{9D8B030D-6E8A-4147-A177-3AD203B41FA5}">
                      <a16:colId xmlns:a16="http://schemas.microsoft.com/office/drawing/2014/main" val="1864569338"/>
                    </a:ext>
                  </a:extLst>
                </a:gridCol>
                <a:gridCol w="2757404">
                  <a:extLst>
                    <a:ext uri="{9D8B030D-6E8A-4147-A177-3AD203B41FA5}">
                      <a16:colId xmlns:a16="http://schemas.microsoft.com/office/drawing/2014/main" val="2117688502"/>
                    </a:ext>
                  </a:extLst>
                </a:gridCol>
              </a:tblGrid>
              <a:tr h="1420428">
                <a:tc>
                  <a:txBody>
                    <a:bodyPr vert="horz" wrap="square"/>
                    <a:lstStyle/>
                    <a:p>
                      <a:pPr algn="ctr">
                        <a:spcAft>
                          <a:spcPct val="0"/>
                        </a:spcAft>
                      </a:pPr>
                      <a:r>
                        <a:rPr lang="ro-RO" sz="1000">
                          <a:effectLst/>
                        </a:rPr>
                        <a:t>Tipul de plantaţie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vert="horz" wrap="square"/>
                    <a:lstStyle/>
                    <a:p>
                      <a:pPr algn="ctr">
                        <a:spcAft>
                          <a:spcPct val="0"/>
                        </a:spcAft>
                      </a:pPr>
                      <a:r>
                        <a:rPr lang="ro-RO" sz="1000">
                          <a:effectLst/>
                        </a:rPr>
                        <a:t>Unitatea de relief</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vert="horz" wrap="square"/>
                    <a:lstStyle/>
                    <a:p>
                      <a:pPr algn="ctr">
                        <a:spcAft>
                          <a:spcPct val="0"/>
                        </a:spcAft>
                      </a:pPr>
                      <a:r>
                        <a:rPr lang="ro-RO" sz="1000">
                          <a:effectLst/>
                        </a:rPr>
                        <a:t>Specia de bază</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vert="horz" wrap="square"/>
                    <a:lstStyle/>
                    <a:p>
                      <a:pPr algn="ctr">
                        <a:spcAft>
                          <a:spcPct val="0"/>
                        </a:spcAft>
                      </a:pPr>
                      <a:r>
                        <a:rPr lang="ro-RO" sz="1000">
                          <a:effectLst/>
                        </a:rPr>
                        <a:t>Cost standard cu TVA nerecuperabil</a:t>
                      </a:r>
                      <a:endParaRPr lang="en-US" sz="1200">
                        <a:effectLst/>
                      </a:endParaRPr>
                    </a:p>
                    <a:p>
                      <a:pPr algn="ctr">
                        <a:spcAft>
                          <a:spcPct val="0"/>
                        </a:spcAft>
                      </a:pPr>
                      <a:r>
                        <a:rPr lang="ro-RO" sz="1000">
                          <a:effectLst/>
                        </a:rPr>
                        <a:t>(euro/ 100 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vert="horz" wrap="square"/>
                    <a:lstStyle/>
                    <a:p>
                      <a:pPr algn="ctr">
                        <a:spcAft>
                          <a:spcPct val="0"/>
                        </a:spcAft>
                      </a:pPr>
                      <a:r>
                        <a:rPr lang="ro-RO" sz="1000">
                          <a:effectLst/>
                        </a:rPr>
                        <a:t>Cost standard cu TVA recuperabil</a:t>
                      </a:r>
                      <a:endParaRPr lang="en-US" sz="1200">
                        <a:effectLst/>
                      </a:endParaRPr>
                    </a:p>
                    <a:p>
                      <a:pPr algn="ctr">
                        <a:spcAft>
                          <a:spcPct val="0"/>
                        </a:spcAft>
                      </a:pPr>
                      <a:r>
                        <a:rPr lang="ro-RO" sz="1000">
                          <a:effectLst/>
                        </a:rPr>
                        <a:t>(euro/ 100 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613997804"/>
                  </a:ext>
                </a:extLst>
              </a:tr>
              <a:tr h="726862">
                <a:tc>
                  <a:txBody>
                    <a:bodyPr vert="horz" wrap="square"/>
                    <a:lstStyle/>
                    <a:p>
                      <a:pPr algn="ctr">
                        <a:spcAft>
                          <a:spcPct val="0"/>
                        </a:spcAft>
                      </a:pPr>
                      <a:r>
                        <a:rPr lang="ro-RO" sz="1000">
                          <a:effectLst/>
                        </a:rPr>
                        <a:t>Trup pădure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vert="horz" wrap="square"/>
                    <a:lstStyle/>
                    <a:p>
                      <a:pPr algn="ctr">
                        <a:spcAft>
                          <a:spcPct val="0"/>
                        </a:spcAft>
                      </a:pPr>
                      <a:r>
                        <a:rPr lang="ro-RO" sz="1000">
                          <a:effectLst/>
                        </a:rPr>
                        <a:t>toate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vert="horz" wrap="square"/>
                    <a:lstStyle/>
                    <a:p>
                      <a:pPr algn="ctr">
                        <a:spcAft>
                          <a:spcPct val="0"/>
                        </a:spcAft>
                      </a:pPr>
                      <a:r>
                        <a:rPr lang="ro-RO" sz="1000">
                          <a:effectLst/>
                        </a:rPr>
                        <a:t>toate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vert="horz" wrap="square"/>
                    <a:lstStyle/>
                    <a:p>
                      <a:pPr algn="ctr">
                        <a:spcAft>
                          <a:spcPct val="0"/>
                        </a:spcAft>
                      </a:pPr>
                      <a:r>
                        <a:rPr lang="ro-RO" sz="1000">
                          <a:effectLst/>
                        </a:rPr>
                        <a:t>1.682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vert="horz" wrap="square"/>
                    <a:lstStyle/>
                    <a:p>
                      <a:pPr algn="ctr">
                        <a:spcAft>
                          <a:spcPct val="0"/>
                        </a:spcAft>
                      </a:pPr>
                      <a:r>
                        <a:rPr lang="ro-RO" sz="1000">
                          <a:effectLst/>
                        </a:rPr>
                        <a:t>1.413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223431444"/>
                  </a:ext>
                </a:extLst>
              </a:tr>
            </a:tbl>
          </a:graphicData>
        </a:graphic>
      </p:graphicFrame>
      <p:sp>
        <p:nvSpPr>
          <p:cNvPr id="5" name="Dreptunghi 4">
            <a:extLst>
              <a:ext uri="{FF2B5EF4-FFF2-40B4-BE49-F238E27FC236}">
                <a16:creationId xmlns:a16="http://schemas.microsoft.com/office/drawing/2014/main" id="{942957C1-8F03-43AF-92FE-F49B61263C29}"/>
              </a:ext>
            </a:extLst>
          </p:cNvPr>
          <p:cNvSpPr/>
          <p:nvPr/>
        </p:nvSpPr>
        <p:spPr>
          <a:xfrm>
            <a:off x="716473" y="4948903"/>
            <a:ext cx="10933146" cy="1754326"/>
          </a:xfrm>
          <a:prstGeom prst="rect">
            <a:avLst/>
          </a:prstGeom>
        </p:spPr>
        <p:txBody>
          <a:bodyPr wrap="square">
            <a:spAutoFit/>
          </a:bodyPr>
          <a:lstStyle/>
          <a:p>
            <a:r>
              <a:rPr lang="en-US" err="1"/>
              <a:t>Foarte important</a:t>
            </a:r>
            <a:r>
              <a:rPr lang="ro-RO"/>
              <a:t>!</a:t>
            </a:r>
          </a:p>
          <a:p>
            <a:endParaRPr lang="ro-RO"/>
          </a:p>
          <a:p>
            <a:r>
              <a:rPr lang="ro-RO" i="1"/>
              <a:t>	C</a:t>
            </a:r>
            <a:r>
              <a:rPr lang="en-US" i="1" err="1"/>
              <a:t>heltuielile nu trebuie justificate prin documente, costurile fiind acordate sub forma unor prime standard, singurele documentele ce trebuie prezentate de beneficiar la recepția lucrărilor de înființare a plantației vor fi</a:t>
            </a:r>
            <a:r>
              <a:rPr lang="ro-RO" i="1"/>
              <a:t>: </a:t>
            </a:r>
          </a:p>
          <a:p>
            <a:r>
              <a:rPr lang="ro-RO" i="1"/>
              <a:t>1. C</a:t>
            </a:r>
            <a:r>
              <a:rPr lang="en-US" i="1" err="1"/>
              <a:t>ertificatul de identitate </a:t>
            </a:r>
            <a:endParaRPr lang="ro-RO" i="1"/>
          </a:p>
          <a:p>
            <a:r>
              <a:rPr lang="ro-RO" i="1"/>
              <a:t>2. A</a:t>
            </a:r>
            <a:r>
              <a:rPr lang="en-US" i="1" err="1"/>
              <a:t>vizul de însoțire.</a:t>
            </a:r>
          </a:p>
        </p:txBody>
      </p:sp>
      <p:pic>
        <p:nvPicPr>
          <p:cNvPr id="6" name="Imagine 5">
            <a:extLst>
              <a:ext uri="{FF2B5EF4-FFF2-40B4-BE49-F238E27FC236}">
                <a16:creationId xmlns:a16="http://schemas.microsoft.com/office/drawing/2014/main" id="{FD3F998F-D30D-47DC-88C1-ACD08D1FF804}"/>
              </a:ext>
            </a:extLst>
          </p:cNvPr>
          <p:cNvPicPr>
            <a:picLocks noChangeAspect="1"/>
          </p:cNvPicPr>
          <p:nvPr/>
        </p:nvPicPr>
        <p:blipFill>
          <a:blip r:embed="rId3"/>
          <a:stretch>
            <a:fillRect/>
          </a:stretch>
        </p:blipFill>
        <p:spPr>
          <a:xfrm>
            <a:off x="375067" y="5142044"/>
            <a:ext cx="341406" cy="1013799"/>
          </a:xfrm>
          <a:prstGeom prst="rect">
            <a:avLst/>
          </a:prstGeom>
        </p:spPr>
      </p:pic>
    </p:spTree>
    <p:extLst>
      <p:ext uri="{BB962C8B-B14F-4D97-AF65-F5344CB8AC3E}">
        <p14:creationId xmlns:p14="http://schemas.microsoft.com/office/powerpoint/2010/main" val="208511778"/>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dur="5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3" presetClass="entr" presetSubtype="16" dur="5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45" presetClass="entr" presetSubtype="0" dur="200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u 1">
            <a:extLst>
              <a:ext uri="{FF2B5EF4-FFF2-40B4-BE49-F238E27FC236}">
                <a16:creationId xmlns:a16="http://schemas.microsoft.com/office/drawing/2014/main" id="{5843972F-1FBD-440A-A5B2-ABBF92312A2E}"/>
              </a:ext>
            </a:extLst>
          </p:cNvPr>
          <p:cNvSpPr>
            <a:spLocks noGrp="1"/>
          </p:cNvSpPr>
          <p:nvPr>
            <p:ph type="title"/>
          </p:nvPr>
        </p:nvSpPr>
        <p:spPr/>
        <p:txBody>
          <a:bodyPr/>
          <a:lstStyle/>
          <a:p>
            <a:pPr algn="ctr"/>
            <a:r>
              <a:rPr lang="ro-RO"/>
              <a:t>ETAPELE DERULARII SCHEMEI</a:t>
            </a:r>
            <a:endParaRPr lang="en-US"/>
          </a:p>
        </p:txBody>
      </p:sp>
      <p:sp>
        <p:nvSpPr>
          <p:cNvPr id="3" name="Substituent conținut 2">
            <a:extLst>
              <a:ext uri="{FF2B5EF4-FFF2-40B4-BE49-F238E27FC236}">
                <a16:creationId xmlns:a16="http://schemas.microsoft.com/office/drawing/2014/main" id="{46F4DC32-13D1-4864-8EDC-CBE9D4D26402}"/>
              </a:ext>
            </a:extLst>
          </p:cNvPr>
          <p:cNvSpPr>
            <a:spLocks noGrp="1"/>
          </p:cNvSpPr>
          <p:nvPr>
            <p:ph idx="1"/>
          </p:nvPr>
        </p:nvSpPr>
        <p:spPr>
          <a:xfrm>
            <a:off x="443345" y="1870364"/>
            <a:ext cx="11305309" cy="4849091"/>
          </a:xfrm>
        </p:spPr>
        <p:txBody>
          <a:bodyPr>
            <a:normAutofit fontScale="55000" lnSpcReduction="20000"/>
          </a:bodyPr>
          <a:lstStyle/>
          <a:p>
            <a:r>
              <a:rPr lang="en-US"/>
              <a:t>1.	crearea de către solicitant a unui cont de utilizator în aplicația informatică PGI;</a:t>
            </a:r>
          </a:p>
          <a:p>
            <a:r>
              <a:rPr lang="en-US"/>
              <a:t>2.	validarea contului de către GF;</a:t>
            </a:r>
          </a:p>
          <a:p>
            <a:r>
              <a:rPr lang="en-US"/>
              <a:t>3.	figurarea de către solicitant, în PGI, a conturului suprafeței propuse pentru împădurit și solicitarea emiterii de către GF a unui aviz de principiu pentru acest amplasament;</a:t>
            </a:r>
          </a:p>
          <a:p>
            <a:r>
              <a:rPr lang="en-US"/>
              <a:t>4.	verificarea amplasamentului și emiterea în PGI a unui aviz de principiu emis de către GF (al cărui model este prevăzut la Anexa nr. 1), faza premergatoare pentru întocmirea proiectului de împădurire;</a:t>
            </a:r>
          </a:p>
          <a:p>
            <a:r>
              <a:rPr lang="en-US"/>
              <a:t>5.	întocmirea unui proiect tehnic de împădurire (al cărui conținut este prevăzut în Anexa nr. 2) de către o persoană atestată; </a:t>
            </a:r>
          </a:p>
          <a:p>
            <a:r>
              <a:rPr lang="en-US"/>
              <a:t>6.	scanarea proiectului și introducerea sa în PGI;</a:t>
            </a:r>
          </a:p>
          <a:p>
            <a:r>
              <a:rPr lang="en-US"/>
              <a:t>7.	depunerea în PGI a cererii de sprijin de către solicitant;</a:t>
            </a:r>
          </a:p>
          <a:p>
            <a:r>
              <a:rPr lang="en-US"/>
              <a:t>8.	verificarea proiectului de către GF și avizarea sa; </a:t>
            </a:r>
          </a:p>
          <a:p>
            <a:r>
              <a:rPr lang="en-US"/>
              <a:t>9.	derularea procedurilor de evaluare a cererii de sprijin de către MMAP;</a:t>
            </a:r>
          </a:p>
          <a:p>
            <a:r>
              <a:rPr lang="en-US"/>
              <a:t>10</a:t>
            </a:r>
            <a:r>
              <a:rPr lang="ro-RO"/>
              <a:t>. </a:t>
            </a:r>
            <a:r>
              <a:rPr lang="en-US" err="1"/>
              <a:t>aprobarea cererii de sprijin și întocmirea contractului de finanțare de către MMAP;</a:t>
            </a:r>
          </a:p>
          <a:p>
            <a:r>
              <a:rPr lang="en-US"/>
              <a:t>11.</a:t>
            </a:r>
            <a:r>
              <a:rPr lang="ro-RO"/>
              <a:t> </a:t>
            </a:r>
            <a:r>
              <a:rPr lang="en-US" err="1"/>
              <a:t>semnarea contractului de finanțare;</a:t>
            </a:r>
          </a:p>
          <a:p>
            <a:r>
              <a:rPr lang="en-US"/>
              <a:t>12.</a:t>
            </a:r>
            <a:r>
              <a:rPr lang="ro-RO"/>
              <a:t> </a:t>
            </a:r>
            <a:r>
              <a:rPr lang="en-US" err="1"/>
              <a:t>efectuarea cronologică de către beneficiar a lucrărilor prevăzute în proiect;</a:t>
            </a:r>
          </a:p>
          <a:p>
            <a:r>
              <a:rPr lang="en-US"/>
              <a:t>13.</a:t>
            </a:r>
            <a:r>
              <a:rPr lang="ro-RO"/>
              <a:t> </a:t>
            </a:r>
            <a:r>
              <a:rPr lang="en-US" err="1"/>
              <a:t>anunțarea prin PGI de către beneficiar a finalizării fiecărei etape de lucrări. Lucrarile de intretinere a plantatiei vor fi anunțate individual, în termen de 5 zile de la finalizarea acestora;</a:t>
            </a:r>
          </a:p>
          <a:p>
            <a:r>
              <a:rPr lang="en-US"/>
              <a:t>14.</a:t>
            </a:r>
            <a:r>
              <a:rPr lang="ro-RO"/>
              <a:t> </a:t>
            </a:r>
            <a:r>
              <a:rPr lang="en-US" err="1"/>
              <a:t>verificarea lucrărilor realizate de beneficiar. În acest sens, GF va efectua verificări pe teren sau verificări pe baza rapoartelor întocmite de proiectant sau diriginte de șantier, după caz. Raportul proiectantului/ dirigintelui trebuie să ateste conformitatea lucrărilor realizate cu prevederile proiectului tehnic de împădurire. Raportul va fi însoțit de fotografii georefernțiate din piețele de probă amplasate în plantație, iar în cazul lucrărilor care presupun plantarea de puieți și de certificatul de identitate și avizul de însoțire a puieților plantați. Toate acestea se vor transmite pe e-mail către GF.</a:t>
            </a:r>
          </a:p>
          <a:p>
            <a:r>
              <a:rPr lang="en-US"/>
              <a:t>15. rapoartele de confirmare însoțite de fotografiile georefernțiate, certificatul de identitate și avizul de însoțire a puieților plantați,  vor fi încărcate în aplicația informatică PGI de către GF;</a:t>
            </a:r>
          </a:p>
          <a:p>
            <a:r>
              <a:rPr lang="en-US"/>
              <a:t>16.</a:t>
            </a:r>
            <a:r>
              <a:rPr lang="ro-RO"/>
              <a:t> </a:t>
            </a:r>
            <a:r>
              <a:rPr lang="en-US" err="1"/>
              <a:t>întocmirea de către GF, prin aplicația informatică PGI, a documentelor de recepție a lucrărilor și de propunere a autorizării plăților pentru lucrările efectuate și recepționate;</a:t>
            </a:r>
          </a:p>
          <a:p>
            <a:r>
              <a:rPr lang="en-US"/>
              <a:t>17.</a:t>
            </a:r>
            <a:r>
              <a:rPr lang="ro-RO"/>
              <a:t> </a:t>
            </a:r>
            <a:r>
              <a:rPr lang="en-US" err="1"/>
              <a:t>verificarea în teren a realizării controlului anual al regenerărilor în plantațiile realizate de către GF,  pentru confirmarea existenței plantației.</a:t>
            </a:r>
          </a:p>
          <a:p>
            <a:r>
              <a:rPr lang="en-US"/>
              <a:t>18.</a:t>
            </a:r>
            <a:r>
              <a:rPr lang="ro-RO"/>
              <a:t> </a:t>
            </a:r>
            <a:r>
              <a:rPr lang="en-US" err="1"/>
              <a:t>Beneficiarii depun la MMAP cereri de transfer pentru solicitarea aferentă primei  în termen de 15 zile lucrătoare de la primirea propunerii de autorizare a plății emise de GF.</a:t>
            </a:r>
          </a:p>
          <a:p>
            <a:r>
              <a:rPr lang="en-US"/>
              <a:t>19.</a:t>
            </a:r>
            <a:r>
              <a:rPr lang="ro-RO"/>
              <a:t> </a:t>
            </a:r>
            <a:r>
              <a:rPr lang="en-US" err="1"/>
              <a:t>autorizarea și efectuarea plăților de către MMAP</a:t>
            </a:r>
          </a:p>
          <a:p>
            <a:endParaRPr lang="en-US"/>
          </a:p>
        </p:txBody>
      </p:sp>
    </p:spTree>
    <p:extLst>
      <p:ext uri="{BB962C8B-B14F-4D97-AF65-F5344CB8AC3E}">
        <p14:creationId xmlns:p14="http://schemas.microsoft.com/office/powerpoint/2010/main" val="212886399"/>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dur="5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dur="50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dur="50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dur="50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0" presetClass="entr" presetSubtype="0" dur="50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10" presetClass="entr" presetSubtype="0" dur="50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10" presetClass="entr" presetSubtype="0" dur="50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10" presetClass="entr" presetSubtype="0" dur="50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10" presetClass="entr" presetSubtype="0" dur="50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nodeType="clickPar">
                      <p:stCondLst>
                        <p:cond delay="indefinite"/>
                      </p:stCondLst>
                      <p:childTnLst>
                        <p:par>
                          <p:cTn id="49" fill="hold">
                            <p:stCondLst>
                              <p:cond delay="0"/>
                            </p:stCondLst>
                            <p:childTnLst>
                              <p:par>
                                <p:cTn id="50" presetID="10" presetClass="entr" presetSubtype="0" dur="50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nodeType="clickPar">
                      <p:stCondLst>
                        <p:cond delay="indefinite"/>
                      </p:stCondLst>
                      <p:childTnLst>
                        <p:par>
                          <p:cTn id="54" fill="hold">
                            <p:stCondLst>
                              <p:cond delay="0"/>
                            </p:stCondLst>
                            <p:childTnLst>
                              <p:par>
                                <p:cTn id="55" presetID="10" presetClass="entr" presetSubtype="0" dur="50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nodeType="clickPar">
                      <p:stCondLst>
                        <p:cond delay="indefinite"/>
                      </p:stCondLst>
                      <p:childTnLst>
                        <p:par>
                          <p:cTn id="59" fill="hold">
                            <p:stCondLst>
                              <p:cond delay="0"/>
                            </p:stCondLst>
                            <p:childTnLst>
                              <p:par>
                                <p:cTn id="60" presetID="10" presetClass="entr" presetSubtype="0" dur="50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nodeType="clickPar">
                      <p:stCondLst>
                        <p:cond delay="indefinite"/>
                      </p:stCondLst>
                      <p:childTnLst>
                        <p:par>
                          <p:cTn id="64" fill="hold">
                            <p:stCondLst>
                              <p:cond delay="0"/>
                            </p:stCondLst>
                            <p:childTnLst>
                              <p:par>
                                <p:cTn id="65" presetID="10" presetClass="entr" presetSubtype="0" dur="50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nodeType="clickPar">
                      <p:stCondLst>
                        <p:cond delay="indefinite"/>
                      </p:stCondLst>
                      <p:childTnLst>
                        <p:par>
                          <p:cTn id="69" fill="hold">
                            <p:stCondLst>
                              <p:cond delay="0"/>
                            </p:stCondLst>
                            <p:childTnLst>
                              <p:par>
                                <p:cTn id="70" presetID="10" presetClass="entr" presetSubtype="0" dur="50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par>
                    <p:cTn id="73" fill="hold" nodeType="clickPar">
                      <p:stCondLst>
                        <p:cond delay="indefinite"/>
                      </p:stCondLst>
                      <p:childTnLst>
                        <p:par>
                          <p:cTn id="74" fill="hold">
                            <p:stCondLst>
                              <p:cond delay="0"/>
                            </p:stCondLst>
                            <p:childTnLst>
                              <p:par>
                                <p:cTn id="75" presetID="10" presetClass="entr" presetSubtype="0" dur="50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500"/>
                                        <p:tgtEl>
                                          <p:spTgt spid="3">
                                            <p:txEl>
                                              <p:pRg st="14" end="14"/>
                                            </p:txEl>
                                          </p:spTgt>
                                        </p:tgtEl>
                                      </p:cBhvr>
                                    </p:animEffect>
                                  </p:childTnLst>
                                </p:cTn>
                              </p:par>
                            </p:childTnLst>
                          </p:cTn>
                        </p:par>
                      </p:childTnLst>
                    </p:cTn>
                  </p:par>
                  <p:par>
                    <p:cTn id="78" fill="hold" nodeType="clickPar">
                      <p:stCondLst>
                        <p:cond delay="indefinite"/>
                      </p:stCondLst>
                      <p:childTnLst>
                        <p:par>
                          <p:cTn id="79" fill="hold">
                            <p:stCondLst>
                              <p:cond delay="0"/>
                            </p:stCondLst>
                            <p:childTnLst>
                              <p:par>
                                <p:cTn id="80" presetID="10" presetClass="entr" presetSubtype="0" dur="500"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500"/>
                                        <p:tgtEl>
                                          <p:spTgt spid="3">
                                            <p:txEl>
                                              <p:pRg st="15" end="15"/>
                                            </p:txEl>
                                          </p:spTgt>
                                        </p:tgtEl>
                                      </p:cBhvr>
                                    </p:animEffect>
                                  </p:childTnLst>
                                </p:cTn>
                              </p:par>
                            </p:childTnLst>
                          </p:cTn>
                        </p:par>
                      </p:childTnLst>
                    </p:cTn>
                  </p:par>
                  <p:par>
                    <p:cTn id="83" fill="hold" nodeType="clickPar">
                      <p:stCondLst>
                        <p:cond delay="indefinite"/>
                      </p:stCondLst>
                      <p:childTnLst>
                        <p:par>
                          <p:cTn id="84" fill="hold">
                            <p:stCondLst>
                              <p:cond delay="0"/>
                            </p:stCondLst>
                            <p:childTnLst>
                              <p:par>
                                <p:cTn id="85" presetID="10" presetClass="entr" presetSubtype="0" dur="500" fill="hold" grpId="0"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fade">
                                      <p:cBhvr>
                                        <p:cTn id="87" dur="500"/>
                                        <p:tgtEl>
                                          <p:spTgt spid="3">
                                            <p:txEl>
                                              <p:pRg st="16" end="16"/>
                                            </p:txEl>
                                          </p:spTgt>
                                        </p:tgtEl>
                                      </p:cBhvr>
                                    </p:animEffect>
                                  </p:childTnLst>
                                </p:cTn>
                              </p:par>
                            </p:childTnLst>
                          </p:cTn>
                        </p:par>
                      </p:childTnLst>
                    </p:cTn>
                  </p:par>
                  <p:par>
                    <p:cTn id="88" fill="hold" nodeType="clickPar">
                      <p:stCondLst>
                        <p:cond delay="indefinite"/>
                      </p:stCondLst>
                      <p:childTnLst>
                        <p:par>
                          <p:cTn id="89" fill="hold">
                            <p:stCondLst>
                              <p:cond delay="0"/>
                            </p:stCondLst>
                            <p:childTnLst>
                              <p:par>
                                <p:cTn id="90" presetID="10" presetClass="entr" presetSubtype="0" dur="500" fill="hold" grpId="0"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fade">
                                      <p:cBhvr>
                                        <p:cTn id="92" dur="500"/>
                                        <p:tgtEl>
                                          <p:spTgt spid="3">
                                            <p:txEl>
                                              <p:pRg st="17" end="17"/>
                                            </p:txEl>
                                          </p:spTgt>
                                        </p:tgtEl>
                                      </p:cBhvr>
                                    </p:animEffect>
                                  </p:childTnLst>
                                </p:cTn>
                              </p:par>
                            </p:childTnLst>
                          </p:cTn>
                        </p:par>
                      </p:childTnLst>
                    </p:cTn>
                  </p:par>
                  <p:par>
                    <p:cTn id="93" fill="hold" nodeType="clickPar">
                      <p:stCondLst>
                        <p:cond delay="indefinite"/>
                      </p:stCondLst>
                      <p:childTnLst>
                        <p:par>
                          <p:cTn id="94" fill="hold">
                            <p:stCondLst>
                              <p:cond delay="0"/>
                            </p:stCondLst>
                            <p:childTnLst>
                              <p:par>
                                <p:cTn id="95" presetID="10" presetClass="entr" presetSubtype="0" dur="500" fill="hold" grpId="0" nodeType="clickEffect">
                                  <p:stCondLst>
                                    <p:cond delay="0"/>
                                  </p:stCondLst>
                                  <p:childTnLst>
                                    <p:set>
                                      <p:cBhvr>
                                        <p:cTn id="96" dur="1" fill="hold">
                                          <p:stCondLst>
                                            <p:cond delay="0"/>
                                          </p:stCondLst>
                                        </p:cTn>
                                        <p:tgtEl>
                                          <p:spTgt spid="3">
                                            <p:txEl>
                                              <p:pRg st="18" end="18"/>
                                            </p:txEl>
                                          </p:spTgt>
                                        </p:tgtEl>
                                        <p:attrNameLst>
                                          <p:attrName>style.visibility</p:attrName>
                                        </p:attrNameLst>
                                      </p:cBhvr>
                                      <p:to>
                                        <p:strVal val="visible"/>
                                      </p:to>
                                    </p:set>
                                    <p:animEffect transition="in" filter="fade">
                                      <p:cBhvr>
                                        <p:cTn id="97"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u 1">
            <a:extLst>
              <a:ext uri="{FF2B5EF4-FFF2-40B4-BE49-F238E27FC236}">
                <a16:creationId xmlns:a16="http://schemas.microsoft.com/office/drawing/2014/main" id="{8B5C2778-6E9C-4F2A-9148-D471FC52FA93}"/>
              </a:ext>
            </a:extLst>
          </p:cNvPr>
          <p:cNvSpPr>
            <a:spLocks noGrp="1"/>
          </p:cNvSpPr>
          <p:nvPr>
            <p:ph type="title"/>
          </p:nvPr>
        </p:nvSpPr>
        <p:spPr/>
        <p:txBody>
          <a:bodyPr/>
          <a:lstStyle/>
          <a:p>
            <a:r>
              <a:rPr lang="ro-RO"/>
              <a:t>Cadru legal</a:t>
            </a:r>
            <a:endParaRPr lang="en-US"/>
          </a:p>
        </p:txBody>
      </p:sp>
      <p:sp>
        <p:nvSpPr>
          <p:cNvPr id="5" name="Substituent conținut 4">
            <a:extLst>
              <a:ext uri="{FF2B5EF4-FFF2-40B4-BE49-F238E27FC236}">
                <a16:creationId xmlns:a16="http://schemas.microsoft.com/office/drawing/2014/main" id="{AB0CD0D1-C33A-42B2-AA73-6DE174834264}"/>
              </a:ext>
            </a:extLst>
          </p:cNvPr>
          <p:cNvSpPr>
            <a:spLocks noGrp="1"/>
          </p:cNvSpPr>
          <p:nvPr>
            <p:ph idx="1"/>
          </p:nvPr>
        </p:nvSpPr>
        <p:spPr>
          <a:xfrm>
            <a:off x="581192" y="2180496"/>
            <a:ext cx="11199328" cy="3678303"/>
          </a:xfrm>
        </p:spPr>
        <p:txBody>
          <a:bodyPr>
            <a:normAutofit/>
          </a:bodyPr>
          <a:lstStyle/>
          <a:p>
            <a:r>
              <a:rPr lang="ro-RO" sz="1700" b="1">
                <a:solidFill>
                  <a:schemeClr val="tx1"/>
                </a:solidFill>
                <a:latin typeface="Arial" panose="020b0604020202020204" pitchFamily="34" charset="0"/>
                <a:cs typeface="Arial" panose="020b0604020202020204" pitchFamily="34" charset="0"/>
              </a:rPr>
              <a:t>ORDONANȚĂ DE URGENȚĂ nr. 35 din 6 aprilie 2022 </a:t>
            </a:r>
            <a:r>
              <a:rPr lang="ro-RO" sz="1700" i="1">
                <a:solidFill>
                  <a:schemeClr val="tx1"/>
                </a:solidFill>
                <a:latin typeface="Arial" panose="020b0604020202020204" pitchFamily="34" charset="0"/>
                <a:cs typeface="Arial" panose="020b0604020202020204" pitchFamily="34" charset="0"/>
              </a:rPr>
              <a:t>pentru aprobarea măsurilor necesare realizării campaniei naționale de împădurire și reîmpădurire prevăzute în Planul Național de Redresare și Reziliență</a:t>
            </a:r>
          </a:p>
          <a:p>
            <a:r>
              <a:rPr lang="ro-RO" sz="1700" b="1">
                <a:solidFill>
                  <a:schemeClr val="tx1"/>
                </a:solidFill>
                <a:latin typeface="Arial" panose="020b0604020202020204" pitchFamily="34" charset="0"/>
                <a:cs typeface="Arial" panose="020b0604020202020204" pitchFamily="34" charset="0"/>
              </a:rPr>
              <a:t>Ordinul nr. 2121 din 2022 </a:t>
            </a:r>
            <a:r>
              <a:rPr lang="ro-RO" sz="1700" i="1">
                <a:solidFill>
                  <a:schemeClr val="tx1"/>
                </a:solidFill>
                <a:latin typeface="Arial" panose="020b0604020202020204" pitchFamily="34" charset="0"/>
                <a:cs typeface="Arial" panose="020b0604020202020204" pitchFamily="34" charset="0"/>
              </a:rPr>
              <a:t>pentru aprobarea Schemei de ajutor de stat "Sprijin pentru investiţii în noi suprafeţe ocupate de păduri„</a:t>
            </a:r>
          </a:p>
          <a:p>
            <a:r>
              <a:rPr lang="ro-RO" sz="1700" b="1">
                <a:solidFill>
                  <a:schemeClr val="tx1"/>
                </a:solidFill>
                <a:latin typeface="Arial" panose="020b0604020202020204" pitchFamily="34" charset="0"/>
                <a:cs typeface="Arial" panose="020b0604020202020204" pitchFamily="34" charset="0"/>
              </a:rPr>
              <a:t>SCHEMA de ajutor de stat </a:t>
            </a:r>
            <a:r>
              <a:rPr lang="ro-RO" sz="1700" i="1">
                <a:solidFill>
                  <a:schemeClr val="tx1"/>
                </a:solidFill>
                <a:latin typeface="Arial" panose="020b0604020202020204" pitchFamily="34" charset="0"/>
                <a:cs typeface="Arial" panose="020b0604020202020204" pitchFamily="34" charset="0"/>
              </a:rPr>
              <a:t>"Sprijin pentru investiţii în noi suprafeţe ocupate de păduri"</a:t>
            </a:r>
          </a:p>
          <a:p>
            <a:r>
              <a:rPr lang="ro-RO" sz="1700" b="1">
                <a:solidFill>
                  <a:schemeClr val="tx1"/>
                </a:solidFill>
                <a:latin typeface="Arial" panose="020b0604020202020204" pitchFamily="34" charset="0"/>
                <a:cs typeface="Arial" panose="020b0604020202020204" pitchFamily="34" charset="0"/>
              </a:rPr>
              <a:t>ORDIN nr. 3027 din 23 noiembrie 2022 </a:t>
            </a:r>
            <a:r>
              <a:rPr lang="ro-RO" sz="1700" i="1">
                <a:solidFill>
                  <a:schemeClr val="tx1"/>
                </a:solidFill>
                <a:latin typeface="Arial" panose="020b0604020202020204" pitchFamily="34" charset="0"/>
                <a:cs typeface="Arial" panose="020b0604020202020204" pitchFamily="34" charset="0"/>
              </a:rPr>
              <a:t>pentru aprobarea Ghidului specific privind regulile şi condiţiile aplicabile finanţării din fondurile europene aferente Planului naţional de redresare şi rezilienţă în cadrul apelului de proiecte PNRR/2022/C2/I.1.A, pentru subinvestiţia I.1.A "Sprijin pentru investiţii în noi suprafeţe ocupate de păduri", investiţia 1: Campania naţională de împădurire şi reîmpădurire, inclusiv păduri urbane, schemă de ajutor de stat, componenta 2: Păduri şi protecţia biodiversităţii</a:t>
            </a:r>
            <a:endParaRPr lang="ro-RO" sz="1700" i="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52068"/>
      </p:ext>
    </p:extLst>
  </p:cSld>
  <p:clrMapOvr>
    <a:masterClrMapping/>
  </p:clrMapOvr>
  <mc:AlternateContent>
    <mc:Choice xmlns:p15="http://schemas.microsoft.com/office/powerpoint/2012/main" Requires="p15">
      <p:transitio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dur="5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dur="50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dur="50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dur="50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098" name="Picture 2" descr="Bucegi: Peste 100.000 mc de lemn au fost scoși din pădurea doborâtă de vânt  - ForestMania">
            <a:extLst>
              <a:ext uri="{FF2B5EF4-FFF2-40B4-BE49-F238E27FC236}">
                <a16:creationId xmlns:a16="http://schemas.microsoft.com/office/drawing/2014/main" id="{28916DAB-D0B5-FC9D-4557-7DD3FA513AC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4763"/>
            <a:ext cx="12192000" cy="6853237"/>
          </a:xfrm>
          <a:prstGeom prst="rect">
            <a:avLst/>
          </a:prstGeom>
          <a:noFill/>
          <a:extLst>
            <a:ext uri="{909E8E84-426E-40DD-AFC4-6F175D3DCCD1}">
              <a14:hiddenFill xmlns:a14="http://schemas.microsoft.com/office/drawing/2010/main">
                <a:solidFill>
                  <a:srgbClr val="FFFFFF"/>
                </a:solidFill>
              </a14:hiddenFill>
            </a:ext>
          </a:extLst>
        </p:spPr>
      </p:pic>
      <p:sp>
        <p:nvSpPr>
          <p:cNvPr id="2" name="Dreptunghi 1">
            <a:extLst>
              <a:ext uri="{FF2B5EF4-FFF2-40B4-BE49-F238E27FC236}">
                <a16:creationId xmlns:a16="http://schemas.microsoft.com/office/drawing/2014/main" id="{1C1C52D0-705B-0A4A-C247-AE91EF23FBCF}"/>
              </a:ext>
            </a:extLst>
          </p:cNvPr>
          <p:cNvSpPr/>
          <p:nvPr/>
        </p:nvSpPr>
        <p:spPr>
          <a:xfrm>
            <a:off x="0" y="-1"/>
            <a:ext cx="12192000" cy="6858001"/>
          </a:xfrm>
          <a:prstGeom prst="rect">
            <a:avLst/>
          </a:prstGeom>
          <a:solidFill>
            <a:schemeClr val="tx1">
              <a:lumMod val="75000"/>
              <a:lumOff val="25000"/>
              <a:alpha val="3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o-RO"/>
          </a:p>
        </p:txBody>
      </p:sp>
      <p:sp>
        <p:nvSpPr>
          <p:cNvPr id="5" name="CasetăText 4">
            <a:extLst>
              <a:ext uri="{FF2B5EF4-FFF2-40B4-BE49-F238E27FC236}">
                <a16:creationId xmlns:a16="http://schemas.microsoft.com/office/drawing/2014/main" id="{BF844AB1-DE3E-9385-3B60-44C19C3E7E63}"/>
              </a:ext>
            </a:extLst>
          </p:cNvPr>
          <p:cNvSpPr txBox="1"/>
          <p:nvPr/>
        </p:nvSpPr>
        <p:spPr>
          <a:xfrm>
            <a:off x="417094" y="625642"/>
            <a:ext cx="11357811" cy="6370205"/>
          </a:xfrm>
          <a:prstGeom prst="rect">
            <a:avLst/>
          </a:prstGeom>
          <a:noFill/>
        </p:spPr>
        <p:txBody>
          <a:bodyPr wrap="square" rtlCol="0">
            <a:spAutoFit/>
          </a:bodyPr>
          <a:lstStyle/>
          <a:p>
            <a:pPr marL="0" marR="0" indent="457200" algn="ctr">
              <a:lnSpc>
                <a:spcPct val="107000"/>
              </a:lnSpc>
              <a:spcBef>
                <a:spcPct val="0"/>
              </a:spcBef>
              <a:spcAft>
                <a:spcPts val="800"/>
              </a:spcAft>
            </a:pPr>
            <a:r>
              <a:rPr lang="en-US" sz="2000" b="1" u="sng">
                <a:solidFill>
                  <a:schemeClr val="bg1"/>
                </a:solidFill>
                <a:effectLst/>
                <a:latin typeface="Verdana" panose="020b0604030504040204" pitchFamily="34" charset="0"/>
                <a:ea typeface="Verdana" panose="020b0604030504040204" pitchFamily="34" charset="0"/>
                <a:cs typeface="VerdanaRegular"/>
              </a:rPr>
              <a:t>Schema de ajutor de stat "Sprijin pentru refacerea potenţialului forestier afectat de incendii, de fenomene meteorologice nefavorabile care pot fi assimilate unei calamităţi naturale, de infestări ale plantelor cu organisme dăunătoare şi de evenimente catastrofale„</a:t>
            </a:r>
            <a:r>
              <a:rPr lang="ro-RO" sz="2000">
                <a:solidFill>
                  <a:schemeClr val="bg1"/>
                </a:solidFill>
                <a:latin typeface="Verdana" panose="020b0604030504040204" pitchFamily="34" charset="0"/>
                <a:ea typeface="Verdana" panose="020b0604030504040204" pitchFamily="34" charset="0"/>
                <a:cs typeface="VerdanaRegular"/>
              </a:rPr>
              <a:t> aprobată prin </a:t>
            </a:r>
            <a:r>
              <a:rPr lang="en-US" sz="2000" err="1">
                <a:solidFill>
                  <a:schemeClr val="bg1"/>
                </a:solidFill>
                <a:effectLst/>
                <a:latin typeface="Verdana" panose="020b0604030504040204" pitchFamily="34" charset="0"/>
                <a:ea typeface="Verdana" panose="020b0604030504040204" pitchFamily="34" charset="0"/>
                <a:cs typeface="VerdanaRegular"/>
              </a:rPr>
              <a:t>Ordinul ministrului mediului, apelor și pădurilor</a:t>
            </a:r>
            <a:r>
              <a:rPr lang="ro-RO" sz="2000">
                <a:solidFill>
                  <a:schemeClr val="bg1"/>
                </a:solidFill>
                <a:latin typeface="Verdana" panose="020b0604030504040204" pitchFamily="34" charset="0"/>
                <a:ea typeface="Verdana" panose="020b0604030504040204" pitchFamily="34" charset="0"/>
                <a:cs typeface="VerdanaRegular"/>
              </a:rPr>
              <a:t> </a:t>
            </a:r>
            <a:r>
              <a:rPr lang="en-US" sz="2000">
                <a:solidFill>
                  <a:schemeClr val="bg1"/>
                </a:solidFill>
                <a:effectLst/>
                <a:latin typeface="Verdana" panose="020b0604030504040204" pitchFamily="34" charset="0"/>
                <a:ea typeface="Verdana" panose="020b0604030504040204" pitchFamily="34" charset="0"/>
                <a:cs typeface="VerdanaRegular"/>
              </a:rPr>
              <a:t>nr. 320/2023</a:t>
            </a:r>
            <a:endParaRPr lang="ro-RO" sz="200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p>
            <a:pPr marL="0" marR="0" indent="457200" algn="just">
              <a:lnSpc>
                <a:spcPct val="107000"/>
              </a:lnSpc>
              <a:spcBef>
                <a:spcPct val="0"/>
              </a:spcBef>
              <a:spcAft>
                <a:spcPts val="800"/>
              </a:spcAft>
            </a:pPr>
            <a:r>
              <a:rPr lang="en-US" sz="1800" err="1">
                <a:solidFill>
                  <a:schemeClr val="bg1"/>
                </a:solidFill>
                <a:effectLst/>
                <a:latin typeface="Verdana" panose="020b0604030504040204" pitchFamily="34" charset="0"/>
                <a:ea typeface="Calibri" panose="020f0502020204030204" pitchFamily="34" charset="0"/>
                <a:cs typeface="VerdanaRegular"/>
              </a:rPr>
              <a:t>Valoarea totală estimată care va fi acordată în cadrul schemei este echivalentul în lei al sumei de 100 milioane de euro.</a:t>
            </a:r>
            <a:endParaRPr lang="ro-RO"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ct val="0"/>
              </a:spcBef>
              <a:spcAft>
                <a:spcPct val="0"/>
              </a:spcAft>
            </a:pPr>
            <a:r>
              <a:rPr lang="en-US" sz="1800" b="1" u="sng" err="1">
                <a:solidFill>
                  <a:schemeClr val="bg1"/>
                </a:solidFill>
                <a:effectLst/>
                <a:latin typeface="Verdana" panose="020b0604030504040204" pitchFamily="34" charset="0"/>
                <a:ea typeface="Calibri" panose="020f0502020204030204" pitchFamily="34" charset="0"/>
                <a:cs typeface="VerdanaRegular"/>
              </a:rPr>
              <a:t>Scopul schemei</a:t>
            </a:r>
            <a:r>
              <a:rPr lang="en-US" sz="1800">
                <a:solidFill>
                  <a:schemeClr val="bg1"/>
                </a:solidFill>
                <a:effectLst/>
                <a:latin typeface="Verdana" panose="020b0604030504040204" pitchFamily="34" charset="0"/>
                <a:ea typeface="Calibri" panose="020f0502020204030204" pitchFamily="34" charset="0"/>
                <a:cs typeface="VerdanaRegular"/>
              </a:rPr>
              <a:t> îl reprezintă acordarea unui sprijin financiar deţinătorilor publici şi privaţi de terenuri forestiere, precum şi formelor asociative ale acestora, pentru refacerea pădurii pe suprafeţele care au fost afectate de incendii forestiere, fenomene meteorologice nefavorabile care pot fi asimilate unei calamităţi naturale, de infestări ale plantelor cu organisme dăunătoare şi de evenimente catastrofale.</a:t>
            </a:r>
            <a:endParaRPr lang="ro-RO"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ct val="0"/>
              </a:spcBef>
              <a:spcAft>
                <a:spcPct val="0"/>
              </a:spcAft>
            </a:pPr>
            <a:r>
              <a:rPr lang="en-US" sz="1800" b="1" u="sng" err="1">
                <a:solidFill>
                  <a:schemeClr val="bg1"/>
                </a:solidFill>
                <a:effectLst/>
                <a:latin typeface="Verdana" panose="020b0604030504040204" pitchFamily="34" charset="0"/>
                <a:ea typeface="Calibri" panose="020f0502020204030204" pitchFamily="34" charset="0"/>
                <a:cs typeface="VerdanaRegular"/>
              </a:rPr>
              <a:t>Obiectivul schemei</a:t>
            </a:r>
            <a:r>
              <a:rPr lang="en-US" sz="1800">
                <a:solidFill>
                  <a:schemeClr val="bg1"/>
                </a:solidFill>
                <a:effectLst/>
                <a:latin typeface="Verdana" panose="020b0604030504040204" pitchFamily="34" charset="0"/>
                <a:ea typeface="Calibri" panose="020f0502020204030204" pitchFamily="34" charset="0"/>
                <a:cs typeface="VerdanaRegular"/>
              </a:rPr>
              <a:t> îl reprezintă refacerea potenţialului forestier prin împădurirea suprafeţelor situate în fondul forestier naţional care au fost afectate de incendii forestiere, fenomene meteorologice nefavorabile care pot fi assimilate unei calamităţi naturale, de infestări ale plantelor cu organisme dăunătoare şi de evenimente catastrofale. Prin acest obiectiv se vor putea atinge şi alte obiective, respectiv reducerea impactului schimbărilor climatice şi mărirea cantităţii de carbon sechestrat, conservarea biodiversităţii, gestionarea durabilă a pădurilor şi dezvoltarea continuă a funcţiilor ecologice şi sociale ale pădurilor.</a:t>
            </a:r>
            <a:endParaRPr lang="ro-RO"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ro-RO"/>
          </a:p>
        </p:txBody>
      </p:sp>
    </p:spTree>
    <p:extLst>
      <p:ext uri="{BB962C8B-B14F-4D97-AF65-F5344CB8AC3E}">
        <p14:creationId xmlns:p14="http://schemas.microsoft.com/office/powerpoint/2010/main" val="4291941774"/>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Imagine 3">
            <a:extLst>
              <a:ext uri="{FF2B5EF4-FFF2-40B4-BE49-F238E27FC236}">
                <a16:creationId xmlns:a16="http://schemas.microsoft.com/office/drawing/2014/main" id="{129036FF-3D2A-656F-593A-0D9138C85A21}"/>
              </a:ext>
            </a:extLst>
          </p:cNvPr>
          <p:cNvPicPr>
            <a:picLocks noChangeAspect="1"/>
          </p:cNvPicPr>
          <p:nvPr/>
        </p:nvPicPr>
        <p:blipFill>
          <a:blip r:embed="rId2"/>
          <a:stretch>
            <a:fillRect/>
          </a:stretch>
        </p:blipFill>
        <p:spPr>
          <a:xfrm>
            <a:off x="0" y="0"/>
            <a:ext cx="12189986" cy="6858000"/>
          </a:xfrm>
          <a:prstGeom prst="rect">
            <a:avLst/>
          </a:prstGeom>
        </p:spPr>
      </p:pic>
      <p:graphicFrame>
        <p:nvGraphicFramePr>
          <p:cNvPr id="6" name="Tabel 6">
            <a:extLst>
              <a:ext uri="{FF2B5EF4-FFF2-40B4-BE49-F238E27FC236}">
                <a16:creationId xmlns:a16="http://schemas.microsoft.com/office/drawing/2014/main" id="{4608CCAE-3A65-4AC2-751A-3AF496F14B68}"/>
              </a:ext>
            </a:extLst>
          </p:cNvPr>
          <p:cNvGraphicFramePr>
            <a:graphicFrameLocks noGrp="1"/>
          </p:cNvGraphicFramePr>
          <p:nvPr/>
        </p:nvGraphicFramePr>
        <p:xfrm>
          <a:off x="1733812" y="1928837"/>
          <a:ext cx="8722359" cy="4405490"/>
        </p:xfrm>
        <a:graphic>
          <a:graphicData uri="http://schemas.openxmlformats.org/drawingml/2006/table">
            <a:tbl>
              <a:tblPr firstRow="1" bandRow="1">
                <a:tableStyleId>{D27102A9-8310-4765-A935-A1911B00CA55}</a:tableStyleId>
              </a:tblPr>
              <a:tblGrid>
                <a:gridCol w="2582835">
                  <a:extLst>
                    <a:ext uri="{9D8B030D-6E8A-4147-A177-3AD203B41FA5}">
                      <a16:colId xmlns:a16="http://schemas.microsoft.com/office/drawing/2014/main" val="3644566422"/>
                    </a:ext>
                  </a:extLst>
                </a:gridCol>
                <a:gridCol w="3069762">
                  <a:extLst>
                    <a:ext uri="{9D8B030D-6E8A-4147-A177-3AD203B41FA5}">
                      <a16:colId xmlns:a16="http://schemas.microsoft.com/office/drawing/2014/main" val="3787499339"/>
                    </a:ext>
                  </a:extLst>
                </a:gridCol>
                <a:gridCol w="3069762">
                  <a:extLst>
                    <a:ext uri="{9D8B030D-6E8A-4147-A177-3AD203B41FA5}">
                      <a16:colId xmlns:a16="http://schemas.microsoft.com/office/drawing/2014/main" val="3756072232"/>
                    </a:ext>
                  </a:extLst>
                </a:gridCol>
              </a:tblGrid>
              <a:tr h="680792">
                <a:tc>
                  <a:txBody>
                    <a:bodyPr vert="horz" wrap="square"/>
                    <a:lstStyle/>
                    <a:p>
                      <a:pPr algn="ctr"/>
                      <a:endParaRPr lang="ro-RO" sz="1800">
                        <a:solidFill>
                          <a:schemeClr val="bg1"/>
                        </a:solidFill>
                        <a:latin typeface="Verdana" panose="020b0604030504040204" pitchFamily="34" charset="0"/>
                        <a:ea typeface="Verdana" panose="020b0604030504040204" pitchFamily="34" charset="0"/>
                      </a:endParaRPr>
                    </a:p>
                    <a:p>
                      <a:pPr algn="ctr"/>
                      <a:r>
                        <a:rPr lang="ro-RO" sz="1800">
                          <a:solidFill>
                            <a:schemeClr val="bg1"/>
                          </a:solidFill>
                          <a:latin typeface="Verdana" panose="020b0604030504040204" pitchFamily="34" charset="0"/>
                          <a:ea typeface="Verdana" panose="020b0604030504040204" pitchFamily="34" charset="0"/>
                        </a:rPr>
                        <a:t>Județul Prahova</a:t>
                      </a:r>
                      <a:endParaRPr lang="en-US" sz="1800">
                        <a:solidFill>
                          <a:schemeClr val="bg1"/>
                        </a:solidFill>
                        <a:latin typeface="Verdana" panose="020b0604030504040204" pitchFamily="34" charset="0"/>
                        <a:ea typeface="Verdana" panose="020b060403050404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endParaRPr lang="ro-RO" sz="1800">
                        <a:solidFill>
                          <a:schemeClr val="bg1"/>
                        </a:solidFill>
                        <a:latin typeface="Verdana" panose="020b0604030504040204" pitchFamily="34" charset="0"/>
                        <a:ea typeface="Verdana" panose="020b0604030504040204" pitchFamily="34"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lang="ro-RO" sz="1800">
                          <a:solidFill>
                            <a:schemeClr val="bg1"/>
                          </a:solidFill>
                          <a:latin typeface="Verdana" panose="020b0604030504040204" pitchFamily="34" charset="0"/>
                          <a:ea typeface="Verdana" panose="020b0604030504040204" pitchFamily="34" charset="0"/>
                        </a:rPr>
                        <a:t>Județul Dâmbovița</a:t>
                      </a:r>
                      <a:endParaRPr lang="en-US" sz="1800">
                        <a:solidFill>
                          <a:schemeClr val="bg1"/>
                        </a:solidFill>
                        <a:latin typeface="Verdana" panose="020b0604030504040204" pitchFamily="34" charset="0"/>
                        <a:ea typeface="Verdana" panose="020b0604030504040204" pitchFamily="34" charset="0"/>
                      </a:endParaRPr>
                    </a:p>
                    <a:p>
                      <a:pPr algn="ctr"/>
                      <a:endParaRPr lang="en-US" sz="1800">
                        <a:solidFill>
                          <a:schemeClr val="bg1"/>
                        </a:solidFill>
                        <a:latin typeface="Verdana" panose="020b0604030504040204" pitchFamily="34" charset="0"/>
                        <a:ea typeface="Verdana" panose="020b060403050404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endParaRPr lang="ro-RO" sz="1800">
                        <a:solidFill>
                          <a:schemeClr val="bg1"/>
                        </a:solidFill>
                        <a:latin typeface="Verdana" panose="020b0604030504040204" pitchFamily="34" charset="0"/>
                        <a:ea typeface="Verdana" panose="020b0604030504040204" pitchFamily="34"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lang="ro-RO" sz="1800">
                          <a:solidFill>
                            <a:schemeClr val="bg1"/>
                          </a:solidFill>
                          <a:latin typeface="Verdana" panose="020b0604030504040204" pitchFamily="34" charset="0"/>
                          <a:ea typeface="Verdana" panose="020b0604030504040204" pitchFamily="34" charset="0"/>
                        </a:rPr>
                        <a:t>Județul Argeș</a:t>
                      </a:r>
                      <a:endParaRPr lang="en-US" sz="1800">
                        <a:solidFill>
                          <a:schemeClr val="bg1"/>
                        </a:solidFill>
                        <a:latin typeface="Verdana" panose="020b0604030504040204" pitchFamily="34" charset="0"/>
                        <a:ea typeface="Verdana" panose="020b0604030504040204" pitchFamily="34" charset="0"/>
                      </a:endParaRPr>
                    </a:p>
                    <a:p>
                      <a:pPr algn="ctr"/>
                      <a:endParaRPr lang="en-US" sz="1800">
                        <a:solidFill>
                          <a:schemeClr val="bg1"/>
                        </a:solidFill>
                        <a:latin typeface="Verdana" panose="020b0604030504040204" pitchFamily="34" charset="0"/>
                        <a:ea typeface="Verdana" panose="020b0604030504040204" pitchFamily="34" charset="0"/>
                      </a:endParaRPr>
                    </a:p>
                  </a:txBody>
                  <a:tcPr>
                    <a:lnL w="63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5636395"/>
                  </a:ext>
                </a:extLst>
              </a:tr>
              <a:tr h="1756800">
                <a:tc>
                  <a:txBody>
                    <a:bodyPr vert="horz" wrap="square"/>
                    <a:lstStyle/>
                    <a:p>
                      <a:pPr algn="ctr"/>
                      <a:endParaRPr lang="ro-RO" sz="1800">
                        <a:solidFill>
                          <a:schemeClr val="bg1"/>
                        </a:solidFill>
                        <a:latin typeface="Verdana" panose="020b0604030504040204" pitchFamily="34" charset="0"/>
                        <a:ea typeface="Verdana" panose="020b0604030504040204" pitchFamily="34" charset="0"/>
                      </a:endParaRPr>
                    </a:p>
                    <a:p>
                      <a:pPr algn="ctr"/>
                      <a:r>
                        <a:rPr lang="ro-RO" sz="1800">
                          <a:solidFill>
                            <a:schemeClr val="bg1"/>
                          </a:solidFill>
                          <a:latin typeface="Verdana" panose="020b0604030504040204" pitchFamily="34" charset="0"/>
                          <a:ea typeface="Verdana" panose="020b0604030504040204" pitchFamily="34" charset="0"/>
                        </a:rPr>
                        <a:t>  </a:t>
                      </a:r>
                    </a:p>
                    <a:p>
                      <a:pPr algn="ctr"/>
                      <a:r>
                        <a:rPr lang="ro-RO" sz="1800">
                          <a:solidFill>
                            <a:schemeClr val="bg1"/>
                          </a:solidFill>
                          <a:latin typeface="Verdana" panose="020b0604030504040204" pitchFamily="34" charset="0"/>
                          <a:ea typeface="Verdana" panose="020b0604030504040204" pitchFamily="34" charset="0"/>
                        </a:rPr>
                        <a:t>Suprafață:9191 ha</a:t>
                      </a:r>
                    </a:p>
                    <a:p>
                      <a:pPr algn="ctr"/>
                      <a:endParaRPr lang="ro-RO" sz="1800">
                        <a:solidFill>
                          <a:schemeClr val="bg1"/>
                        </a:solidFill>
                        <a:latin typeface="Verdana" panose="020b0604030504040204" pitchFamily="34" charset="0"/>
                        <a:ea typeface="Verdana" panose="020b0604030504040204" pitchFamily="34" charset="0"/>
                      </a:endParaRPr>
                    </a:p>
                    <a:p>
                      <a:pPr algn="ctr"/>
                      <a:r>
                        <a:rPr lang="ro-RO" sz="1800">
                          <a:solidFill>
                            <a:schemeClr val="bg1"/>
                          </a:solidFill>
                          <a:latin typeface="Verdana" panose="020b0604030504040204" pitchFamily="34" charset="0"/>
                          <a:ea typeface="Verdana" panose="020b0604030504040204" pitchFamily="34" charset="0"/>
                        </a:rPr>
                        <a:t>  Volum:133.264 mc</a:t>
                      </a:r>
                    </a:p>
                    <a:p>
                      <a:pPr algn="ctr"/>
                      <a:endParaRPr lang="ro-RO" sz="1800">
                        <a:solidFill>
                          <a:schemeClr val="bg1"/>
                        </a:solidFill>
                        <a:latin typeface="Verdana" panose="020b0604030504040204" pitchFamily="34" charset="0"/>
                        <a:ea typeface="Verdana" panose="020b0604030504040204" pitchFamily="34" charset="0"/>
                      </a:endParaRPr>
                    </a:p>
                    <a:p>
                      <a:pPr algn="ctr"/>
                      <a:endParaRPr lang="ro-RO" sz="1800">
                        <a:solidFill>
                          <a:schemeClr val="bg1"/>
                        </a:solidFill>
                        <a:latin typeface="Verdana" panose="020b0604030504040204" pitchFamily="34" charset="0"/>
                        <a:ea typeface="Verdana" panose="020b060403050404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algn="ctr"/>
                      <a:endParaRPr lang="ro-RO" sz="1800">
                        <a:solidFill>
                          <a:schemeClr val="bg1"/>
                        </a:solidFill>
                        <a:latin typeface="Verdana" panose="020b0604030504040204" pitchFamily="34" charset="0"/>
                        <a:ea typeface="Verdana" panose="020b0604030504040204" pitchFamily="34" charset="0"/>
                      </a:endParaRPr>
                    </a:p>
                    <a:p>
                      <a:pPr algn="ctr"/>
                      <a:endParaRPr lang="ro-RO" sz="1800">
                        <a:solidFill>
                          <a:schemeClr val="bg1"/>
                        </a:solidFill>
                        <a:latin typeface="Verdana" panose="020b0604030504040204" pitchFamily="34" charset="0"/>
                        <a:ea typeface="Verdana" panose="020b0604030504040204" pitchFamily="34" charset="0"/>
                      </a:endParaRPr>
                    </a:p>
                    <a:p>
                      <a:pPr algn="ctr"/>
                      <a:r>
                        <a:rPr lang="ro-RO" sz="1800">
                          <a:solidFill>
                            <a:schemeClr val="bg1"/>
                          </a:solidFill>
                          <a:latin typeface="Verdana" panose="020b0604030504040204" pitchFamily="34" charset="0"/>
                          <a:ea typeface="Verdana" panose="020b0604030504040204" pitchFamily="34" charset="0"/>
                        </a:rPr>
                        <a:t>Suprafață:1551,33 ha</a:t>
                      </a:r>
                    </a:p>
                    <a:p>
                      <a:pPr algn="ctr"/>
                      <a:endParaRPr lang="ro-RO" sz="1800">
                        <a:solidFill>
                          <a:schemeClr val="bg1"/>
                        </a:solidFill>
                        <a:latin typeface="Verdana" panose="020b0604030504040204" pitchFamily="34" charset="0"/>
                        <a:ea typeface="Verdana" panose="020b0604030504040204" pitchFamily="34" charset="0"/>
                      </a:endParaRPr>
                    </a:p>
                    <a:p>
                      <a:pPr algn="ctr"/>
                      <a:r>
                        <a:rPr lang="ro-RO" sz="1800">
                          <a:solidFill>
                            <a:schemeClr val="bg1"/>
                          </a:solidFill>
                          <a:latin typeface="Verdana" panose="020b0604030504040204" pitchFamily="34" charset="0"/>
                          <a:ea typeface="Verdana" panose="020b0604030504040204" pitchFamily="34" charset="0"/>
                        </a:rPr>
                        <a:t>      Volum:77.218 mc</a:t>
                      </a:r>
                    </a:p>
                    <a:p>
                      <a:pPr algn="ctr"/>
                      <a:endParaRPr lang="en-US" sz="1800">
                        <a:solidFill>
                          <a:schemeClr val="bg1"/>
                        </a:solidFill>
                        <a:latin typeface="Verdana" panose="020b0604030504040204" pitchFamily="34" charset="0"/>
                        <a:ea typeface="Verdana" panose="020b0604030504040204" pitchFamily="34" charset="0"/>
                      </a:endParaRPr>
                    </a:p>
                    <a:p>
                      <a:pPr algn="ctr"/>
                      <a:endParaRPr lang="en-US" sz="1800">
                        <a:solidFill>
                          <a:schemeClr val="bg1"/>
                        </a:solidFill>
                        <a:latin typeface="Verdana" panose="020b0604030504040204" pitchFamily="34" charset="0"/>
                        <a:ea typeface="Verdana" panose="020b060403050404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algn="ctr"/>
                      <a:endParaRPr lang="ro-RO" sz="1800">
                        <a:solidFill>
                          <a:schemeClr val="bg1"/>
                        </a:solidFill>
                        <a:latin typeface="Verdana" panose="020b0604030504040204" pitchFamily="34" charset="0"/>
                        <a:ea typeface="Verdana" panose="020b0604030504040204" pitchFamily="34" charset="0"/>
                      </a:endParaRPr>
                    </a:p>
                    <a:p>
                      <a:pPr algn="ctr"/>
                      <a:endParaRPr lang="ro-RO" sz="1800">
                        <a:solidFill>
                          <a:schemeClr val="bg1"/>
                        </a:solidFill>
                        <a:latin typeface="Verdana" panose="020b0604030504040204" pitchFamily="34" charset="0"/>
                        <a:ea typeface="Verdana" panose="020b0604030504040204" pitchFamily="34" charset="0"/>
                      </a:endParaRPr>
                    </a:p>
                    <a:p>
                      <a:pPr algn="ctr"/>
                      <a:r>
                        <a:rPr lang="ro-RO" sz="1800">
                          <a:solidFill>
                            <a:schemeClr val="bg1"/>
                          </a:solidFill>
                          <a:latin typeface="Verdana" panose="020b0604030504040204" pitchFamily="34" charset="0"/>
                          <a:ea typeface="Verdana" panose="020b0604030504040204" pitchFamily="34" charset="0"/>
                        </a:rPr>
                        <a:t>Suprafață: 33.522 ha</a:t>
                      </a:r>
                    </a:p>
                    <a:p>
                      <a:pPr algn="ctr"/>
                      <a:r>
                        <a:rPr lang="ro-RO" sz="1800">
                          <a:solidFill>
                            <a:schemeClr val="bg1"/>
                          </a:solidFill>
                          <a:latin typeface="Verdana" panose="020b0604030504040204" pitchFamily="34" charset="0"/>
                          <a:ea typeface="Verdana" panose="020b0604030504040204" pitchFamily="34" charset="0"/>
                        </a:rPr>
                        <a:t>    </a:t>
                      </a:r>
                    </a:p>
                    <a:p>
                      <a:pPr algn="ctr"/>
                      <a:r>
                        <a:rPr lang="ro-RO" sz="1800">
                          <a:solidFill>
                            <a:schemeClr val="bg1"/>
                          </a:solidFill>
                          <a:latin typeface="Verdana" panose="020b0604030504040204" pitchFamily="34" charset="0"/>
                          <a:ea typeface="Verdana" panose="020b0604030504040204" pitchFamily="34" charset="0"/>
                        </a:rPr>
                        <a:t>  Volum: 660.505 mc</a:t>
                      </a:r>
                    </a:p>
                    <a:p>
                      <a:pPr algn="ctr"/>
                      <a:endParaRPr lang="en-US" sz="1800">
                        <a:solidFill>
                          <a:schemeClr val="bg1"/>
                        </a:solidFill>
                        <a:latin typeface="Verdana" panose="020b0604030504040204" pitchFamily="34" charset="0"/>
                        <a:ea typeface="Verdana" panose="020b0604030504040204" pitchFamily="34" charset="0"/>
                      </a:endParaRPr>
                    </a:p>
                  </a:txBody>
                  <a:tcPr>
                    <a:lnL w="63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5314970"/>
                  </a:ext>
                </a:extLst>
              </a:tr>
              <a:tr h="1479410">
                <a:tc gridSpan="3">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endParaRPr lang="ro-RO" sz="1800">
                        <a:solidFill>
                          <a:schemeClr val="bg1"/>
                        </a:solidFill>
                        <a:latin typeface="Verdana" panose="020b0604030504040204" pitchFamily="34" charset="0"/>
                        <a:ea typeface="Verdana" panose="020b0604030504040204" pitchFamily="34"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lang="ro-RO" sz="1800">
                          <a:solidFill>
                            <a:schemeClr val="bg1"/>
                          </a:solidFill>
                          <a:latin typeface="Verdana" panose="020b0604030504040204" pitchFamily="34" charset="0"/>
                          <a:ea typeface="Verdana" panose="020b0604030504040204" pitchFamily="34" charset="0"/>
                        </a:rPr>
                        <a:t>Total suprafață: </a:t>
                      </a:r>
                      <a:r>
                        <a:rPr lang="en-US" sz="1800">
                          <a:solidFill>
                            <a:schemeClr val="bg1"/>
                          </a:solidFill>
                          <a:latin typeface="Verdana" panose="020b0604030504040204" pitchFamily="34" charset="0"/>
                          <a:ea typeface="Verdana" panose="020b0604030504040204" pitchFamily="34" charset="0"/>
                        </a:rPr>
                        <a:t>44</a:t>
                      </a:r>
                      <a:r>
                        <a:rPr lang="ro-RO" sz="1800">
                          <a:solidFill>
                            <a:schemeClr val="bg1"/>
                          </a:solidFill>
                          <a:latin typeface="Verdana" panose="020b0604030504040204" pitchFamily="34" charset="0"/>
                          <a:ea typeface="Verdana" panose="020b0604030504040204" pitchFamily="34" charset="0"/>
                        </a:rPr>
                        <a:t>.</a:t>
                      </a:r>
                      <a:r>
                        <a:rPr lang="en-US" sz="1800">
                          <a:solidFill>
                            <a:schemeClr val="bg1"/>
                          </a:solidFill>
                          <a:latin typeface="Verdana" panose="020b0604030504040204" pitchFamily="34" charset="0"/>
                          <a:ea typeface="Verdana" panose="020b0604030504040204" pitchFamily="34" charset="0"/>
                        </a:rPr>
                        <a:t>265</a:t>
                      </a:r>
                      <a:r>
                        <a:rPr lang="ro-RO" sz="1800">
                          <a:solidFill>
                            <a:schemeClr val="bg1"/>
                          </a:solidFill>
                          <a:latin typeface="Verdana" panose="020b0604030504040204" pitchFamily="34" charset="0"/>
                          <a:ea typeface="Verdana" panose="020b0604030504040204" pitchFamily="34" charset="0"/>
                        </a:rPr>
                        <a:t> ha</a:t>
                      </a:r>
                      <a:endParaRPr lang="en-US" sz="1800">
                        <a:solidFill>
                          <a:schemeClr val="bg1"/>
                        </a:solidFill>
                        <a:latin typeface="Verdana" panose="020b0604030504040204" pitchFamily="34" charset="0"/>
                        <a:ea typeface="Verdana" panose="020b0604030504040204" pitchFamily="34" charset="0"/>
                      </a:endParaRPr>
                    </a:p>
                    <a:p>
                      <a:pPr algn="ctr"/>
                      <a:endParaRPr lang="ro-RO" sz="1800">
                        <a:solidFill>
                          <a:schemeClr val="bg1"/>
                        </a:solidFill>
                        <a:latin typeface="Verdana" panose="020b0604030504040204" pitchFamily="34" charset="0"/>
                        <a:ea typeface="Verdana" panose="020b0604030504040204" pitchFamily="34" charset="0"/>
                      </a:endParaRPr>
                    </a:p>
                    <a:p>
                      <a:pPr algn="ctr"/>
                      <a:r>
                        <a:rPr lang="ro-RO" sz="1800">
                          <a:solidFill>
                            <a:schemeClr val="bg1"/>
                          </a:solidFill>
                          <a:latin typeface="Verdana" panose="020b0604030504040204" pitchFamily="34" charset="0"/>
                          <a:ea typeface="Verdana" panose="020b0604030504040204" pitchFamily="34" charset="0"/>
                        </a:rPr>
                        <a:t>Total volum: 870.987 mc</a:t>
                      </a:r>
                    </a:p>
                    <a:p>
                      <a:pPr algn="ctr"/>
                      <a:endParaRPr lang="en-US" sz="1800">
                        <a:solidFill>
                          <a:schemeClr val="bg1"/>
                        </a:solidFill>
                        <a:latin typeface="Verdana" panose="020b0604030504040204" pitchFamily="34" charset="0"/>
                        <a:ea typeface="Verdana" panose="020b060403050404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vert="horz" wrap="square"/>
                    <a:lstStyle/>
                    <a:p>
                      <a:endParaRPr lang="en-US"/>
                    </a:p>
                  </a:txBody>
                  <a:tcPr/>
                </a:tc>
                <a:tc hMerge="1">
                  <a:txBody>
                    <a:bodyPr vert="horz" wrap="square"/>
                    <a:lstStyle/>
                    <a:p>
                      <a:endParaRPr lang="en-US"/>
                    </a:p>
                  </a:txBody>
                  <a:tcPr/>
                </a:tc>
                <a:extLst>
                  <a:ext uri="{0D108BD9-81ED-4DB2-BD59-A6C34878D82A}">
                    <a16:rowId xmlns:a16="http://schemas.microsoft.com/office/drawing/2014/main" val="105964461"/>
                  </a:ext>
                </a:extLst>
              </a:tr>
            </a:tbl>
          </a:graphicData>
        </a:graphic>
      </p:graphicFrame>
      <p:sp>
        <p:nvSpPr>
          <p:cNvPr id="8" name="CasetăText 7">
            <a:extLst>
              <a:ext uri="{FF2B5EF4-FFF2-40B4-BE49-F238E27FC236}">
                <a16:creationId xmlns:a16="http://schemas.microsoft.com/office/drawing/2014/main" id="{0F106A07-E0F1-4B5F-F8B5-43791BAC71DC}"/>
              </a:ext>
            </a:extLst>
          </p:cNvPr>
          <p:cNvSpPr txBox="1"/>
          <p:nvPr/>
        </p:nvSpPr>
        <p:spPr>
          <a:xfrm>
            <a:off x="2188472" y="810615"/>
            <a:ext cx="7813040" cy="1015663"/>
          </a:xfrm>
          <a:prstGeom prst="rect">
            <a:avLst/>
          </a:prstGeom>
          <a:noFill/>
        </p:spPr>
        <p:txBody>
          <a:bodyPr wrap="square" rtlCol="0">
            <a:spAutoFit/>
          </a:bodyPr>
          <a:lstStyle/>
          <a:p>
            <a:pPr algn="ctr"/>
            <a:r>
              <a:rPr lang="ro-RO" sz="2000" b="1" u="sng">
                <a:solidFill>
                  <a:schemeClr val="bg1"/>
                </a:solidFill>
                <a:latin typeface="Verdana" panose="020b0604030504040204" pitchFamily="34" charset="0"/>
                <a:ea typeface="Verdana" panose="020b0604030504040204" pitchFamily="34" charset="0"/>
              </a:rPr>
              <a:t>Situația suprafețelor afectate de doborâturi de vânt în anul 2020 pe raza teritorială arondată</a:t>
            </a:r>
          </a:p>
          <a:p>
            <a:pPr algn="ctr"/>
            <a:r>
              <a:rPr lang="ro-RO" sz="2000" b="1" u="sng">
                <a:solidFill>
                  <a:schemeClr val="bg1"/>
                </a:solidFill>
                <a:latin typeface="Verdana" panose="020b0604030504040204" pitchFamily="34" charset="0"/>
                <a:ea typeface="Verdana" panose="020b0604030504040204" pitchFamily="34" charset="0"/>
              </a:rPr>
              <a:t> Gărzii Forestiere Ploiești</a:t>
            </a:r>
            <a:endParaRPr lang="en-US" sz="2000" b="1" u="sng">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67271036"/>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Imagine 1">
            <a:extLst>
              <a:ext uri="{FF2B5EF4-FFF2-40B4-BE49-F238E27FC236}">
                <a16:creationId xmlns:a16="http://schemas.microsoft.com/office/drawing/2014/main" id="{430EE344-91CF-7FCD-7558-7CD83F3EC46F}"/>
              </a:ext>
            </a:extLst>
          </p:cNvPr>
          <p:cNvPicPr>
            <a:picLocks noChangeAspect="1"/>
          </p:cNvPicPr>
          <p:nvPr/>
        </p:nvPicPr>
        <p:blipFill>
          <a:blip r:embed="rId2"/>
          <a:stretch>
            <a:fillRect/>
          </a:stretch>
        </p:blipFill>
        <p:spPr>
          <a:xfrm>
            <a:off x="0" y="0"/>
            <a:ext cx="12192000" cy="6858000"/>
          </a:xfrm>
          <a:prstGeom prst="rect">
            <a:avLst/>
          </a:prstGeom>
        </p:spPr>
      </p:pic>
      <p:sp>
        <p:nvSpPr>
          <p:cNvPr id="3" name="Substituent text 2">
            <a:extLst>
              <a:ext uri="{FF2B5EF4-FFF2-40B4-BE49-F238E27FC236}">
                <a16:creationId xmlns:a16="http://schemas.microsoft.com/office/drawing/2014/main" id="{AA758011-A285-43A1-BE5B-44EA4B5AD060}"/>
              </a:ext>
            </a:extLst>
          </p:cNvPr>
          <p:cNvSpPr>
            <a:spLocks noGrp="1"/>
          </p:cNvSpPr>
          <p:nvPr>
            <p:ph type="body" idx="1"/>
          </p:nvPr>
        </p:nvSpPr>
        <p:spPr>
          <a:xfrm>
            <a:off x="489019" y="251209"/>
            <a:ext cx="11213961" cy="6355582"/>
          </a:xfrm>
        </p:spPr>
        <p:txBody>
          <a:bodyPr>
            <a:normAutofit fontScale="25000" lnSpcReduction="20000"/>
          </a:bodyPr>
          <a:lstStyle/>
          <a:p>
            <a:pPr algn="just">
              <a:lnSpc>
                <a:spcPct val="120000"/>
              </a:lnSpc>
              <a:spcBef>
                <a:spcPct val="0"/>
              </a:spcBef>
            </a:pPr>
            <a:endParaRPr lang="ro-RO" sz="4500">
              <a:latin typeface="Verdana" panose="020b0604030504040204" pitchFamily="34" charset="0"/>
              <a:ea typeface="Verdana" panose="020b0604030504040204" pitchFamily="34" charset="0"/>
            </a:endParaRPr>
          </a:p>
          <a:p>
            <a:pPr algn="just">
              <a:lnSpc>
                <a:spcPct val="120000"/>
              </a:lnSpc>
              <a:spcBef>
                <a:spcPct val="0"/>
              </a:spcBef>
            </a:pPr>
            <a:endParaRPr lang="ro-RO" sz="4500">
              <a:latin typeface="Verdana" panose="020b0604030504040204" pitchFamily="34" charset="0"/>
              <a:ea typeface="Verdana" panose="020b0604030504040204" pitchFamily="34" charset="0"/>
            </a:endParaRPr>
          </a:p>
          <a:p>
            <a:pPr algn="ctr">
              <a:lnSpc>
                <a:spcPct val="120000"/>
              </a:lnSpc>
              <a:spcBef>
                <a:spcPct val="0"/>
              </a:spcBef>
            </a:pPr>
            <a:r>
              <a:rPr lang="ro-RO" sz="5000" b="1" u="sng">
                <a:latin typeface="Verdana" panose="020b0604030504040204" pitchFamily="34" charset="0"/>
                <a:ea typeface="Verdana" panose="020b0604030504040204" pitchFamily="34" charset="0"/>
              </a:rPr>
              <a:t>Etapele de implementare, prezentate cronologic, sunt următoarele:</a:t>
            </a:r>
          </a:p>
          <a:p>
            <a:pPr algn="just">
              <a:lnSpc>
                <a:spcPct val="120000"/>
              </a:lnSpc>
              <a:spcBef>
                <a:spcPct val="0"/>
              </a:spcBef>
            </a:pPr>
            <a:endParaRPr lang="ro-RO" sz="4500">
              <a:latin typeface="Verdana" panose="020b0604030504040204" pitchFamily="34" charset="0"/>
              <a:ea typeface="Verdana" panose="020b0604030504040204" pitchFamily="34" charset="0"/>
            </a:endParaRPr>
          </a:p>
          <a:p>
            <a:pPr algn="just">
              <a:lnSpc>
                <a:spcPct val="120000"/>
              </a:lnSpc>
              <a:spcBef>
                <a:spcPct val="0"/>
              </a:spcBef>
            </a:pPr>
            <a:r>
              <a:rPr lang="ro-RO" sz="4500" b="1">
                <a:solidFill>
                  <a:schemeClr val="bg1"/>
                </a:solidFill>
                <a:latin typeface="Verdana" panose="020b0604030504040204" pitchFamily="34" charset="0"/>
                <a:ea typeface="Verdana" panose="020b0604030504040204" pitchFamily="34" charset="0"/>
              </a:rPr>
              <a:t>1. întocmirea și avizarea de către ocolul silvic a unei fișe tehnice pentru terenurile de reîmpădurit identificate, conform modelului din anexa nr. 1, la solicitarea proprietarilor sau din proprie inițiativă, după caz;</a:t>
            </a:r>
          </a:p>
          <a:p>
            <a:pPr algn="just">
              <a:lnSpc>
                <a:spcPct val="120000"/>
              </a:lnSpc>
              <a:spcBef>
                <a:spcPct val="0"/>
              </a:spcBef>
            </a:pPr>
            <a:r>
              <a:rPr lang="ro-RO" sz="4500" b="1">
                <a:solidFill>
                  <a:schemeClr val="bg1"/>
                </a:solidFill>
                <a:latin typeface="Verdana" panose="020b0604030504040204" pitchFamily="34" charset="0"/>
                <a:ea typeface="Verdana" panose="020b0604030504040204" pitchFamily="34" charset="0"/>
              </a:rPr>
              <a:t>2.  depunerea de către solicitant a fișei tehnice la GF pentru verificare și aprobare;</a:t>
            </a:r>
          </a:p>
          <a:p>
            <a:pPr algn="just">
              <a:lnSpc>
                <a:spcPct val="120000"/>
              </a:lnSpc>
              <a:spcBef>
                <a:spcPct val="0"/>
              </a:spcBef>
            </a:pPr>
            <a:r>
              <a:rPr lang="ro-RO" sz="4500" b="1">
                <a:solidFill>
                  <a:schemeClr val="bg1"/>
                </a:solidFill>
                <a:latin typeface="Verdana" panose="020b0604030504040204" pitchFamily="34" charset="0"/>
                <a:ea typeface="Verdana" panose="020b0604030504040204" pitchFamily="34" charset="0"/>
              </a:rPr>
              <a:t>3.  verificarea fișei tehnice de către GF și aprobarea sa;</a:t>
            </a:r>
          </a:p>
          <a:p>
            <a:pPr algn="just">
              <a:lnSpc>
                <a:spcPct val="120000"/>
              </a:lnSpc>
              <a:spcBef>
                <a:spcPct val="0"/>
              </a:spcBef>
            </a:pPr>
            <a:r>
              <a:rPr lang="ro-RO" sz="4500" b="1">
                <a:solidFill>
                  <a:schemeClr val="bg1"/>
                </a:solidFill>
                <a:latin typeface="Verdana" panose="020b0604030504040204" pitchFamily="34" charset="0"/>
                <a:ea typeface="Verdana" panose="020b0604030504040204" pitchFamily="34" charset="0"/>
              </a:rPr>
              <a:t>4.  depunerea în sistemul informatic al PNRR (www.proiecte.pnrr.gov.ro) a cererii de sprijin de către solicitant, împreună cu documentele ce dovedesc eligibilitatea;</a:t>
            </a:r>
          </a:p>
          <a:p>
            <a:pPr algn="just">
              <a:lnSpc>
                <a:spcPct val="120000"/>
              </a:lnSpc>
              <a:spcBef>
                <a:spcPct val="0"/>
              </a:spcBef>
            </a:pPr>
            <a:r>
              <a:rPr lang="ro-RO" sz="4500" b="1">
                <a:solidFill>
                  <a:schemeClr val="bg1"/>
                </a:solidFill>
                <a:latin typeface="Verdana" panose="020b0604030504040204" pitchFamily="34" charset="0"/>
                <a:ea typeface="Verdana" panose="020b0604030504040204" pitchFamily="34" charset="0"/>
              </a:rPr>
              <a:t>5.  derularea procedurilor de evaluare a cererii de sprijin de către MMAP;</a:t>
            </a:r>
          </a:p>
          <a:p>
            <a:pPr algn="just">
              <a:lnSpc>
                <a:spcPct val="120000"/>
              </a:lnSpc>
              <a:spcBef>
                <a:spcPct val="0"/>
              </a:spcBef>
            </a:pPr>
            <a:r>
              <a:rPr lang="ro-RO" sz="4500" b="1">
                <a:solidFill>
                  <a:schemeClr val="bg1"/>
                </a:solidFill>
                <a:latin typeface="Verdana" panose="020b0604030504040204" pitchFamily="34" charset="0"/>
                <a:ea typeface="Verdana" panose="020b0604030504040204" pitchFamily="34" charset="0"/>
              </a:rPr>
              <a:t>6.  aprobarea cererii de sprijin și întocmirea contractului de finanțare de către MMAP;</a:t>
            </a:r>
          </a:p>
          <a:p>
            <a:pPr algn="just">
              <a:lnSpc>
                <a:spcPct val="120000"/>
              </a:lnSpc>
              <a:spcBef>
                <a:spcPct val="0"/>
              </a:spcBef>
            </a:pPr>
            <a:r>
              <a:rPr lang="ro-RO" sz="4500" b="1">
                <a:solidFill>
                  <a:schemeClr val="bg1"/>
                </a:solidFill>
                <a:latin typeface="Verdana" panose="020b0604030504040204" pitchFamily="34" charset="0"/>
                <a:ea typeface="Verdana" panose="020b0604030504040204" pitchFamily="34" charset="0"/>
              </a:rPr>
              <a:t>7.  semnarea contractului de finanțare;</a:t>
            </a:r>
          </a:p>
          <a:p>
            <a:pPr algn="just">
              <a:lnSpc>
                <a:spcPct val="120000"/>
              </a:lnSpc>
              <a:spcBef>
                <a:spcPct val="0"/>
              </a:spcBef>
            </a:pPr>
            <a:r>
              <a:rPr lang="ro-RO" sz="4500" b="1">
                <a:solidFill>
                  <a:schemeClr val="bg1"/>
                </a:solidFill>
                <a:latin typeface="Verdana" panose="020b0604030504040204" pitchFamily="34" charset="0"/>
                <a:ea typeface="Verdana" panose="020b0604030504040204" pitchFamily="34" charset="0"/>
              </a:rPr>
              <a:t>8.  efectuarea cronologică de către beneficiar a lucrărilor prevăzute în fișa tehnică;</a:t>
            </a:r>
          </a:p>
          <a:p>
            <a:pPr algn="just">
              <a:lnSpc>
                <a:spcPct val="120000"/>
              </a:lnSpc>
              <a:spcBef>
                <a:spcPct val="0"/>
              </a:spcBef>
            </a:pPr>
            <a:r>
              <a:rPr lang="ro-RO" sz="4500" b="1">
                <a:solidFill>
                  <a:schemeClr val="bg1"/>
                </a:solidFill>
                <a:latin typeface="Verdana" panose="020b0604030504040204" pitchFamily="34" charset="0"/>
                <a:ea typeface="Verdana" panose="020b0604030504040204" pitchFamily="34" charset="0"/>
              </a:rPr>
              <a:t>9. notificarea GF de către beneficiar a finalizării fiecărei etape de lucrări, care a fost recepționată de către ocolul silvic;</a:t>
            </a:r>
          </a:p>
          <a:p>
            <a:pPr algn="just">
              <a:lnSpc>
                <a:spcPct val="120000"/>
              </a:lnSpc>
              <a:spcBef>
                <a:spcPct val="0"/>
              </a:spcBef>
            </a:pPr>
            <a:r>
              <a:rPr lang="ro-RO" sz="4500" b="1">
                <a:solidFill>
                  <a:schemeClr val="bg1"/>
                </a:solidFill>
                <a:latin typeface="Verdana" panose="020b0604030504040204" pitchFamily="34" charset="0"/>
                <a:ea typeface="Verdana" panose="020b0604030504040204" pitchFamily="34" charset="0"/>
              </a:rPr>
              <a:t>10. controlul pe teren de către GF a lucrărilor recepționate;</a:t>
            </a:r>
          </a:p>
          <a:p>
            <a:pPr algn="just">
              <a:lnSpc>
                <a:spcPct val="120000"/>
              </a:lnSpc>
              <a:spcBef>
                <a:spcPct val="0"/>
              </a:spcBef>
            </a:pPr>
            <a:r>
              <a:rPr lang="ro-RO" sz="4500" b="1">
                <a:solidFill>
                  <a:schemeClr val="bg1"/>
                </a:solidFill>
                <a:latin typeface="Verdana" panose="020b0604030504040204" pitchFamily="34" charset="0"/>
                <a:ea typeface="Verdana" panose="020b0604030504040204" pitchFamily="34" charset="0"/>
              </a:rPr>
              <a:t>11. verificarea de către GF a documentelor de recepție a lucrărilor și de propunere a autorizării</a:t>
            </a:r>
          </a:p>
          <a:p>
            <a:pPr algn="just">
              <a:lnSpc>
                <a:spcPct val="120000"/>
              </a:lnSpc>
              <a:spcBef>
                <a:spcPct val="0"/>
              </a:spcBef>
            </a:pPr>
            <a:r>
              <a:rPr lang="ro-RO" sz="4500" b="1">
                <a:solidFill>
                  <a:schemeClr val="bg1"/>
                </a:solidFill>
                <a:latin typeface="Verdana" panose="020b0604030504040204" pitchFamily="34" charset="0"/>
                <a:ea typeface="Verdana" panose="020b0604030504040204" pitchFamily="34" charset="0"/>
              </a:rPr>
              <a:t>plăților pentru lucrările efectuate și recepționate, prin întocmirea raportului de verificare;</a:t>
            </a:r>
          </a:p>
          <a:p>
            <a:pPr algn="just">
              <a:lnSpc>
                <a:spcPct val="120000"/>
              </a:lnSpc>
              <a:spcBef>
                <a:spcPct val="0"/>
              </a:spcBef>
            </a:pPr>
            <a:r>
              <a:rPr lang="ro-RO" sz="4500" b="1">
                <a:solidFill>
                  <a:schemeClr val="bg1"/>
                </a:solidFill>
                <a:latin typeface="Verdana" panose="020b0604030504040204" pitchFamily="34" charset="0"/>
                <a:ea typeface="Verdana" panose="020b0604030504040204" pitchFamily="34" charset="0"/>
              </a:rPr>
              <a:t>12. autorizarea și efectuarea plăților de către MMAP</a:t>
            </a:r>
            <a:r>
              <a:rPr lang="ro-RO" sz="4500">
                <a:solidFill>
                  <a:schemeClr val="bg1"/>
                </a:solidFill>
                <a:latin typeface="Verdana" panose="020b0604030504040204" pitchFamily="34" charset="0"/>
                <a:ea typeface="Verdana" panose="020b0604030504040204" pitchFamily="34" charset="0"/>
              </a:rPr>
              <a:t>;</a:t>
            </a:r>
          </a:p>
          <a:p>
            <a:endParaRPr lang="ro-RO"/>
          </a:p>
        </p:txBody>
      </p:sp>
    </p:spTree>
    <p:extLst>
      <p:ext uri="{BB962C8B-B14F-4D97-AF65-F5344CB8AC3E}">
        <p14:creationId xmlns:p14="http://schemas.microsoft.com/office/powerpoint/2010/main" val="2167835214"/>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026" name="Picture 2" descr="The Importance of Planting Trees - World Environment Day - Blog | Host">
            <a:extLst>
              <a:ext uri="{FF2B5EF4-FFF2-40B4-BE49-F238E27FC236}">
                <a16:creationId xmlns:a16="http://schemas.microsoft.com/office/drawing/2014/main" id="{D6ED0B94-F7EB-D414-A8CD-2E8CEF89E5B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3950" y="0"/>
            <a:ext cx="1438174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reptunghi 3">
            <a:extLst>
              <a:ext uri="{FF2B5EF4-FFF2-40B4-BE49-F238E27FC236}">
                <a16:creationId xmlns:a16="http://schemas.microsoft.com/office/drawing/2014/main" id="{9FBAE31C-8D80-378A-06B2-BB3D3BED7896}"/>
              </a:ext>
            </a:extLst>
          </p:cNvPr>
          <p:cNvSpPr/>
          <p:nvPr/>
        </p:nvSpPr>
        <p:spPr>
          <a:xfrm>
            <a:off x="0" y="0"/>
            <a:ext cx="12192000" cy="6858001"/>
          </a:xfrm>
          <a:prstGeom prst="rect">
            <a:avLst/>
          </a:prstGeom>
          <a:solidFill>
            <a:schemeClr val="tx1">
              <a:lumMod val="75000"/>
              <a:lumOff val="25000"/>
              <a:alpha val="3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o-RO"/>
          </a:p>
        </p:txBody>
      </p:sp>
      <p:sp>
        <p:nvSpPr>
          <p:cNvPr id="6" name="CasetăText 5">
            <a:extLst>
              <a:ext uri="{FF2B5EF4-FFF2-40B4-BE49-F238E27FC236}">
                <a16:creationId xmlns:a16="http://schemas.microsoft.com/office/drawing/2014/main" id="{4CB3CE88-6BBF-3CFD-CAEC-313019064BBA}"/>
              </a:ext>
            </a:extLst>
          </p:cNvPr>
          <p:cNvSpPr txBox="1"/>
          <p:nvPr/>
        </p:nvSpPr>
        <p:spPr>
          <a:xfrm>
            <a:off x="218551" y="168040"/>
            <a:ext cx="11754897" cy="6790705"/>
          </a:xfrm>
          <a:prstGeom prst="rect">
            <a:avLst/>
          </a:prstGeom>
          <a:noFill/>
        </p:spPr>
        <p:txBody>
          <a:bodyPr wrap="square" rtlCol="0">
            <a:spAutoFit/>
          </a:bodyPr>
          <a:lstStyle/>
          <a:p>
            <a:pPr marL="0" marR="0" indent="457200" algn="ctr">
              <a:lnSpc>
                <a:spcPct val="107000"/>
              </a:lnSpc>
              <a:spcBef>
                <a:spcPct val="0"/>
              </a:spcBef>
              <a:spcAft>
                <a:spcPct val="0"/>
              </a:spcAft>
            </a:pPr>
            <a:r>
              <a:rPr lang="en-US" sz="2000" b="1" u="sng">
                <a:solidFill>
                  <a:schemeClr val="bg1"/>
                </a:solidFill>
                <a:effectLst/>
                <a:latin typeface="Verdana" panose="020b0604030504040204" pitchFamily="34" charset="0"/>
                <a:ea typeface="Verdana" panose="020b0604030504040204" pitchFamily="34" charset="0"/>
                <a:cs typeface="VerdanaRegular"/>
              </a:rPr>
              <a:t>Schema de ajutor de minimis „Sprijin pentru investiții în pepiniere și tehnologii moderne de producere a puieților forestieri, în capacități de condiționare a semințelor forestiere și în realizarea de plantaje forestiere” </a:t>
            </a:r>
            <a:r>
              <a:rPr lang="ro-RO" sz="2000">
                <a:solidFill>
                  <a:schemeClr val="bg1"/>
                </a:solidFill>
                <a:effectLst/>
                <a:latin typeface="Verdana" panose="020b0604030504040204" pitchFamily="34" charset="0"/>
                <a:ea typeface="Verdana" panose="020b0604030504040204" pitchFamily="34" charset="0"/>
                <a:cs typeface="VerdanaRegular"/>
              </a:rPr>
              <a:t>aprobată prin </a:t>
            </a:r>
            <a:r>
              <a:rPr lang="en-US" sz="2000" err="1">
                <a:solidFill>
                  <a:schemeClr val="bg1"/>
                </a:solidFill>
                <a:effectLst/>
                <a:latin typeface="Verdana" panose="020b0604030504040204" pitchFamily="34" charset="0"/>
                <a:ea typeface="Verdana" panose="020b0604030504040204" pitchFamily="34" charset="0"/>
                <a:cs typeface="VerdanaRegular"/>
              </a:rPr>
              <a:t>Ordinul ministrului mediului, apelor și pădurilor</a:t>
            </a:r>
            <a:endParaRPr lang="en-US" sz="2000">
              <a:solidFill>
                <a:schemeClr val="bg1"/>
              </a:solidFill>
              <a:effectLst/>
              <a:latin typeface="Verdana" panose="020b0604030504040204" pitchFamily="34" charset="0"/>
              <a:ea typeface="Verdana" panose="020b0604030504040204" pitchFamily="34" charset="0"/>
              <a:cs typeface="VerdanaRegular"/>
            </a:endParaRPr>
          </a:p>
          <a:p>
            <a:pPr marL="0" marR="0" indent="457200" algn="ctr">
              <a:lnSpc>
                <a:spcPct val="107000"/>
              </a:lnSpc>
              <a:spcBef>
                <a:spcPct val="0"/>
              </a:spcBef>
              <a:spcAft>
                <a:spcPct val="0"/>
              </a:spcAft>
            </a:pPr>
            <a:r>
              <a:rPr lang="en-US" sz="2000">
                <a:solidFill>
                  <a:schemeClr val="bg1"/>
                </a:solidFill>
                <a:effectLst/>
                <a:latin typeface="Verdana" panose="020b0604030504040204" pitchFamily="34" charset="0"/>
                <a:ea typeface="Verdana" panose="020b0604030504040204" pitchFamily="34" charset="0"/>
                <a:cs typeface="VerdanaRegular"/>
              </a:rPr>
              <a:t>nr. </a:t>
            </a:r>
            <a:r>
              <a:rPr lang="ro-RO" sz="2000">
                <a:solidFill>
                  <a:schemeClr val="bg1"/>
                </a:solidFill>
                <a:latin typeface="Verdana" panose="020b0604030504040204" pitchFamily="34" charset="0"/>
                <a:ea typeface="Verdana" panose="020b0604030504040204" pitchFamily="34" charset="0"/>
                <a:cs typeface="VerdanaRegular"/>
              </a:rPr>
              <a:t>217</a:t>
            </a:r>
            <a:r>
              <a:rPr lang="en-US" sz="2000">
                <a:solidFill>
                  <a:schemeClr val="bg1"/>
                </a:solidFill>
                <a:effectLst/>
                <a:latin typeface="Verdana" panose="020b0604030504040204" pitchFamily="34" charset="0"/>
                <a:ea typeface="Verdana" panose="020b0604030504040204" pitchFamily="34" charset="0"/>
                <a:cs typeface="VerdanaRegular"/>
              </a:rPr>
              <a:t>/202</a:t>
            </a:r>
            <a:r>
              <a:rPr lang="ro-RO" sz="2000">
                <a:solidFill>
                  <a:schemeClr val="bg1"/>
                </a:solidFill>
                <a:effectLst/>
                <a:latin typeface="Verdana" panose="020b0604030504040204" pitchFamily="34" charset="0"/>
                <a:ea typeface="Verdana" panose="020b0604030504040204" pitchFamily="34" charset="0"/>
                <a:cs typeface="VerdanaRegular"/>
              </a:rPr>
              <a:t>3</a:t>
            </a:r>
          </a:p>
          <a:p>
            <a:pPr marL="0" marR="0" indent="457200" algn="ctr">
              <a:lnSpc>
                <a:spcPct val="107000"/>
              </a:lnSpc>
              <a:spcBef>
                <a:spcPct val="0"/>
              </a:spcBef>
              <a:spcAft>
                <a:spcPct val="0"/>
              </a:spcAft>
            </a:pPr>
            <a:endParaRPr lang="ro-RO" sz="2000" b="1" u="sng">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p>
            <a:pPr marL="0" marR="0" indent="457200" algn="just">
              <a:lnSpc>
                <a:spcPct val="107000"/>
              </a:lnSpc>
              <a:spcBef>
                <a:spcPct val="0"/>
              </a:spcBef>
            </a:pPr>
            <a:r>
              <a:rPr lang="en-US" err="1">
                <a:solidFill>
                  <a:schemeClr val="bg1"/>
                </a:solidFill>
                <a:effectLst/>
                <a:latin typeface="Verdana" panose="020b0604030504040204" pitchFamily="34" charset="0"/>
                <a:ea typeface="Verdana" panose="020b0604030504040204" pitchFamily="34" charset="0"/>
                <a:cs typeface="VerdanaRegular"/>
              </a:rPr>
              <a:t>Valoarea totală estimată care va fi acordată în cadrul schemei este echivalentul în lei al sumei de </a:t>
            </a:r>
            <a:r>
              <a:rPr lang="en-US" b="1">
                <a:solidFill>
                  <a:schemeClr val="bg1"/>
                </a:solidFill>
                <a:effectLst/>
                <a:latin typeface="Verdana" panose="020b0604030504040204" pitchFamily="34" charset="0"/>
                <a:ea typeface="Verdana" panose="020b0604030504040204" pitchFamily="34" charset="0"/>
                <a:cs typeface="VerdanaRegular"/>
              </a:rPr>
              <a:t>18 milioane de euro</a:t>
            </a:r>
            <a:r>
              <a:rPr lang="en-US">
                <a:solidFill>
                  <a:schemeClr val="bg1"/>
                </a:solidFill>
                <a:effectLst/>
                <a:latin typeface="Verdana" panose="020b0604030504040204" pitchFamily="34" charset="0"/>
                <a:ea typeface="Verdana" panose="020b0604030504040204" pitchFamily="34" charset="0"/>
                <a:cs typeface="VerdanaRegular"/>
              </a:rPr>
              <a:t>.</a:t>
            </a:r>
            <a:endParaRPr lang="ro-RO">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p>
            <a:pPr marL="0" marR="0" indent="457200" algn="just">
              <a:lnSpc>
                <a:spcPct val="107000"/>
              </a:lnSpc>
              <a:spcBef>
                <a:spcPct val="0"/>
              </a:spcBef>
            </a:pPr>
            <a:r>
              <a:rPr lang="en-US" b="1" u="sng" err="1">
                <a:solidFill>
                  <a:schemeClr val="bg1"/>
                </a:solidFill>
                <a:effectLst/>
                <a:latin typeface="Verdana" panose="020b0604030504040204" pitchFamily="34" charset="0"/>
                <a:ea typeface="Verdana" panose="020b0604030504040204" pitchFamily="34" charset="0"/>
                <a:cs typeface="VerdanaRegular"/>
              </a:rPr>
              <a:t>Scopul schemei</a:t>
            </a:r>
            <a:r>
              <a:rPr lang="en-US">
                <a:solidFill>
                  <a:schemeClr val="bg1"/>
                </a:solidFill>
                <a:effectLst/>
                <a:latin typeface="Verdana" panose="020b0604030504040204" pitchFamily="34" charset="0"/>
                <a:ea typeface="Verdana" panose="020b0604030504040204" pitchFamily="34" charset="0"/>
                <a:cs typeface="VerdanaRegular"/>
              </a:rPr>
              <a:t> îl reprezintă acordarea unui sprijin financiar în favoarea întreprinderilor — administratori/deținători publici și privați de păduri, autorizate pentru producerea de material forestier de reproducere (MFR) și/sau persoanelor fizice și juridice autorizate pentru producerea de MFR, pentru înființarea/dezvoltarea/modernizarea capacităților de producție a puieților forestieri, precum și pentru producerea, prelucrarea și condiționarea semințelor forestiere.</a:t>
            </a:r>
            <a:endParaRPr lang="ro-RO">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p>
            <a:pPr marL="0" marR="0" indent="457200" algn="just">
              <a:lnSpc>
                <a:spcPct val="107000"/>
              </a:lnSpc>
              <a:spcBef>
                <a:spcPct val="0"/>
              </a:spcBef>
            </a:pPr>
            <a:r>
              <a:rPr lang="en-US" b="1" u="sng" err="1">
                <a:solidFill>
                  <a:schemeClr val="bg1"/>
                </a:solidFill>
                <a:effectLst/>
                <a:latin typeface="Verdana" panose="020b0604030504040204" pitchFamily="34" charset="0"/>
                <a:ea typeface="Verdana" panose="020b0604030504040204" pitchFamily="34" charset="0"/>
                <a:cs typeface="VerdanaRegular"/>
              </a:rPr>
              <a:t>Obiectivul schemei</a:t>
            </a:r>
            <a:r>
              <a:rPr lang="en-US">
                <a:solidFill>
                  <a:schemeClr val="bg1"/>
                </a:solidFill>
                <a:effectLst/>
                <a:latin typeface="Verdana" panose="020b0604030504040204" pitchFamily="34" charset="0"/>
                <a:ea typeface="Verdana" panose="020b0604030504040204" pitchFamily="34" charset="0"/>
                <a:cs typeface="VerdanaRegular"/>
              </a:rPr>
              <a:t> îl reprezintă îmbunătățirea rezilienței și a valorii de mediu a ecosistemelor forestiere, prin producerea și utilizarea unor puieți forestieri, în asortimentul de specii și ecotipuri adaptate la condițiile climatice viitoare modelate pentru România, care este în conformitate cu Strategia națională forestieră.</a:t>
            </a:r>
            <a:endParaRPr lang="ro-RO">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p>
            <a:pPr marL="0" marR="0" indent="457200" algn="just">
              <a:lnSpc>
                <a:spcPct val="107000"/>
              </a:lnSpc>
              <a:spcBef>
                <a:spcPct val="0"/>
              </a:spcBef>
            </a:pPr>
            <a:r>
              <a:rPr lang="en-US" b="1" u="sng" err="1">
                <a:solidFill>
                  <a:schemeClr val="bg1"/>
                </a:solidFill>
                <a:effectLst/>
                <a:latin typeface="Verdana" panose="020b0604030504040204" pitchFamily="34" charset="0"/>
                <a:ea typeface="Verdana" panose="020b0604030504040204" pitchFamily="34" charset="0"/>
                <a:cs typeface="VerdanaRegular"/>
              </a:rPr>
              <a:t>Beneficiar</a:t>
            </a:r>
            <a:r>
              <a:rPr lang="en-US">
                <a:solidFill>
                  <a:schemeClr val="bg1"/>
                </a:solidFill>
                <a:effectLst/>
                <a:latin typeface="Verdana" panose="020b0604030504040204" pitchFamily="34" charset="0"/>
                <a:ea typeface="Verdana" panose="020b0604030504040204" pitchFamily="34" charset="0"/>
                <a:cs typeface="VerdanaRegular"/>
              </a:rPr>
              <a:t> al schemei poate fi orice solicitant care îndeplinește cel puțin una dintre următoarele cerințe specifice:</a:t>
            </a:r>
            <a:endParaRPr lang="ro-RO">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p>
            <a:pPr marL="0" marR="0" indent="457200" algn="just">
              <a:lnSpc>
                <a:spcPct val="107000"/>
              </a:lnSpc>
              <a:spcBef>
                <a:spcPct val="0"/>
              </a:spcBef>
            </a:pPr>
            <a:r>
              <a:rPr lang="en-US">
                <a:solidFill>
                  <a:schemeClr val="bg1"/>
                </a:solidFill>
                <a:effectLst/>
                <a:latin typeface="Verdana" panose="020b0604030504040204" pitchFamily="34" charset="0"/>
                <a:ea typeface="Verdana" panose="020b0604030504040204" pitchFamily="34" charset="0"/>
                <a:cs typeface="VerdanaRegular"/>
              </a:rPr>
              <a:t>a) este deținător de pădure inclusă în fondul forestier național</a:t>
            </a:r>
            <a:r>
              <a:rPr lang="ro-RO">
                <a:solidFill>
                  <a:schemeClr val="bg1"/>
                </a:solidFill>
                <a:effectLst/>
                <a:latin typeface="Verdana" panose="020b0604030504040204" pitchFamily="34" charset="0"/>
                <a:ea typeface="Verdana" panose="020b0604030504040204" pitchFamily="34" charset="0"/>
                <a:cs typeface="VerdanaRegular"/>
              </a:rPr>
              <a:t> (persoane fizice, uat-uri, obsti)</a:t>
            </a:r>
            <a:r>
              <a:rPr lang="en-US">
                <a:solidFill>
                  <a:schemeClr val="bg1"/>
                </a:solidFill>
                <a:effectLst/>
                <a:latin typeface="Verdana" panose="020b0604030504040204" pitchFamily="34" charset="0"/>
                <a:ea typeface="Verdana" panose="020b0604030504040204" pitchFamily="34" charset="0"/>
                <a:cs typeface="VerdanaRegular"/>
              </a:rPr>
              <a:t>;</a:t>
            </a:r>
            <a:endParaRPr lang="ro-RO">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p>
            <a:pPr marL="0" marR="0" indent="457200" algn="just">
              <a:lnSpc>
                <a:spcPct val="107000"/>
              </a:lnSpc>
              <a:spcBef>
                <a:spcPct val="0"/>
              </a:spcBef>
            </a:pPr>
            <a:r>
              <a:rPr lang="en-US">
                <a:solidFill>
                  <a:schemeClr val="bg1"/>
                </a:solidFill>
                <a:effectLst/>
                <a:latin typeface="Verdana" panose="020b0604030504040204" pitchFamily="34" charset="0"/>
                <a:ea typeface="Verdana" panose="020b0604030504040204" pitchFamily="34" charset="0"/>
                <a:cs typeface="VerdanaRegular"/>
              </a:rPr>
              <a:t>b) este autorizat în condițiile legii pentru producerea de MFR.</a:t>
            </a:r>
            <a:endParaRPr lang="ro-RO">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p>
            <a:endParaRPr lang="ro-RO"/>
          </a:p>
        </p:txBody>
      </p:sp>
    </p:spTree>
    <p:extLst>
      <p:ext uri="{BB962C8B-B14F-4D97-AF65-F5344CB8AC3E}">
        <p14:creationId xmlns:p14="http://schemas.microsoft.com/office/powerpoint/2010/main" val="3862050774"/>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Substituent conținut 3">
            <a:extLst>
              <a:ext uri="{FF2B5EF4-FFF2-40B4-BE49-F238E27FC236}">
                <a16:creationId xmlns:a16="http://schemas.microsoft.com/office/drawing/2014/main" id="{09B31A9C-6609-4A5A-93A5-50BBBE4DF5F7}"/>
              </a:ext>
            </a:extLst>
          </p:cNvPr>
          <p:cNvPicPr>
            <a:picLocks noGrp="1" noChangeAspect="1"/>
          </p:cNvPicPr>
          <p:nvPr>
            <p:ph idx="1"/>
          </p:nvPr>
        </p:nvPicPr>
        <p:blipFill>
          <a:blip r:embed="rId2"/>
          <a:stretch>
            <a:fillRect/>
          </a:stretch>
        </p:blipFill>
        <p:spPr>
          <a:xfrm>
            <a:off x="3036373" y="2207989"/>
            <a:ext cx="5017613" cy="4123507"/>
          </a:xfrm>
          <a:prstGeom prst="rect">
            <a:avLst/>
          </a:prstGeom>
          <a:ln>
            <a:noFill/>
          </a:ln>
          <a:effectLst>
            <a:softEdge rad="112500"/>
          </a:effectLst>
        </p:spPr>
      </p:pic>
      <p:sp>
        <p:nvSpPr>
          <p:cNvPr id="5" name="Titlu 3">
            <a:extLst>
              <a:ext uri="{FF2B5EF4-FFF2-40B4-BE49-F238E27FC236}">
                <a16:creationId xmlns:a16="http://schemas.microsoft.com/office/drawing/2014/main" id="{499BD76B-E35E-4BF3-99C9-231A2834CE63}"/>
              </a:ext>
            </a:extLst>
          </p:cNvPr>
          <p:cNvSpPr txBox="1"/>
          <p:nvPr/>
        </p:nvSpPr>
        <p:spPr>
          <a:xfrm>
            <a:off x="563437" y="692458"/>
            <a:ext cx="10915392" cy="958789"/>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ro-RO" sz="2000" b="1">
                <a:effectLst>
                  <a:outerShdw blurRad="38100" dist="38100" dir="2700000" algn="tl">
                    <a:srgbClr val="000000">
                      <a:alpha val="43137"/>
                    </a:srgbClr>
                  </a:outerShdw>
                </a:effectLst>
              </a:rPr>
              <a:t>„ Cel mai bun moment pentru a planta un copac este acum 20 de ani. </a:t>
            </a:r>
            <a:br>
              <a:rPr lang="ro-RO" sz="2000" b="1">
                <a:effectLst>
                  <a:outerShdw blurRad="38100" dist="38100" dir="2700000" algn="tl">
                    <a:srgbClr val="000000">
                      <a:alpha val="43137"/>
                    </a:srgbClr>
                  </a:outerShdw>
                </a:effectLst>
              </a:rPr>
            </a:br>
            <a:r>
              <a:rPr lang="ro-RO" sz="2000" b="1">
                <a:effectLst>
                  <a:outerShdw blurRad="38100" dist="38100" dir="2700000" algn="tl">
                    <a:srgbClr val="000000">
                      <a:alpha val="43137"/>
                    </a:srgbClr>
                  </a:outerShdw>
                </a:effectLst>
              </a:rPr>
              <a:t>si dacă nu atunci,  atunci acum ! ”</a:t>
            </a:r>
            <a:endParaRPr lang="en-US" sz="2000"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9097399"/>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6" presetClass="emph" presetSubtype="0" dur="50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nodeType="clickPar">
                      <p:stCondLst>
                        <p:cond delay="indefinite"/>
                      </p:stCondLst>
                      <p:childTnLst>
                        <p:par>
                          <p:cTn id="9" fill="hold">
                            <p:stCondLst>
                              <p:cond delay="0"/>
                            </p:stCondLst>
                            <p:childTnLst>
                              <p:par>
                                <p:cTn id="10" presetID="31" presetClass="entr" presetSubtype="0" dur="100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u 1">
            <a:extLst>
              <a:ext uri="{FF2B5EF4-FFF2-40B4-BE49-F238E27FC236}">
                <a16:creationId xmlns:a16="http://schemas.microsoft.com/office/drawing/2014/main" id="{F966F999-1CDA-4732-B50A-64E49315564E}"/>
              </a:ext>
            </a:extLst>
          </p:cNvPr>
          <p:cNvSpPr>
            <a:spLocks noGrp="1"/>
          </p:cNvSpPr>
          <p:nvPr>
            <p:ph type="title"/>
          </p:nvPr>
        </p:nvSpPr>
        <p:spPr/>
        <p:txBody>
          <a:bodyPr/>
          <a:lstStyle/>
          <a:p>
            <a:pPr algn="ctr"/>
            <a:r>
              <a:rPr lang="ro-RO"/>
              <a:t>Stadiul privind implementarea</a:t>
            </a:r>
          </a:p>
        </p:txBody>
      </p:sp>
      <p:sp>
        <p:nvSpPr>
          <p:cNvPr id="3" name="Substituent conținut 2">
            <a:extLst>
              <a:ext uri="{FF2B5EF4-FFF2-40B4-BE49-F238E27FC236}">
                <a16:creationId xmlns:a16="http://schemas.microsoft.com/office/drawing/2014/main" id="{304253CD-4B71-4318-A18A-40173245A13A}"/>
              </a:ext>
            </a:extLst>
          </p:cNvPr>
          <p:cNvSpPr>
            <a:spLocks noGrp="1"/>
          </p:cNvSpPr>
          <p:nvPr>
            <p:ph idx="1"/>
          </p:nvPr>
        </p:nvSpPr>
        <p:spPr/>
        <p:txBody>
          <a:bodyPr/>
          <a:lstStyle/>
          <a:p>
            <a:r>
              <a:rPr lang="ro-RO" b="1" i="1">
                <a:solidFill>
                  <a:schemeClr val="tx1"/>
                </a:solidFill>
                <a:latin typeface="+mj-lt"/>
              </a:rPr>
              <a:t>Până la această dată, Garda Forestieră Ploiești a verificat și a activat prin intermediul aplicației web ”Program de gestionare a Împăduririlor – PNRR” (PGI) - </a:t>
            </a:r>
            <a:r>
              <a:rPr lang="ro-RO" b="1" i="1">
                <a:solidFill>
                  <a:schemeClr val="tx1"/>
                </a:solidFill>
                <a:latin typeface="+mj-lt"/>
                <a:hlinkClick r:id="rId2">
                  <a:extLst>
                    <a:ext uri="{A12FA001-AC4F-418D-AE19-62706E023703}">
                      <ahyp:hlinkClr xmlns:ahyp="http://schemas.microsoft.com/office/drawing/2018/hyperlinkcolor" val="tx"/>
                    </a:ext>
                  </a:extLst>
                </a:hlinkClick>
              </a:rPr>
              <a:t>https://impaduriripnrr.mmap.ro/</a:t>
            </a:r>
            <a:r>
              <a:rPr lang="ro-RO" b="1" i="1">
                <a:solidFill>
                  <a:schemeClr val="tx1"/>
                </a:solidFill>
                <a:latin typeface="+mj-lt"/>
              </a:rPr>
              <a:t> conturile de utilizator pentru un număr de 41 aplicanți, deținători de terenuri care pot beneficia de prevederile Schemei de ajutor de stat "Sprijin pentru investiţii în noi suprafeţe ocupate de păduri„</a:t>
            </a:r>
          </a:p>
          <a:p>
            <a:r>
              <a:rPr lang="ro-RO" b="1" i="1">
                <a:solidFill>
                  <a:schemeClr val="tx1"/>
                </a:solidFill>
                <a:latin typeface="+mj-lt"/>
              </a:rPr>
              <a:t>	Dintre aceștia, o parte din beneficiari au digitizat in cadrul aplicatiei PGI un număr de 13 poligoane ale suprafețelor în vederea  împăduririi a unui total de 22,58 ha. de terenuri agricole. </a:t>
            </a:r>
          </a:p>
          <a:p>
            <a:r>
              <a:rPr lang="ro-RO" b="1" i="1">
                <a:solidFill>
                  <a:schemeClr val="tx1"/>
                </a:solidFill>
                <a:latin typeface="+mj-lt"/>
              </a:rPr>
              <a:t>	Orice alte detalii privind ghidurile de finanțare și implementarea schemelor de ajutor de stat pentru împăduriri prin PNRR se găsesc pe site-ul Gărzii Forestiere Ploiești accesând link-ul </a:t>
            </a:r>
            <a:r>
              <a:rPr lang="ro-RO" b="1" i="1">
                <a:solidFill>
                  <a:schemeClr val="tx1"/>
                </a:solidFill>
                <a:latin typeface="+mj-lt"/>
                <a:hlinkClick r:id="rId3">
                  <a:extLst>
                    <a:ext uri="{A12FA001-AC4F-418D-AE19-62706E023703}">
                      <ahyp:hlinkClr xmlns:ahyp="http://schemas.microsoft.com/office/drawing/2018/hyperlinkcolor" val="tx"/>
                    </a:ext>
                  </a:extLst>
                </a:hlinkClick>
              </a:rPr>
              <a:t>www.gardaforestieraploiesti.ro</a:t>
            </a:r>
            <a:endParaRPr lang="ro-RO" b="1" i="1">
              <a:solidFill>
                <a:schemeClr val="tx1"/>
              </a:solidFill>
              <a:latin typeface="+mj-lt"/>
            </a:endParaRPr>
          </a:p>
          <a:p>
            <a:endParaRPr lang="ro-RO"/>
          </a:p>
        </p:txBody>
      </p:sp>
    </p:spTree>
    <p:extLst>
      <p:ext uri="{BB962C8B-B14F-4D97-AF65-F5344CB8AC3E}">
        <p14:creationId xmlns:p14="http://schemas.microsoft.com/office/powerpoint/2010/main" val="1034754142"/>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itlu 3">
            <a:extLst>
              <a:ext uri="{FF2B5EF4-FFF2-40B4-BE49-F238E27FC236}">
                <a16:creationId xmlns:a16="http://schemas.microsoft.com/office/drawing/2014/main" id="{04F1F8CA-7F3F-44DB-8168-4E5202829ED6}"/>
              </a:ext>
            </a:extLst>
          </p:cNvPr>
          <p:cNvSpPr txBox="1"/>
          <p:nvPr/>
        </p:nvSpPr>
        <p:spPr>
          <a:xfrm>
            <a:off x="501571" y="3317397"/>
            <a:ext cx="10993549" cy="1475013"/>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o-RO" sz="4000" b="1">
                <a:solidFill>
                  <a:schemeClr val="bg1"/>
                </a:solidFill>
                <a:effectLst>
                  <a:outerShdw blurRad="38100" dist="38100" dir="2700000" algn="tl">
                    <a:srgbClr val="000000">
                      <a:alpha val="43137"/>
                    </a:srgbClr>
                  </a:outerShdw>
                </a:effectLst>
              </a:rPr>
              <a:t>Va  multumim  pentru  atentie !</a:t>
            </a:r>
            <a:endParaRPr lang="en-US" sz="4000" b="1">
              <a:solidFill>
                <a:schemeClr val="bg1"/>
              </a:solidFill>
              <a:effectLst>
                <a:outerShdw blurRad="38100" dist="38100" dir="2700000" algn="tl">
                  <a:srgbClr val="000000">
                    <a:alpha val="43137"/>
                  </a:srgbClr>
                </a:outerShdw>
              </a:effectLst>
            </a:endParaRPr>
          </a:p>
        </p:txBody>
      </p:sp>
      <p:sp>
        <p:nvSpPr>
          <p:cNvPr id="12" name="Subtitlu 11">
            <a:extLst>
              <a:ext uri="{FF2B5EF4-FFF2-40B4-BE49-F238E27FC236}">
                <a16:creationId xmlns:a16="http://schemas.microsoft.com/office/drawing/2014/main" id="{8330F9B2-E671-416F-87D0-65A5A439A20D}"/>
              </a:ext>
            </a:extLst>
          </p:cNvPr>
          <p:cNvSpPr>
            <a:spLocks noGrp="1"/>
          </p:cNvSpPr>
          <p:nvPr>
            <p:ph type="subTitle" idx="1"/>
          </p:nvPr>
        </p:nvSpPr>
        <p:spPr>
          <a:xfrm>
            <a:off x="501571" y="5743874"/>
            <a:ext cx="10993546" cy="590321"/>
          </a:xfrm>
        </p:spPr>
        <p:txBody>
          <a:bodyPr/>
          <a:lstStyle/>
          <a:p>
            <a:pPr algn="ctr"/>
            <a:r>
              <a:rPr lang="en-US"/>
              <a:t>Garda forestieră </a:t>
            </a:r>
            <a:r>
              <a:rPr lang="ro-RO" err="1"/>
              <a:t>ploiești</a:t>
            </a:r>
            <a:endParaRPr lang="en-US"/>
          </a:p>
          <a:p>
            <a:pPr algn="ctr"/>
            <a:endParaRPr lang="en-US"/>
          </a:p>
        </p:txBody>
      </p:sp>
      <p:sp>
        <p:nvSpPr>
          <p:cNvPr id="2" name="Dreptunghi 1">
            <a:extLst>
              <a:ext uri="{FF2B5EF4-FFF2-40B4-BE49-F238E27FC236}">
                <a16:creationId xmlns:a16="http://schemas.microsoft.com/office/drawing/2014/main" id="{0509E060-0E74-45A2-B6C7-340EF4B9915D}"/>
              </a:ext>
            </a:extLst>
          </p:cNvPr>
          <p:cNvSpPr/>
          <p:nvPr/>
        </p:nvSpPr>
        <p:spPr>
          <a:xfrm>
            <a:off x="3692106" y="715992"/>
            <a:ext cx="4701396" cy="1455463"/>
          </a:xfrm>
          <a:prstGeom prst="rect">
            <a:avLst/>
          </a:prstGeom>
        </p:spPr>
        <p:txBody>
          <a:bodyPr wrap="square">
            <a:spAutoFit/>
          </a:bodyPr>
          <a:lstStyle/>
          <a:p>
            <a:pPr>
              <a:lnSpc>
                <a:spcPct val="115000"/>
              </a:lnSpc>
              <a:spcAft>
                <a:spcPct val="0"/>
              </a:spcAft>
            </a:pPr>
            <a:r>
              <a:rPr lang="ro-RO" b="1" kern="0">
                <a:latin typeface="Arial" panose="020b0604020202020204" pitchFamily="34" charset="0"/>
              </a:rPr>
              <a:t> </a:t>
            </a:r>
            <a:endParaRPr lang="ro-RO" sz="2800" b="1" kern="0">
              <a:latin typeface="Times New Roman" panose="02020603050405020304" pitchFamily="18" charset="0"/>
            </a:endParaRPr>
          </a:p>
          <a:p>
            <a:pPr>
              <a:lnSpc>
                <a:spcPct val="115000"/>
              </a:lnSpc>
              <a:spcAft>
                <a:spcPct val="0"/>
              </a:spcAft>
            </a:pPr>
            <a:r>
              <a:rPr lang="fr-FR" sz="1200" b="1" kern="0">
                <a:latin typeface="Arial" panose="020b0604020202020204" pitchFamily="34" charset="0"/>
              </a:rPr>
              <a:t>          MINISTERUL MEDIULUI, APELOR ŞI P</a:t>
            </a:r>
            <a:r>
              <a:rPr lang="ro-RO" sz="1200" b="1" kern="0">
                <a:latin typeface="Arial" panose="020b0604020202020204" pitchFamily="34" charset="0"/>
              </a:rPr>
              <a:t>Ă</a:t>
            </a:r>
            <a:r>
              <a:rPr lang="fr-FR" sz="1200" b="1" kern="0">
                <a:latin typeface="Arial" panose="020b0604020202020204" pitchFamily="34" charset="0"/>
              </a:rPr>
              <a:t>DURILOR</a:t>
            </a:r>
            <a:endParaRPr lang="ro-RO" sz="1200" b="1" kern="0">
              <a:latin typeface="Times New Roman" panose="02020603050405020304" pitchFamily="18" charset="0"/>
            </a:endParaRPr>
          </a:p>
          <a:p>
            <a:pPr algn="ctr">
              <a:lnSpc>
                <a:spcPct val="115000"/>
              </a:lnSpc>
              <a:spcAft>
                <a:spcPct val="0"/>
              </a:spcAft>
            </a:pPr>
            <a:r>
              <a:rPr lang="fr-FR" sz="1200" b="1" u="sng">
                <a:solidFill>
                  <a:srgbClr val="008000"/>
                </a:solidFill>
                <a:latin typeface="Arial" panose="020b0604020202020204" pitchFamily="34" charset="0"/>
              </a:rPr>
              <a:t>GARDA FORESTIE</a:t>
            </a:r>
            <a:r>
              <a:rPr lang="ro-RO" sz="1200" b="1" u="sng">
                <a:solidFill>
                  <a:srgbClr val="008000"/>
                </a:solidFill>
                <a:latin typeface="Arial" panose="020b0604020202020204" pitchFamily="34" charset="0"/>
              </a:rPr>
              <a:t>RĂ</a:t>
            </a:r>
            <a:r>
              <a:rPr lang="fr-FR" sz="1200" b="1" u="sng">
                <a:solidFill>
                  <a:srgbClr val="008000"/>
                </a:solidFill>
                <a:latin typeface="Arial" panose="020b0604020202020204" pitchFamily="34" charset="0"/>
              </a:rPr>
              <a:t> PLOIEŞTI</a:t>
            </a:r>
            <a:endParaRPr lang="ro-RO" sz="1200" b="1">
              <a:latin typeface="Times New Roman" panose="02020603050405020304" pitchFamily="18" charset="0"/>
            </a:endParaRPr>
          </a:p>
          <a:p>
            <a:pPr algn="ctr">
              <a:lnSpc>
                <a:spcPct val="115000"/>
              </a:lnSpc>
              <a:spcAft>
                <a:spcPct val="0"/>
              </a:spcAft>
            </a:pPr>
            <a:r>
              <a:rPr lang="fr-FR" sz="1200" b="1">
                <a:latin typeface="Arial" panose="020b0604020202020204" pitchFamily="34" charset="0"/>
              </a:rPr>
              <a:t>PLOIEŞTI , Şos. Vestului , nr.  14-16 , Corp A , et. IV </a:t>
            </a:r>
            <a:endParaRPr lang="ro-RO" sz="1200" b="1">
              <a:latin typeface="Times New Roman" panose="02020603050405020304" pitchFamily="18" charset="0"/>
            </a:endParaRPr>
          </a:p>
          <a:p>
            <a:pPr algn="ctr">
              <a:lnSpc>
                <a:spcPct val="115000"/>
              </a:lnSpc>
              <a:spcAft>
                <a:spcPct val="0"/>
              </a:spcAft>
            </a:pPr>
            <a:r>
              <a:rPr lang="fr-FR" sz="1200" b="1">
                <a:latin typeface="Arial" panose="020b0604020202020204" pitchFamily="34" charset="0"/>
              </a:rPr>
              <a:t> Tel. : 0244 406777 ; fax : 0244 513452 </a:t>
            </a:r>
            <a:endParaRPr lang="ro-RO" sz="1200" b="1">
              <a:latin typeface="Times New Roman" panose="02020603050405020304" pitchFamily="18" charset="0"/>
            </a:endParaRPr>
          </a:p>
          <a:p>
            <a:pPr algn="ctr">
              <a:lnSpc>
                <a:spcPct val="115000"/>
              </a:lnSpc>
              <a:spcAft>
                <a:spcPct val="0"/>
              </a:spcAft>
            </a:pPr>
            <a:r>
              <a:rPr lang="fr-FR" sz="1200" b="1">
                <a:latin typeface="Arial" panose="020b0604020202020204" pitchFamily="34" charset="0"/>
              </a:rPr>
              <a:t> E-mail : gardaforestieraploiesti@gmail.com</a:t>
            </a:r>
            <a:endParaRPr lang="ro-RO" sz="1200" b="1">
              <a:latin typeface="Times New Roman" panose="02020603050405020304" pitchFamily="18" charset="0"/>
            </a:endParaRPr>
          </a:p>
        </p:txBody>
      </p:sp>
      <p:pic>
        <p:nvPicPr>
          <p:cNvPr id="1026" name="Picture 2">
            <a:extLst>
              <a:ext uri="{FF2B5EF4-FFF2-40B4-BE49-F238E27FC236}">
                <a16:creationId xmlns:a16="http://schemas.microsoft.com/office/drawing/2014/main" id="{BA1CC3C5-C274-426A-84BA-40242806B98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06281" y="1014053"/>
            <a:ext cx="8858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7475843"/>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xit" presetSubtype="0" dur="500" fill="hold" grpId="0" nodeType="withEffect">
                                  <p:stCondLst>
                                    <p:cond delay="0"/>
                                  </p:stCondLst>
                                  <p:childTnLst>
                                    <p:animEffect transition="out" filter="fade">
                                      <p:cBhvr>
                                        <p:cTn id="6" dur="500"/>
                                        <p:tgtEl>
                                          <p:spTgt spid="12">
                                            <p:txEl>
                                              <p:pRg st="0" end="0"/>
                                            </p:txEl>
                                          </p:spTgt>
                                        </p:tgtEl>
                                      </p:cBhvr>
                                    </p:animEffect>
                                    <p:set>
                                      <p:cBhvr>
                                        <p:cTn id="7" dur="1" fill="hold">
                                          <p:stCondLst>
                                            <p:cond delay="499"/>
                                          </p:stCondLst>
                                        </p:cTn>
                                        <p:tgtEl>
                                          <p:spTgt spid="12">
                                            <p:txEl>
                                              <p:pRg st="0" end="0"/>
                                            </p:txEl>
                                          </p:spTgt>
                                        </p:tgtEl>
                                        <p:attrNameLst>
                                          <p:attrName>style.visibility</p:attrName>
                                        </p:attrNameLst>
                                      </p:cBhvr>
                                      <p:to>
                                        <p:strVal val="hidden"/>
                                      </p:to>
                                    </p:se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31" presetClass="exit" presetSubtype="0" dur="1000" fill="hold" grpId="0" nodeType="clickEffect">
                                  <p:stCondLst>
                                    <p:cond delay="0"/>
                                  </p:stCondLst>
                                  <p:childTnLst>
                                    <p:anim calcmode="lin" valueType="num">
                                      <p:cBhvr>
                                        <p:cTn id="11" dur="1000"/>
                                        <p:tgtEl>
                                          <p:spTgt spid="7"/>
                                        </p:tgtEl>
                                        <p:attrNameLst>
                                          <p:attrName>ppt_w</p:attrName>
                                        </p:attrNameLst>
                                      </p:cBhvr>
                                      <p:tavLst>
                                        <p:tav tm="0">
                                          <p:val>
                                            <p:strVal val="ppt_w"/>
                                          </p:val>
                                        </p:tav>
                                        <p:tav tm="100000">
                                          <p:val>
                                            <p:fltVal val="0"/>
                                          </p:val>
                                        </p:tav>
                                      </p:tavLst>
                                    </p:anim>
                                    <p:anim calcmode="lin" valueType="num">
                                      <p:cBhvr>
                                        <p:cTn id="12" dur="1000"/>
                                        <p:tgtEl>
                                          <p:spTgt spid="7"/>
                                        </p:tgtEl>
                                        <p:attrNameLst>
                                          <p:attrName>ppt_h</p:attrName>
                                        </p:attrNameLst>
                                      </p:cBhvr>
                                      <p:tavLst>
                                        <p:tav tm="0">
                                          <p:val>
                                            <p:strVal val="ppt_h"/>
                                          </p:val>
                                        </p:tav>
                                        <p:tav tm="100000">
                                          <p:val>
                                            <p:fltVal val="0"/>
                                          </p:val>
                                        </p:tav>
                                      </p:tavLst>
                                    </p:anim>
                                    <p:anim calcmode="lin" valueType="num">
                                      <p:cBhvr>
                                        <p:cTn id="13" dur="1000"/>
                                        <p:tgtEl>
                                          <p:spTgt spid="7"/>
                                        </p:tgtEl>
                                        <p:attrNameLst>
                                          <p:attrName>style.rotation</p:attrName>
                                        </p:attrNameLst>
                                      </p:cBhvr>
                                      <p:tavLst>
                                        <p:tav tm="0">
                                          <p:val>
                                            <p:fltVal val="0"/>
                                          </p:val>
                                        </p:tav>
                                        <p:tav tm="100000">
                                          <p:val>
                                            <p:fltVal val="90"/>
                                          </p:val>
                                        </p:tav>
                                      </p:tavLst>
                                    </p:anim>
                                    <p:animEffect transition="out" filter="fade">
                                      <p:cBhvr>
                                        <p:cTn id="14" dur="1000"/>
                                        <p:tgtEl>
                                          <p:spTgt spid="7"/>
                                        </p:tgtEl>
                                      </p:cBhvr>
                                    </p:animEffect>
                                    <p:set>
                                      <p:cBhvr>
                                        <p:cTn id="15"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build="p"/>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11" name="Nomogramă 10">
            <a:extLst>
              <a:ext uri="{FF2B5EF4-FFF2-40B4-BE49-F238E27FC236}">
                <a16:creationId xmlns:a16="http://schemas.microsoft.com/office/drawing/2014/main" id="{B6DDC326-5435-4C4F-83BA-CC79B4FE89C1}"/>
              </a:ext>
            </a:extLst>
          </p:cNvPr>
          <p:cNvGraphicFramePr/>
          <p:nvPr>
            <p:extLst>
              <p:ext uri="{D42A27DB-BD31-4B8C-83A1-F6EECF244321}">
                <p14:modId xmlns:p14="http://schemas.microsoft.com/office/powerpoint/2010/main" val="3351860656"/>
              </p:ext>
            </p:extLst>
          </p:nvPr>
        </p:nvGraphicFramePr>
        <p:xfrm>
          <a:off x="920318" y="665826"/>
          <a:ext cx="10351363" cy="6027937"/>
        </p:xfrm>
        <a:graphic>
          <a:graphicData uri="http://schemas.openxmlformats.org/drawingml/2006/diagram">
            <dgm:relIds xmlns:dgm="http://schemas.openxmlformats.org/drawingml/2006/diagram" r:dm="rId3" r:lo="rId4" r:qs="rId5" r:cs="rId6"/>
          </a:graphicData>
        </a:graphic>
      </p:graphicFrame>
    </p:spTree>
    <p:extLst>
      <p:ext uri="{BB962C8B-B14F-4D97-AF65-F5344CB8AC3E}">
        <p14:creationId xmlns:p14="http://schemas.microsoft.com/office/powerpoint/2010/main" val="3766806576"/>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11" name="Nomogramă 10">
            <a:extLst>
              <a:ext uri="{FF2B5EF4-FFF2-40B4-BE49-F238E27FC236}">
                <a16:creationId xmlns:a16="http://schemas.microsoft.com/office/drawing/2014/main" id="{B6DDC326-5435-4C4F-83BA-CC79B4FE89C1}"/>
              </a:ext>
            </a:extLst>
          </p:cNvPr>
          <p:cNvGraphicFramePr/>
          <p:nvPr>
            <p:extLst>
              <p:ext uri="{D42A27DB-BD31-4B8C-83A1-F6EECF244321}">
                <p14:modId xmlns:p14="http://schemas.microsoft.com/office/powerpoint/2010/main" val="403888925"/>
              </p:ext>
            </p:extLst>
          </p:nvPr>
        </p:nvGraphicFramePr>
        <p:xfrm>
          <a:off x="1005840" y="716280"/>
          <a:ext cx="10134600" cy="5806440"/>
        </p:xfrm>
        <a:graphic>
          <a:graphicData uri="http://schemas.openxmlformats.org/drawingml/2006/diagram">
            <dgm:relIds xmlns:dgm="http://schemas.openxmlformats.org/drawingml/2006/diagram" r:dm="rId3" r:lo="rId4" r:qs="rId5" r:cs="rId6"/>
          </a:graphicData>
        </a:graphic>
      </p:graphicFrame>
    </p:spTree>
    <p:extLst>
      <p:ext uri="{BB962C8B-B14F-4D97-AF65-F5344CB8AC3E}">
        <p14:creationId xmlns:p14="http://schemas.microsoft.com/office/powerpoint/2010/main" val="2449144430"/>
      </p:ext>
    </p:extLst>
  </p:cSld>
  <p:clrMapOvr>
    <a:masterClrMapping/>
  </p:clrMapOvr>
  <mc:AlternateContent>
    <mc:Choice xmlns:p14="http://schemas.microsoft.com/office/powerpoint/2010/main" Requires="p14">
      <p:transition spd="slow">
        <p14:prism isInverted="1"/>
      </p:transition>
    </mc:Choice>
    <mc:Fallback>
      <p:transition spd="slow">
        <p:fade/>
      </p:transition>
    </mc:Fallback>
  </mc:AlternateConten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Substituent conținut 5">
            <a:extLst>
              <a:ext uri="{FF2B5EF4-FFF2-40B4-BE49-F238E27FC236}">
                <a16:creationId xmlns:a16="http://schemas.microsoft.com/office/drawing/2014/main" id="{870D355D-DA81-4259-9759-EA7FC92D90B0}"/>
              </a:ext>
            </a:extLst>
          </p:cNvPr>
          <p:cNvSpPr>
            <a:spLocks noGrp="1"/>
          </p:cNvSpPr>
          <p:nvPr>
            <p:ph sz="quarter" idx="4"/>
          </p:nvPr>
        </p:nvSpPr>
        <p:spPr>
          <a:xfrm>
            <a:off x="6217709" y="2926052"/>
            <a:ext cx="5393097" cy="3749068"/>
          </a:xfrm>
        </p:spPr>
        <p:txBody>
          <a:bodyPr>
            <a:normAutofit fontScale="92500" lnSpcReduction="10000"/>
          </a:bodyPr>
          <a:lstStyle/>
          <a:p>
            <a:r>
              <a:rPr lang="en-US" b="1" err="1"/>
              <a:t>persoanele fizice</a:t>
            </a:r>
            <a:r>
              <a:rPr lang="en-US"/>
              <a:t>;</a:t>
            </a:r>
          </a:p>
          <a:p>
            <a:r>
              <a:rPr lang="en-US" b="1" err="1"/>
              <a:t>persoanele fizice autorizate</a:t>
            </a:r>
            <a:r>
              <a:rPr lang="en-US"/>
              <a:t>;</a:t>
            </a:r>
          </a:p>
          <a:p>
            <a:r>
              <a:rPr lang="en-US" b="1" err="1"/>
              <a:t>întreprinderile individuale</a:t>
            </a:r>
            <a:r>
              <a:rPr lang="en-US"/>
              <a:t>;</a:t>
            </a:r>
          </a:p>
          <a:p>
            <a:r>
              <a:rPr lang="en-US" b="1" err="1"/>
              <a:t>întreprinderile familiale</a:t>
            </a:r>
            <a:r>
              <a:rPr lang="en-US"/>
              <a:t>;</a:t>
            </a:r>
          </a:p>
          <a:p>
            <a:r>
              <a:rPr lang="en-US" b="1" err="1"/>
              <a:t>societățile comerciale</a:t>
            </a:r>
            <a:r>
              <a:rPr lang="en-US"/>
              <a:t>;</a:t>
            </a:r>
          </a:p>
          <a:p>
            <a:r>
              <a:rPr lang="en-US" b="1" err="1"/>
              <a:t>asociațiile</a:t>
            </a:r>
            <a:r>
              <a:rPr lang="en-US"/>
              <a:t> și </a:t>
            </a:r>
            <a:r>
              <a:rPr lang="en-US" b="1" err="1"/>
              <a:t>fundațiile</a:t>
            </a:r>
            <a:r>
              <a:rPr lang="en-US"/>
              <a:t>;</a:t>
            </a:r>
          </a:p>
          <a:p>
            <a:r>
              <a:rPr lang="en-US" b="1" err="1"/>
              <a:t>asocierile fără personalitate juridică</a:t>
            </a:r>
            <a:r>
              <a:rPr lang="en-US"/>
              <a:t>, care fac dovada deținerii terenurilor, care vor fi reprezentate de un lider de asociere;</a:t>
            </a:r>
          </a:p>
          <a:p>
            <a:r>
              <a:rPr lang="en-US" err="1"/>
              <a:t>alte persoane juridice de drept privat, precum și formele asociative ale acestora</a:t>
            </a:r>
            <a:endParaRPr lang="en-US"/>
          </a:p>
        </p:txBody>
      </p:sp>
      <p:pic>
        <p:nvPicPr>
          <p:cNvPr id="12" name="Imagine 11">
            <a:extLst>
              <a:ext uri="{FF2B5EF4-FFF2-40B4-BE49-F238E27FC236}">
                <a16:creationId xmlns:a16="http://schemas.microsoft.com/office/drawing/2014/main" id="{F087119A-BD21-478A-80F1-ACFFC8F691DB}"/>
              </a:ext>
            </a:extLst>
          </p:cNvPr>
          <p:cNvPicPr>
            <a:picLocks noChangeAspect="1"/>
          </p:cNvPicPr>
          <p:nvPr/>
        </p:nvPicPr>
        <p:blipFill>
          <a:blip r:embed="rId2"/>
          <a:srcRect l="3127" t="12463" r="1944" b="14448"/>
          <a:stretch>
            <a:fillRect/>
          </a:stretch>
        </p:blipFill>
        <p:spPr>
          <a:xfrm>
            <a:off x="1976520" y="4913710"/>
            <a:ext cx="2724150" cy="1894681"/>
          </a:xfrm>
          <a:prstGeom prst="rect">
            <a:avLst/>
          </a:prstGeom>
        </p:spPr>
      </p:pic>
      <p:sp>
        <p:nvSpPr>
          <p:cNvPr id="4" name="Substituent conținut 3">
            <a:extLst>
              <a:ext uri="{FF2B5EF4-FFF2-40B4-BE49-F238E27FC236}">
                <a16:creationId xmlns:a16="http://schemas.microsoft.com/office/drawing/2014/main" id="{FDC5C18D-A6A7-4B84-B484-DE1B81CE905D}"/>
              </a:ext>
            </a:extLst>
          </p:cNvPr>
          <p:cNvSpPr>
            <a:spLocks noGrp="1"/>
          </p:cNvSpPr>
          <p:nvPr>
            <p:ph sz="half" idx="2"/>
          </p:nvPr>
        </p:nvSpPr>
        <p:spPr>
          <a:xfrm>
            <a:off x="565265" y="3000895"/>
            <a:ext cx="5530735" cy="2860156"/>
          </a:xfrm>
        </p:spPr>
        <p:txBody>
          <a:bodyPr>
            <a:normAutofit/>
          </a:bodyPr>
          <a:lstStyle/>
          <a:p>
            <a:r>
              <a:rPr lang="en-US" b="1" err="1">
                <a:solidFill>
                  <a:schemeClr val="tx1"/>
                </a:solidFill>
              </a:rPr>
              <a:t>unitățile administrativ-teritoriale </a:t>
            </a:r>
            <a:r>
              <a:rPr lang="en-US">
                <a:solidFill>
                  <a:schemeClr val="tx1"/>
                </a:solidFill>
              </a:rPr>
              <a:t>(comune, orașe, municipii, consilii județene) sau diviziuni ale acestora pentru Municipiul București, pentru domeniul public și privat deținut de către acestea, precum și formele asociative ale acestora;</a:t>
            </a:r>
          </a:p>
          <a:p>
            <a:r>
              <a:rPr lang="en-US" b="1" err="1">
                <a:solidFill>
                  <a:schemeClr val="tx1"/>
                </a:solidFill>
              </a:rPr>
              <a:t>alte persoane juridice de drept public</a:t>
            </a:r>
            <a:r>
              <a:rPr lang="en-US">
                <a:solidFill>
                  <a:schemeClr val="tx1"/>
                </a:solidFill>
              </a:rPr>
              <a:t>, precum și formele asociative ale acestora</a:t>
            </a:r>
            <a:r>
              <a:rPr lang="ro-RO">
                <a:solidFill>
                  <a:schemeClr val="tx1"/>
                </a:solidFill>
              </a:rPr>
              <a:t>.</a:t>
            </a:r>
            <a:endParaRPr lang="en-US">
              <a:solidFill>
                <a:schemeClr val="tx1"/>
              </a:solidFill>
            </a:endParaRPr>
          </a:p>
        </p:txBody>
      </p:sp>
      <p:sp>
        <p:nvSpPr>
          <p:cNvPr id="2" name="Titlu 1">
            <a:extLst>
              <a:ext uri="{FF2B5EF4-FFF2-40B4-BE49-F238E27FC236}">
                <a16:creationId xmlns:a16="http://schemas.microsoft.com/office/drawing/2014/main" id="{EB39AFCC-9858-4F44-8B48-F6EE2D70DEAE}"/>
              </a:ext>
            </a:extLst>
          </p:cNvPr>
          <p:cNvSpPr>
            <a:spLocks noGrp="1"/>
          </p:cNvSpPr>
          <p:nvPr>
            <p:ph type="title"/>
          </p:nvPr>
        </p:nvSpPr>
        <p:spPr/>
        <p:txBody>
          <a:bodyPr/>
          <a:lstStyle/>
          <a:p>
            <a:pPr algn="ctr"/>
            <a:r>
              <a:rPr lang="ro-RO"/>
              <a:t>Beneficiari eligibili</a:t>
            </a:r>
            <a:endParaRPr lang="en-US"/>
          </a:p>
        </p:txBody>
      </p:sp>
      <p:sp>
        <p:nvSpPr>
          <p:cNvPr id="3" name="Substituent text 2">
            <a:extLst>
              <a:ext uri="{FF2B5EF4-FFF2-40B4-BE49-F238E27FC236}">
                <a16:creationId xmlns:a16="http://schemas.microsoft.com/office/drawing/2014/main" id="{FCB69F6E-DABC-4F38-BFEA-CDA18F534AAF}"/>
              </a:ext>
            </a:extLst>
          </p:cNvPr>
          <p:cNvSpPr>
            <a:spLocks noGrp="1"/>
          </p:cNvSpPr>
          <p:nvPr>
            <p:ph type="body" idx="1"/>
          </p:nvPr>
        </p:nvSpPr>
        <p:spPr>
          <a:xfrm>
            <a:off x="581192" y="2250891"/>
            <a:ext cx="5514809" cy="553373"/>
          </a:xfrm>
          <a:solidFill>
            <a:schemeClr val="accent1"/>
          </a:solidFill>
        </p:spPr>
        <p:style>
          <a:lnRef idx="2">
            <a:schemeClr val="accent1"/>
          </a:lnRef>
          <a:fillRef idx="1">
            <a:schemeClr val="lt1"/>
          </a:fillRef>
          <a:effectRef idx="0">
            <a:schemeClr val="accent1"/>
          </a:effectRef>
          <a:fontRef idx="minor">
            <a:schemeClr val="dk1"/>
          </a:fontRef>
        </p:style>
        <p:txBody>
          <a:bodyPr/>
          <a:lstStyle/>
          <a:p>
            <a:pPr algn="ctr"/>
            <a:r>
              <a:rPr lang="en-US" sz="1800" b="1" err="1">
                <a:solidFill>
                  <a:schemeClr val="bg1"/>
                </a:solidFill>
              </a:rPr>
              <a:t>Deținători publici </a:t>
            </a:r>
            <a:r>
              <a:rPr lang="en-US" sz="1800">
                <a:solidFill>
                  <a:schemeClr val="bg1"/>
                </a:solidFill>
              </a:rPr>
              <a:t>de teren pretabil pentru împădurire</a:t>
            </a:r>
            <a:endParaRPr lang="en-US" sz="1800">
              <a:solidFill>
                <a:schemeClr val="bg1"/>
              </a:solidFill>
            </a:endParaRPr>
          </a:p>
        </p:txBody>
      </p:sp>
      <p:sp>
        <p:nvSpPr>
          <p:cNvPr id="5" name="Substituent text 4">
            <a:extLst>
              <a:ext uri="{FF2B5EF4-FFF2-40B4-BE49-F238E27FC236}">
                <a16:creationId xmlns:a16="http://schemas.microsoft.com/office/drawing/2014/main" id="{0F56AAE7-1EDF-4A89-91B3-DB8B0108FCFD}"/>
              </a:ext>
            </a:extLst>
          </p:cNvPr>
          <p:cNvSpPr>
            <a:spLocks noGrp="1"/>
          </p:cNvSpPr>
          <p:nvPr>
            <p:ph type="body" sz="quarter" idx="3"/>
          </p:nvPr>
        </p:nvSpPr>
        <p:spPr>
          <a:xfrm>
            <a:off x="6217707" y="2250892"/>
            <a:ext cx="5393101" cy="553373"/>
          </a:xfrm>
          <a:solidFill>
            <a:schemeClr val="accent1"/>
          </a:solidFill>
        </p:spPr>
        <p:txBody>
          <a:bodyPr/>
          <a:lstStyle/>
          <a:p>
            <a:pPr algn="ctr"/>
            <a:r>
              <a:rPr lang="en-US" sz="1800" b="1" err="1">
                <a:solidFill>
                  <a:schemeClr val="bg1"/>
                </a:solidFill>
              </a:rPr>
              <a:t>Deținători privați </a:t>
            </a:r>
            <a:r>
              <a:rPr lang="en-US" sz="1800">
                <a:solidFill>
                  <a:schemeClr val="bg1"/>
                </a:solidFill>
              </a:rPr>
              <a:t>de teren pretabil pentru împădurire</a:t>
            </a:r>
            <a:endParaRPr lang="en-US" sz="1800">
              <a:solidFill>
                <a:schemeClr val="bg1"/>
              </a:solidFill>
            </a:endParaRPr>
          </a:p>
        </p:txBody>
      </p:sp>
      <p:pic>
        <p:nvPicPr>
          <p:cNvPr id="13" name="Imagine 12">
            <a:extLst>
              <a:ext uri="{FF2B5EF4-FFF2-40B4-BE49-F238E27FC236}">
                <a16:creationId xmlns:a16="http://schemas.microsoft.com/office/drawing/2014/main" id="{3869176A-1398-43D9-A2C2-87FB2AFD7FE7}"/>
              </a:ext>
            </a:extLst>
          </p:cNvPr>
          <p:cNvPicPr>
            <a:picLocks noChangeAspect="1"/>
          </p:cNvPicPr>
          <p:nvPr/>
        </p:nvPicPr>
        <p:blipFill>
          <a:blip r:embed="rId3"/>
          <a:stretch>
            <a:fillRect/>
          </a:stretch>
        </p:blipFill>
        <p:spPr>
          <a:xfrm>
            <a:off x="9560812" y="3008710"/>
            <a:ext cx="1905000" cy="1905000"/>
          </a:xfrm>
          <a:prstGeom prst="rect">
            <a:avLst/>
          </a:prstGeom>
        </p:spPr>
      </p:pic>
    </p:spTree>
    <p:extLst>
      <p:ext uri="{BB962C8B-B14F-4D97-AF65-F5344CB8AC3E}">
        <p14:creationId xmlns:p14="http://schemas.microsoft.com/office/powerpoint/2010/main" val="2304735367"/>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u 1">
            <a:extLst>
              <a:ext uri="{FF2B5EF4-FFF2-40B4-BE49-F238E27FC236}">
                <a16:creationId xmlns:a16="http://schemas.microsoft.com/office/drawing/2014/main" id="{EB39AFCC-9858-4F44-8B48-F6EE2D70DEAE}"/>
              </a:ext>
            </a:extLst>
          </p:cNvPr>
          <p:cNvSpPr>
            <a:spLocks noGrp="1"/>
          </p:cNvSpPr>
          <p:nvPr>
            <p:ph type="title"/>
          </p:nvPr>
        </p:nvSpPr>
        <p:spPr/>
        <p:txBody>
          <a:bodyPr/>
          <a:lstStyle/>
          <a:p>
            <a:pPr algn="ctr"/>
            <a:r>
              <a:rPr lang="ro-RO" err="1"/>
              <a:t>Conditii de eligibilitate</a:t>
            </a:r>
            <a:endParaRPr lang="en-US"/>
          </a:p>
        </p:txBody>
      </p:sp>
      <p:sp>
        <p:nvSpPr>
          <p:cNvPr id="3" name="Substituent text 2">
            <a:extLst>
              <a:ext uri="{FF2B5EF4-FFF2-40B4-BE49-F238E27FC236}">
                <a16:creationId xmlns:a16="http://schemas.microsoft.com/office/drawing/2014/main" id="{FCB69F6E-DABC-4F38-BFEA-CDA18F534AAF}"/>
              </a:ext>
            </a:extLst>
          </p:cNvPr>
          <p:cNvSpPr>
            <a:spLocks noGrp="1"/>
          </p:cNvSpPr>
          <p:nvPr>
            <p:ph type="body" idx="1"/>
          </p:nvPr>
        </p:nvSpPr>
        <p:spPr>
          <a:xfrm>
            <a:off x="435483" y="2194559"/>
            <a:ext cx="5684521" cy="609705"/>
          </a:xfrm>
          <a:solidFill>
            <a:schemeClr val="accent1"/>
          </a:solidFill>
        </p:spPr>
        <p:style>
          <a:lnRef idx="2">
            <a:schemeClr val="accent1"/>
          </a:lnRef>
          <a:fillRef idx="1">
            <a:schemeClr val="lt1"/>
          </a:fillRef>
          <a:effectRef idx="0">
            <a:schemeClr val="accent1"/>
          </a:effectRef>
          <a:fontRef idx="minor">
            <a:schemeClr val="dk1"/>
          </a:fontRef>
        </p:style>
        <p:txBody>
          <a:bodyPr/>
          <a:lstStyle/>
          <a:p>
            <a:pPr algn="ctr"/>
            <a:r>
              <a:rPr lang="ro-RO" sz="1800">
                <a:solidFill>
                  <a:schemeClr val="bg1"/>
                </a:solidFill>
              </a:rPr>
              <a:t>SOLICITANTI ELIGIBILI</a:t>
            </a:r>
            <a:endParaRPr lang="en-US" sz="1800">
              <a:solidFill>
                <a:schemeClr val="bg1"/>
              </a:solidFill>
            </a:endParaRPr>
          </a:p>
        </p:txBody>
      </p:sp>
      <p:sp>
        <p:nvSpPr>
          <p:cNvPr id="4" name="Substituent conținut 3">
            <a:extLst>
              <a:ext uri="{FF2B5EF4-FFF2-40B4-BE49-F238E27FC236}">
                <a16:creationId xmlns:a16="http://schemas.microsoft.com/office/drawing/2014/main" id="{FDC5C18D-A6A7-4B84-B484-DE1B81CE905D}"/>
              </a:ext>
            </a:extLst>
          </p:cNvPr>
          <p:cNvSpPr>
            <a:spLocks noGrp="1"/>
          </p:cNvSpPr>
          <p:nvPr>
            <p:ph sz="half" idx="2"/>
          </p:nvPr>
        </p:nvSpPr>
        <p:spPr>
          <a:xfrm>
            <a:off x="435483" y="2926052"/>
            <a:ext cx="5538809" cy="3749068"/>
          </a:xfrm>
        </p:spPr>
        <p:txBody>
          <a:bodyPr>
            <a:normAutofit fontScale="77500" lnSpcReduction="20000"/>
          </a:bodyPr>
          <a:lstStyle/>
          <a:p>
            <a:r>
              <a:rPr lang="en-US" b="1" err="1"/>
              <a:t>să facă dovada deţinerii și utilizării terenului </a:t>
            </a:r>
            <a:r>
              <a:rPr lang="en-US"/>
              <a:t>pe care se propune realizarea investiției, pe o perioadă de minimum 20 ani;</a:t>
            </a:r>
            <a:endParaRPr lang="ro-RO"/>
          </a:p>
          <a:p>
            <a:r>
              <a:rPr lang="en-US" b="1" i="1" err="1"/>
              <a:t>în cazul în care utilizatorul terenului pretabil pentru împădurire este o persoană diferită de deținătorul terenului</a:t>
            </a:r>
            <a:r>
              <a:rPr lang="en-US" i="1"/>
              <a:t>, atunci se vor depune documentele doveditoare ale dreptului de utilizare a terenului (contracte de arendă, de concesiune etc. conform art. 5 din Ordinul MADR nr. 45/2021 pentru aprobarea criteriilor de eligibilitate, condițiilor specifice și a modului de implementare a schemelor de plăți prevăzute la art. 1 alin. (2) și (3) și art. 35 alin. (3) din Ordonanța de urgență a Guvernului nr. 11/2021 pentru aprobarea schemelor de plăți și a unor instrumente de garantare care se aplică în agricultură în anii 2021 și 2022, cu modificările și completările ulterioare) care vor prevedea în mod explicit faptul că respectivele terenuri sunt destinate împăduririi, precum și durata utilizării terenurilor de cel puțin 20 ani. Solicitanții sunt singurii responsabili de scopul și continuitatea valabilității documentelor privind dreptul de utilizare a terenului;</a:t>
            </a:r>
          </a:p>
          <a:p>
            <a:r>
              <a:rPr lang="en-US" b="1" err="1"/>
              <a:t>să prezinte documentele solicitate </a:t>
            </a:r>
            <a:r>
              <a:rPr lang="en-US"/>
              <a:t>care dovedesc categoria de beneficiar conform schemei de ajutor de stat</a:t>
            </a:r>
            <a:r>
              <a:rPr lang="ro-RO"/>
              <a:t>.</a:t>
            </a:r>
            <a:endParaRPr lang="en-US"/>
          </a:p>
        </p:txBody>
      </p:sp>
      <p:sp>
        <p:nvSpPr>
          <p:cNvPr id="5" name="Substituent text 4">
            <a:extLst>
              <a:ext uri="{FF2B5EF4-FFF2-40B4-BE49-F238E27FC236}">
                <a16:creationId xmlns:a16="http://schemas.microsoft.com/office/drawing/2014/main" id="{0F56AAE7-1EDF-4A89-91B3-DB8B0108FCFD}"/>
              </a:ext>
            </a:extLst>
          </p:cNvPr>
          <p:cNvSpPr>
            <a:spLocks noGrp="1"/>
          </p:cNvSpPr>
          <p:nvPr>
            <p:ph type="body" sz="quarter" idx="3"/>
          </p:nvPr>
        </p:nvSpPr>
        <p:spPr>
          <a:xfrm>
            <a:off x="6217707" y="2194559"/>
            <a:ext cx="5538810" cy="609706"/>
          </a:xfrm>
          <a:solidFill>
            <a:schemeClr val="accent1"/>
          </a:solidFill>
        </p:spPr>
        <p:txBody>
          <a:bodyPr/>
          <a:lstStyle/>
          <a:p>
            <a:pPr algn="ctr"/>
            <a:r>
              <a:rPr lang="ro-RO" sz="1800">
                <a:solidFill>
                  <a:schemeClr val="bg1"/>
                </a:solidFill>
              </a:rPr>
              <a:t>SOLICITANTI NEELIGIBILI</a:t>
            </a:r>
            <a:endParaRPr lang="en-US" sz="1800">
              <a:solidFill>
                <a:schemeClr val="bg1"/>
              </a:solidFill>
            </a:endParaRPr>
          </a:p>
        </p:txBody>
      </p:sp>
      <p:sp>
        <p:nvSpPr>
          <p:cNvPr id="6" name="Substituent conținut 5">
            <a:extLst>
              <a:ext uri="{FF2B5EF4-FFF2-40B4-BE49-F238E27FC236}">
                <a16:creationId xmlns:a16="http://schemas.microsoft.com/office/drawing/2014/main" id="{870D355D-DA81-4259-9759-EA7FC92D90B0}"/>
              </a:ext>
            </a:extLst>
          </p:cNvPr>
          <p:cNvSpPr>
            <a:spLocks noGrp="1"/>
          </p:cNvSpPr>
          <p:nvPr>
            <p:ph sz="quarter" idx="4"/>
          </p:nvPr>
        </p:nvSpPr>
        <p:spPr>
          <a:xfrm>
            <a:off x="6217709" y="2926052"/>
            <a:ext cx="5393097" cy="3749068"/>
          </a:xfrm>
        </p:spPr>
        <p:txBody>
          <a:bodyPr>
            <a:normAutofit/>
          </a:bodyPr>
          <a:lstStyle/>
          <a:p>
            <a:r>
              <a:rPr lang="en-US"/>
              <a:t>sunt </a:t>
            </a:r>
            <a:r>
              <a:rPr lang="en-US" b="1" err="1"/>
              <a:t>întreprinderi</a:t>
            </a:r>
            <a:r>
              <a:rPr lang="ro-RO" b="1"/>
              <a:t>le</a:t>
            </a:r>
            <a:r>
              <a:rPr lang="en-US" b="1"/>
              <a:t> aflate în dificultate</a:t>
            </a:r>
            <a:r>
              <a:rPr lang="ro-RO" b="1"/>
              <a:t>.</a:t>
            </a:r>
          </a:p>
          <a:p>
            <a:pPr marL="0" indent="0">
              <a:buNone/>
            </a:pPr>
            <a:r>
              <a:rPr lang="en-US"/>
              <a:t> </a:t>
            </a:r>
            <a:r>
              <a:rPr lang="en-US" i="1" err="1"/>
              <a:t>În acest sens, se solicită doar persoanelor juridice, cu o vechime de peste 3 ani de la înființare, completarea Declaraţiei pe propria răspundere cu privire la neîncadrarea în categoria ”întreprindere în dificultate”, conform anexa nr. 7 Model B. Ministerul Mediului poate solicita și documentele doveditoare care au stat la baza declarației</a:t>
            </a:r>
            <a:r>
              <a:rPr lang="ro-RO" i="1"/>
              <a:t>.</a:t>
            </a:r>
            <a:endParaRPr lang="en-US"/>
          </a:p>
          <a:p>
            <a:r>
              <a:rPr lang="en-US" b="1" err="1"/>
              <a:t>solicitan</a:t>
            </a:r>
            <a:r>
              <a:rPr lang="ro-RO" b="1"/>
              <a:t>ti impotriva carora</a:t>
            </a:r>
            <a:r>
              <a:rPr lang="en-US" b="1"/>
              <a:t> a fost emisă o decizie de recuperare definitivă a unui ajutor de stat</a:t>
            </a:r>
            <a:r>
              <a:rPr lang="en-US"/>
              <a:t>, dacă această decizie de recuperare nu a fost executată.</a:t>
            </a:r>
          </a:p>
        </p:txBody>
      </p:sp>
    </p:spTree>
    <p:extLst>
      <p:ext uri="{BB962C8B-B14F-4D97-AF65-F5344CB8AC3E}">
        <p14:creationId xmlns:p14="http://schemas.microsoft.com/office/powerpoint/2010/main" val="4050043710"/>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dur="5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dur="50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dur="50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dur="50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0" presetClass="entr" presetSubtype="0" dur="50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10" presetClass="entr" presetSubtype="0" dur="50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Imagine 5">
            <a:extLst>
              <a:ext uri="{FF2B5EF4-FFF2-40B4-BE49-F238E27FC236}">
                <a16:creationId xmlns:a16="http://schemas.microsoft.com/office/drawing/2014/main" id="{7B7ABFE0-649C-4D8A-B7C2-037DA4170C8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794" b="96857" l="2024" r="96190">
                        <a14:foregroundMark x1="8929" y1="26193" x2="8929" y2="26193"/>
                        <a14:foregroundMark x1="5357" y1="32480" x2="5357" y2="32480"/>
                        <a14:foregroundMark x1="2024" y1="42957" x2="2024" y2="42957"/>
                        <a14:foregroundMark x1="35833" y1="94994" x2="35833" y2="94994"/>
                        <a14:foregroundMark x1="52381" y1="96973" x2="52381" y2="96973"/>
                        <a14:foregroundMark x1="25119" y1="10012" x2="25119" y2="10012"/>
                        <a14:foregroundMark x1="28095" y1="9080" x2="28095" y2="9080"/>
                        <a14:foregroundMark x1="30833" y1="7451" x2="30833" y2="7451"/>
                        <a14:foregroundMark x1="38333" y1="4191" x2="38333" y2="4191"/>
                        <a14:foregroundMark x1="44048" y1="2910" x2="44048" y2="2910"/>
                        <a14:foregroundMark x1="93690" y1="32130" x2="93690" y2="32130"/>
                        <a14:foregroundMark x1="96190" y1="37369" x2="96190" y2="37369"/>
                        <a14:backgroundMark x1="29524" y1="45402" x2="29524" y2="45402"/>
                      </a14:backgroundRemoval>
                    </a14:imgEffect>
                  </a14:imgLayer>
                </a14:imgProps>
              </a:ext>
            </a:extLst>
          </a:blip>
          <a:stretch>
            <a:fillRect/>
          </a:stretch>
        </p:blipFill>
        <p:spPr>
          <a:xfrm>
            <a:off x="3919536" y="1793954"/>
            <a:ext cx="4352926" cy="4451385"/>
          </a:xfrm>
          <a:prstGeom prst="rect">
            <a:avLst/>
          </a:prstGeom>
        </p:spPr>
      </p:pic>
      <p:sp>
        <p:nvSpPr>
          <p:cNvPr id="2" name="Titlu 1">
            <a:extLst>
              <a:ext uri="{FF2B5EF4-FFF2-40B4-BE49-F238E27FC236}">
                <a16:creationId xmlns:a16="http://schemas.microsoft.com/office/drawing/2014/main" id="{4F5574D8-CF3D-4689-98C2-FCDF55BC8FCE}"/>
              </a:ext>
            </a:extLst>
          </p:cNvPr>
          <p:cNvSpPr>
            <a:spLocks noGrp="1"/>
          </p:cNvSpPr>
          <p:nvPr>
            <p:ph type="title"/>
          </p:nvPr>
        </p:nvSpPr>
        <p:spPr/>
        <p:txBody>
          <a:bodyPr/>
          <a:lstStyle/>
          <a:p>
            <a:pPr algn="ctr"/>
            <a:r>
              <a:rPr lang="ro-RO" err="1"/>
              <a:t>Activitati neeligibile</a:t>
            </a:r>
            <a:endParaRPr lang="en-US"/>
          </a:p>
        </p:txBody>
      </p:sp>
      <p:sp>
        <p:nvSpPr>
          <p:cNvPr id="3" name="Substituent conținut 2">
            <a:extLst>
              <a:ext uri="{FF2B5EF4-FFF2-40B4-BE49-F238E27FC236}">
                <a16:creationId xmlns:a16="http://schemas.microsoft.com/office/drawing/2014/main" id="{D1D2BAC9-6432-448A-B1E9-8947992C8F38}"/>
              </a:ext>
            </a:extLst>
          </p:cNvPr>
          <p:cNvSpPr>
            <a:spLocks noGrp="1"/>
          </p:cNvSpPr>
          <p:nvPr>
            <p:ph idx="1"/>
          </p:nvPr>
        </p:nvSpPr>
        <p:spPr/>
        <p:txBody>
          <a:bodyPr>
            <a:normAutofit/>
          </a:bodyPr>
          <a:lstStyle/>
          <a:p>
            <a:r>
              <a:rPr lang="en-US" sz="2200" err="1"/>
              <a:t>înființarea de plantații de arbori din specii forestiere cu ciclu scurt de producție, respectiv cu o perioadă mai mică sau egală cu 6 ani între instalare și recoltare;</a:t>
            </a:r>
          </a:p>
          <a:p>
            <a:r>
              <a:rPr lang="en-US" sz="2200" err="1"/>
              <a:t>înființarea de plantații de arbori cu creștere rapidă întrebuințați pentru producerea de energie;</a:t>
            </a:r>
          </a:p>
          <a:p>
            <a:r>
              <a:rPr lang="en-US" sz="2200" err="1"/>
              <a:t>înființarea de plantații de pomi de Crăciun.</a:t>
            </a:r>
          </a:p>
          <a:p>
            <a:endParaRPr lang="en-US" sz="2200"/>
          </a:p>
        </p:txBody>
      </p:sp>
    </p:spTree>
    <p:extLst>
      <p:ext uri="{BB962C8B-B14F-4D97-AF65-F5344CB8AC3E}">
        <p14:creationId xmlns:p14="http://schemas.microsoft.com/office/powerpoint/2010/main" val="2299108097"/>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dur="5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u 1">
            <a:extLst>
              <a:ext uri="{FF2B5EF4-FFF2-40B4-BE49-F238E27FC236}">
                <a16:creationId xmlns:a16="http://schemas.microsoft.com/office/drawing/2014/main" id="{B06BA6F3-FBEA-4579-B74D-5B52FB1C987A}"/>
              </a:ext>
            </a:extLst>
          </p:cNvPr>
          <p:cNvSpPr>
            <a:spLocks noGrp="1"/>
          </p:cNvSpPr>
          <p:nvPr>
            <p:ph type="title"/>
          </p:nvPr>
        </p:nvSpPr>
        <p:spPr/>
        <p:txBody>
          <a:bodyPr/>
          <a:lstStyle/>
          <a:p>
            <a:pPr algn="ctr"/>
            <a:r>
              <a:rPr lang="ro-RO"/>
              <a:t>TERENURI ELIGIBILE</a:t>
            </a:r>
            <a:endParaRPr lang="en-US"/>
          </a:p>
        </p:txBody>
      </p:sp>
      <p:pic>
        <p:nvPicPr>
          <p:cNvPr id="4" name="Substituent conținut 3">
            <a:extLst>
              <a:ext uri="{FF2B5EF4-FFF2-40B4-BE49-F238E27FC236}">
                <a16:creationId xmlns:a16="http://schemas.microsoft.com/office/drawing/2014/main" id="{97B6094F-2118-43F7-9026-B439AB2CC9D6}"/>
              </a:ext>
            </a:extLst>
          </p:cNvPr>
          <p:cNvPicPr>
            <a:picLocks noGrp="1" noChangeAspect="1"/>
          </p:cNvPicPr>
          <p:nvPr>
            <p:ph idx="1"/>
          </p:nvPr>
        </p:nvPicPr>
        <p:blipFill>
          <a:blip r:embed="rId2"/>
          <a:stretch>
            <a:fillRect/>
          </a:stretch>
        </p:blipFill>
        <p:spPr>
          <a:xfrm>
            <a:off x="8025933" y="2836080"/>
            <a:ext cx="3714408" cy="2141065"/>
          </a:xfrm>
          <a:prstGeom prst="rect">
            <a:avLst/>
          </a:prstGeom>
          <a:ln>
            <a:noFill/>
          </a:ln>
          <a:effectLst>
            <a:softEdge rad="112500"/>
          </a:effectLst>
        </p:spPr>
      </p:pic>
      <p:sp>
        <p:nvSpPr>
          <p:cNvPr id="5" name="Dreptunghi 4">
            <a:extLst>
              <a:ext uri="{FF2B5EF4-FFF2-40B4-BE49-F238E27FC236}">
                <a16:creationId xmlns:a16="http://schemas.microsoft.com/office/drawing/2014/main" id="{70A56C54-F37A-4796-B273-8EF9D01E0C63}"/>
              </a:ext>
            </a:extLst>
          </p:cNvPr>
          <p:cNvSpPr/>
          <p:nvPr/>
        </p:nvSpPr>
        <p:spPr>
          <a:xfrm>
            <a:off x="451658" y="2013121"/>
            <a:ext cx="11288683" cy="954107"/>
          </a:xfrm>
          <a:prstGeom prst="rect">
            <a:avLst/>
          </a:prstGeom>
        </p:spPr>
        <p:txBody>
          <a:bodyPr wrap="square">
            <a:spAutoFit/>
          </a:bodyPr>
          <a:lstStyle/>
          <a:p>
            <a:r>
              <a:rPr lang="ro-RO" sz="2000" b="1">
                <a:latin typeface="+mj-lt"/>
              </a:rPr>
              <a:t>	Te</a:t>
            </a:r>
            <a:r>
              <a:rPr lang="en-US" sz="2000" b="1" err="1">
                <a:latin typeface="+mj-lt"/>
              </a:rPr>
              <a:t>ren</a:t>
            </a:r>
            <a:r>
              <a:rPr lang="ro-RO" sz="2000" b="1">
                <a:latin typeface="+mj-lt"/>
              </a:rPr>
              <a:t>urile</a:t>
            </a:r>
            <a:r>
              <a:rPr lang="en-US" sz="2000" b="1">
                <a:latin typeface="+mj-lt"/>
              </a:rPr>
              <a:t> pretabil</a:t>
            </a:r>
            <a:r>
              <a:rPr lang="ro-RO" sz="2000" b="1">
                <a:latin typeface="+mj-lt"/>
              </a:rPr>
              <a:t>e</a:t>
            </a:r>
            <a:r>
              <a:rPr lang="en-US" sz="2000" b="1">
                <a:latin typeface="+mj-lt"/>
              </a:rPr>
              <a:t> pentru împădurire </a:t>
            </a:r>
            <a:r>
              <a:rPr lang="en-US" sz="2000">
                <a:latin typeface="+mj-lt"/>
              </a:rPr>
              <a:t>- </a:t>
            </a:r>
            <a:r>
              <a:rPr lang="en-US" err="1">
                <a:latin typeface="+mj-lt"/>
              </a:rPr>
              <a:t>reprezintă o suprafață de teren agricol din categoriile de folosință </a:t>
            </a:r>
            <a:r>
              <a:rPr lang="en-US" b="1" err="1">
                <a:latin typeface="+mj-lt"/>
              </a:rPr>
              <a:t>teren arabil</a:t>
            </a:r>
            <a:r>
              <a:rPr lang="en-US">
                <a:latin typeface="+mj-lt"/>
              </a:rPr>
              <a:t>, </a:t>
            </a:r>
            <a:r>
              <a:rPr lang="en-US" b="1" err="1">
                <a:latin typeface="+mj-lt"/>
              </a:rPr>
              <a:t>pajiști permanente </a:t>
            </a:r>
            <a:r>
              <a:rPr lang="en-US" err="1">
                <a:latin typeface="+mj-lt"/>
              </a:rPr>
              <a:t>și </a:t>
            </a:r>
            <a:r>
              <a:rPr lang="en-US" b="1" err="1">
                <a:latin typeface="+mj-lt"/>
              </a:rPr>
              <a:t>culturi permanente </a:t>
            </a:r>
            <a:r>
              <a:rPr lang="en-US" err="1">
                <a:latin typeface="+mj-lt"/>
              </a:rPr>
              <a:t>și </a:t>
            </a:r>
            <a:r>
              <a:rPr lang="en-US" b="1">
                <a:latin typeface="+mj-lt"/>
              </a:rPr>
              <a:t>care poate fi împădurită</a:t>
            </a:r>
            <a:r>
              <a:rPr lang="en-US">
                <a:latin typeface="+mj-lt"/>
              </a:rPr>
              <a:t>, conform prevederilor unui proiect tehnic întocmit special în acest scop</a:t>
            </a:r>
            <a:r>
              <a:rPr lang="ro-RO">
                <a:latin typeface="+mj-lt"/>
              </a:rPr>
              <a:t>.  </a:t>
            </a:r>
          </a:p>
        </p:txBody>
      </p:sp>
      <p:sp>
        <p:nvSpPr>
          <p:cNvPr id="7" name="Dreptunghi 4">
            <a:extLst>
              <a:ext uri="{FF2B5EF4-FFF2-40B4-BE49-F238E27FC236}">
                <a16:creationId xmlns:a16="http://schemas.microsoft.com/office/drawing/2014/main" id="{70A56C54-F37A-4796-B273-8EF9D01E0C63}"/>
              </a:ext>
            </a:extLst>
          </p:cNvPr>
          <p:cNvSpPr/>
          <p:nvPr/>
        </p:nvSpPr>
        <p:spPr>
          <a:xfrm>
            <a:off x="322125" y="4049738"/>
            <a:ext cx="11288683" cy="400110"/>
          </a:xfrm>
          <a:prstGeom prst="rect">
            <a:avLst/>
          </a:prstGeom>
        </p:spPr>
        <p:txBody>
          <a:bodyPr wrap="square">
            <a:spAutoFit/>
          </a:bodyPr>
          <a:lstStyle/>
          <a:p>
            <a:r>
              <a:rPr lang="ro-RO" sz="2000" b="1">
                <a:latin typeface="+mj-lt"/>
              </a:rPr>
              <a:t>	</a:t>
            </a:r>
            <a:endParaRPr lang="en-US" b="1">
              <a:latin typeface="+mj-lt"/>
            </a:endParaRPr>
          </a:p>
        </p:txBody>
      </p:sp>
      <p:sp>
        <p:nvSpPr>
          <p:cNvPr id="3" name="Rectangle 2"/>
          <p:cNvSpPr/>
          <p:nvPr/>
        </p:nvSpPr>
        <p:spPr>
          <a:xfrm>
            <a:off x="451658" y="3264393"/>
            <a:ext cx="7744691" cy="1785104"/>
          </a:xfrm>
          <a:prstGeom prst="rect">
            <a:avLst/>
          </a:prstGeom>
        </p:spPr>
        <p:txBody>
          <a:bodyPr wrap="square">
            <a:spAutoFit/>
          </a:bodyPr>
          <a:lstStyle/>
          <a:p>
            <a:r>
              <a:rPr lang="ro-RO"/>
              <a:t>	</a:t>
            </a:r>
            <a:r>
              <a:rPr lang="en-US" sz="2000" b="1" err="1"/>
              <a:t>Lista persoanelor fizice sau juridice de specialitate atestate </a:t>
            </a:r>
            <a:r>
              <a:rPr lang="en-US"/>
              <a:t>de autoritatea naţională în domeniul silviculturii pentru proiectarea lucrărilor de regenerare, întreţinere a seminţişurilor şi plantaţiilor, lucrări de îngrijire a arboretelor, precum şi a lucrărilor de îmbunătăţiri funciare din domeniul silvic </a:t>
            </a:r>
            <a:r>
              <a:rPr lang="en-US" b="1" err="1"/>
              <a:t>este publicată pe site-ul Societății „Progresul Silvic”, domeniul „Comisia de atestare”</a:t>
            </a:r>
            <a:r>
              <a:rPr lang="ro-RO"/>
              <a:t>.</a:t>
            </a:r>
            <a:endParaRPr lang="en-US"/>
          </a:p>
        </p:txBody>
      </p:sp>
      <p:sp>
        <p:nvSpPr>
          <p:cNvPr id="8" name="Rectangle 7"/>
          <p:cNvSpPr/>
          <p:nvPr/>
        </p:nvSpPr>
        <p:spPr>
          <a:xfrm>
            <a:off x="581192" y="5220661"/>
            <a:ext cx="11029616" cy="923330"/>
          </a:xfrm>
          <a:prstGeom prst="rect">
            <a:avLst/>
          </a:prstGeom>
        </p:spPr>
        <p:txBody>
          <a:bodyPr wrap="square">
            <a:spAutoFit/>
          </a:bodyPr>
          <a:lstStyle/>
          <a:p>
            <a:pPr algn="ctr"/>
            <a:r>
              <a:rPr lang="en-US" u="sng">
                <a:solidFill>
                  <a:srgbClr val="0070C0"/>
                </a:solidFill>
              </a:rPr>
              <a:t>http://progresulsilvic.ro/comisia-de-atestare </a:t>
            </a:r>
          </a:p>
          <a:p>
            <a:pPr algn="ctr"/>
            <a:endParaRPr lang="en-US" u="sng">
              <a:solidFill>
                <a:srgbClr val="0070C0"/>
              </a:solidFill>
            </a:endParaRPr>
          </a:p>
          <a:p>
            <a:pPr algn="ctr"/>
            <a:r>
              <a:rPr lang="en-US" u="sng">
                <a:solidFill>
                  <a:srgbClr val="0070C0"/>
                </a:solidFill>
              </a:rPr>
              <a:t>http://www.mmediu.ro/categorie/lista-persoanelor-fizice-si-juridice-atestate-conform-om-1763-2015/429</a:t>
            </a:r>
          </a:p>
        </p:txBody>
      </p:sp>
    </p:spTree>
    <p:extLst>
      <p:ext uri="{BB962C8B-B14F-4D97-AF65-F5344CB8AC3E}">
        <p14:creationId xmlns:p14="http://schemas.microsoft.com/office/powerpoint/2010/main" val="3689942021"/>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dur="5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dur="50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Imagine 5">
            <a:extLst>
              <a:ext uri="{FF2B5EF4-FFF2-40B4-BE49-F238E27FC236}">
                <a16:creationId xmlns:a16="http://schemas.microsoft.com/office/drawing/2014/main" id="{7B7ABFE0-649C-4D8A-B7C2-037DA4170C8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794" b="96857" l="2024" r="96190">
                        <a14:foregroundMark x1="8929" y1="26193" x2="8929" y2="26193"/>
                        <a14:foregroundMark x1="5357" y1="32480" x2="5357" y2="32480"/>
                        <a14:foregroundMark x1="2024" y1="42957" x2="2024" y2="42957"/>
                        <a14:foregroundMark x1="35833" y1="94994" x2="35833" y2="94994"/>
                        <a14:foregroundMark x1="52381" y1="96973" x2="52381" y2="96973"/>
                        <a14:foregroundMark x1="25119" y1="10012" x2="25119" y2="10012"/>
                        <a14:foregroundMark x1="28095" y1="9080" x2="28095" y2="9080"/>
                        <a14:foregroundMark x1="30833" y1="7451" x2="30833" y2="7451"/>
                        <a14:foregroundMark x1="38333" y1="4191" x2="38333" y2="4191"/>
                        <a14:foregroundMark x1="44048" y1="2910" x2="44048" y2="2910"/>
                        <a14:foregroundMark x1="93690" y1="32130" x2="93690" y2="32130"/>
                        <a14:foregroundMark x1="96190" y1="37369" x2="96190" y2="37369"/>
                        <a14:backgroundMark x1="29524" y1="45402" x2="29524" y2="45402"/>
                      </a14:backgroundRemoval>
                    </a14:imgEffect>
                  </a14:imgLayer>
                </a14:imgProps>
              </a:ext>
            </a:extLst>
          </a:blip>
          <a:stretch>
            <a:fillRect/>
          </a:stretch>
        </p:blipFill>
        <p:spPr>
          <a:xfrm>
            <a:off x="3919536" y="1793954"/>
            <a:ext cx="4952036" cy="5064046"/>
          </a:xfrm>
          <a:prstGeom prst="rect">
            <a:avLst/>
          </a:prstGeom>
        </p:spPr>
      </p:pic>
      <p:sp>
        <p:nvSpPr>
          <p:cNvPr id="2" name="Titlu 1">
            <a:extLst>
              <a:ext uri="{FF2B5EF4-FFF2-40B4-BE49-F238E27FC236}">
                <a16:creationId xmlns:a16="http://schemas.microsoft.com/office/drawing/2014/main" id="{4F5574D8-CF3D-4689-98C2-FCDF55BC8FCE}"/>
              </a:ext>
            </a:extLst>
          </p:cNvPr>
          <p:cNvSpPr>
            <a:spLocks noGrp="1"/>
          </p:cNvSpPr>
          <p:nvPr>
            <p:ph type="title"/>
          </p:nvPr>
        </p:nvSpPr>
        <p:spPr/>
        <p:txBody>
          <a:bodyPr/>
          <a:lstStyle/>
          <a:p>
            <a:pPr algn="ctr"/>
            <a:r>
              <a:rPr lang="ro-RO"/>
              <a:t>terenuri neeligibile</a:t>
            </a:r>
            <a:endParaRPr lang="en-US"/>
          </a:p>
        </p:txBody>
      </p:sp>
      <p:sp>
        <p:nvSpPr>
          <p:cNvPr id="3" name="Substituent conținut 2">
            <a:extLst>
              <a:ext uri="{FF2B5EF4-FFF2-40B4-BE49-F238E27FC236}">
                <a16:creationId xmlns:a16="http://schemas.microsoft.com/office/drawing/2014/main" id="{D1D2BAC9-6432-448A-B1E9-8947992C8F38}"/>
              </a:ext>
            </a:extLst>
          </p:cNvPr>
          <p:cNvSpPr>
            <a:spLocks noGrp="1"/>
          </p:cNvSpPr>
          <p:nvPr>
            <p:ph idx="1"/>
          </p:nvPr>
        </p:nvSpPr>
        <p:spPr>
          <a:xfrm>
            <a:off x="581193" y="1991892"/>
            <a:ext cx="11029615" cy="4668170"/>
          </a:xfrm>
        </p:spPr>
        <p:txBody>
          <a:bodyPr>
            <a:normAutofit/>
          </a:bodyPr>
          <a:lstStyle/>
          <a:p>
            <a:r>
              <a:rPr lang="en-US" sz="2200" b="1" err="1"/>
              <a:t>terenurile care fac obiectul unor litigii ori terenurile grevate de sarcini</a:t>
            </a:r>
            <a:r>
              <a:rPr lang="en-US" sz="2200"/>
              <a:t>, conform evidenţelor cadastrale locale. </a:t>
            </a:r>
            <a:endParaRPr lang="ro-RO" sz="2200"/>
          </a:p>
          <a:p>
            <a:r>
              <a:rPr lang="en-US" sz="2200" b="1" err="1"/>
              <a:t>terenurile agricole cu o valoare naturală ridicată, din categoria pajiștilor naturale permanente, zonelor umede și a altor terenuri agricole cu o valoare naturală ridicată</a:t>
            </a:r>
            <a:r>
              <a:rPr lang="en-US" sz="2200"/>
              <a:t>, care se identifică de către Garda Forestieră prin suprapunerea conturului suprafeței propuse la împădurire în cadrul aplicației informatice PGI, îndeplinindu-se astfel obiectivele de conservarea a biodiversității, managementul apei și protecția solului;</a:t>
            </a:r>
          </a:p>
          <a:p>
            <a:r>
              <a:rPr lang="en-US" sz="2200" b="1" err="1"/>
              <a:t>terenurile incluse în angajamente prin Măsura 8.1 </a:t>
            </a:r>
            <a:r>
              <a:rPr lang="en-US" sz="2200"/>
              <a:t>din cadrul Programului Național de Dezvoltare Rurală 2014-2022</a:t>
            </a:r>
          </a:p>
          <a:p>
            <a:r>
              <a:rPr lang="en-US" sz="2200" b="1" err="1"/>
              <a:t>terenurile cu o suprafață compactă mai mică de 0,5 ha </a:t>
            </a:r>
            <a:r>
              <a:rPr lang="en-US" sz="2200"/>
              <a:t>(în cazul trupurilor de pădure)</a:t>
            </a:r>
            <a:r>
              <a:rPr lang="en-US" sz="2200" b="1"/>
              <a:t> sau mai mică de 0,1 ha </a:t>
            </a:r>
            <a:r>
              <a:rPr lang="en-US" sz="2200"/>
              <a:t>(în cazul perdelelor forestiere de protecție)</a:t>
            </a:r>
            <a:r>
              <a:rPr lang="ro-RO" sz="2200"/>
              <a:t>.</a:t>
            </a:r>
            <a:endParaRPr lang="en-US" sz="2200"/>
          </a:p>
        </p:txBody>
      </p:sp>
    </p:spTree>
    <p:extLst>
      <p:ext uri="{BB962C8B-B14F-4D97-AF65-F5344CB8AC3E}">
        <p14:creationId xmlns:p14="http://schemas.microsoft.com/office/powerpoint/2010/main" val="2956519048"/>
      </p:ext>
    </p:extLst>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dur="5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NET" val="6.0.13"/>
  <p:tag name="AS_OS" val="Microsoft Windows NT 10.0.20348.0"/>
  <p:tag name="AS_RELEASE_DATE" val="2022.12.14"/>
  <p:tag name="AS_TITLE" val="Aspose.Slides for .NET5"/>
  <p:tag name="AS_VERSION" val="22.12"/>
</p:tagLst>
</file>

<file path=ppt/theme/theme1.xml><?xml version="1.0" encoding="utf-8"?>
<a:theme xmlns:r="http://schemas.openxmlformats.org/officeDocument/2006/relationships"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Gill Sans MT" panose="020b0502020104020203"/>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Gill Sans MT" panose="020b0502020104020203"/>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r="http://schemas.openxmlformats.org/officeDocument/2006/relationships"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TM03457464[[fn=Dividend]]</Template>
  <Company/>
  <PresentationFormat>Ecran lat</PresentationFormat>
  <Paragraphs>166</Paragraphs>
  <Slides>26</Slides>
  <Notes>1</Notes>
  <TotalTime>1009</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26</vt:i4>
      </vt:variant>
    </vt:vector>
  </HeadingPairs>
  <TitlesOfParts>
    <vt:vector baseType="lpstr" size="37">
      <vt:lpstr>Arial</vt:lpstr>
      <vt:lpstr>Gill Sans MT</vt:lpstr>
      <vt:lpstr>Wingdings 2</vt:lpstr>
      <vt:lpstr>Calibri Light</vt:lpstr>
      <vt:lpstr>Calibri</vt:lpstr>
      <vt:lpstr>Times New Roman</vt:lpstr>
      <vt:lpstr>Trebuchet MS</vt:lpstr>
      <vt:lpstr>Open Sans</vt:lpstr>
      <vt:lpstr>Verdana</vt:lpstr>
      <vt:lpstr>VerdanaRegular</vt:lpstr>
      <vt:lpstr>Dividend</vt:lpstr>
      <vt:lpstr>Realizarea CAmpaniei naționale de împădurire prevăzută de Planul Național de Redresare și Reziliență (PNRR)</vt:lpstr>
      <vt:lpstr>Cadru legal</vt:lpstr>
      <vt:lpstr>PowerPoint Presentation</vt:lpstr>
      <vt:lpstr>PowerPoint Presentation</vt:lpstr>
      <vt:lpstr>Beneficiari eligibili</vt:lpstr>
      <vt:lpstr>Conditii de eligibilitate</vt:lpstr>
      <vt:lpstr>Activitati neeligibile</vt:lpstr>
      <vt:lpstr>TERENURI ELIGIBILE</vt:lpstr>
      <vt:lpstr>terenuri neeligibile</vt:lpstr>
      <vt:lpstr>Tipuri de plantatii forestiere</vt:lpstr>
      <vt:lpstr>COMPONENTA 2: PĂDURI ȘI PROTECȚIA BIODIVERSITĂȚIIInvestiția 1. Campania națională de împădurire și reîmpădurire, inclusiv păduri urbane Schemă de ajutor de stat Subinvestitia I.1.A "SPRIJIN PENTRU INVESTItII ÎN NOI SUPRAFEŢE OCUPATE DE PĂDURI”</vt:lpstr>
      <vt:lpstr>Alocarea financiară totală a apelului de proiecte</vt:lpstr>
      <vt:lpstr>Lansarea apelului</vt:lpstr>
      <vt:lpstr>Costuri eligibile</vt:lpstr>
      <vt:lpstr>Cost standard infiintare + intretinere</vt:lpstr>
      <vt:lpstr>Lista speciilor forestiere de arbori si arbuSti utilizate în lucrările de împăduriri</vt:lpstr>
      <vt:lpstr>PowerPoint Presentation</vt:lpstr>
      <vt:lpstr>Costul standard pentru execuţia împrejmuirii plantaţiei</vt:lpstr>
      <vt:lpstr>ETAPELE DERULARII SCHEMEI</vt:lpstr>
      <vt:lpstr>PowerPoint Presentation</vt:lpstr>
      <vt:lpstr>PowerPoint Presentation</vt:lpstr>
      <vt:lpstr>PowerPoint Presentation</vt:lpstr>
      <vt:lpstr>PowerPoint Presentation</vt:lpstr>
      <vt:lpstr>PowerPoint Presentation</vt:lpstr>
      <vt:lpstr>Stadiul privind implementarea</vt:lpstr>
      <vt:lpstr>PowerPoint Presentation</vt:lpstr>
    </vt:vector>
  </TitlesOfParts>
  <LinksUpToDate>0</LinksUpToDate>
  <SharedDoc>0</SharedDoc>
  <HyperlinksChanged>0</HyperlinksChanged>
  <Application>Aspose.Slides for .NET</Application>
  <AppVersion>22.1200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Realizarea Companiei naționale de împădurire prevăzută de Planul Național de Redresare și Reziliență (PNRR)</dc:title>
  <dc:creator>Camelia</dc:creator>
  <cp:lastModifiedBy>Admin_2</cp:lastModifiedBy>
  <cp:revision>66</cp:revision>
  <dcterms:created xsi:type="dcterms:W3CDTF">2022-12-06T08:31:35Z</dcterms:created>
  <dcterms:modified xsi:type="dcterms:W3CDTF">2023-02-21T11:33:22Z</dcterms:modified>
</cp:coreProperties>
</file>