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60" r:id="rId2"/>
    <p:sldId id="274" r:id="rId3"/>
    <p:sldId id="275" r:id="rId4"/>
    <p:sldId id="277" r:id="rId5"/>
    <p:sldId id="333" r:id="rId6"/>
    <p:sldId id="332" r:id="rId7"/>
    <p:sldId id="331" r:id="rId8"/>
    <p:sldId id="299" r:id="rId9"/>
    <p:sldId id="280" r:id="rId10"/>
    <p:sldId id="424" r:id="rId11"/>
    <p:sldId id="425" r:id="rId12"/>
    <p:sldId id="426" r:id="rId13"/>
    <p:sldId id="419" r:id="rId14"/>
    <p:sldId id="428" r:id="rId15"/>
    <p:sldId id="429" r:id="rId16"/>
    <p:sldId id="284" r:id="rId17"/>
    <p:sldId id="365" r:id="rId18"/>
    <p:sldId id="430" r:id="rId19"/>
    <p:sldId id="431" r:id="rId20"/>
    <p:sldId id="432" r:id="rId21"/>
    <p:sldId id="417" r:id="rId22"/>
    <p:sldId id="366" r:id="rId23"/>
    <p:sldId id="367" r:id="rId24"/>
    <p:sldId id="396" r:id="rId25"/>
    <p:sldId id="397" r:id="rId26"/>
    <p:sldId id="413" r:id="rId27"/>
    <p:sldId id="414" r:id="rId28"/>
    <p:sldId id="415" r:id="rId29"/>
    <p:sldId id="411" r:id="rId30"/>
    <p:sldId id="375" r:id="rId31"/>
    <p:sldId id="290" r:id="rId32"/>
    <p:sldId id="291" r:id="rId33"/>
    <p:sldId id="302" r:id="rId34"/>
    <p:sldId id="292" r:id="rId35"/>
    <p:sldId id="420" r:id="rId36"/>
    <p:sldId id="421" r:id="rId37"/>
    <p:sldId id="433" r:id="rId38"/>
    <p:sldId id="293" r:id="rId39"/>
    <p:sldId id="294" r:id="rId40"/>
    <p:sldId id="296" r:id="rId41"/>
    <p:sldId id="301" r:id="rId42"/>
    <p:sldId id="303" r:id="rId43"/>
    <p:sldId id="418" r:id="rId44"/>
    <p:sldId id="378" r:id="rId45"/>
    <p:sldId id="379" r:id="rId46"/>
    <p:sldId id="380" r:id="rId47"/>
    <p:sldId id="382" r:id="rId48"/>
    <p:sldId id="381" r:id="rId49"/>
    <p:sldId id="383" r:id="rId50"/>
    <p:sldId id="384" r:id="rId51"/>
    <p:sldId id="307" r:id="rId52"/>
    <p:sldId id="386" r:id="rId53"/>
    <p:sldId id="325" r:id="rId54"/>
    <p:sldId id="387" r:id="rId55"/>
    <p:sldId id="390" r:id="rId56"/>
    <p:sldId id="310" r:id="rId57"/>
    <p:sldId id="373" r:id="rId58"/>
    <p:sldId id="374" r:id="rId59"/>
    <p:sldId id="422" r:id="rId60"/>
    <p:sldId id="326" r:id="rId61"/>
    <p:sldId id="370" r:id="rId62"/>
    <p:sldId id="392" r:id="rId63"/>
    <p:sldId id="340" r:id="rId6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1942" autoAdjust="0"/>
    <p:restoredTop sz="94660"/>
  </p:normalViewPr>
  <p:slideViewPr>
    <p:cSldViewPr>
      <p:cViewPr varScale="1">
        <p:scale>
          <a:sx n="88" d="100"/>
          <a:sy n="88" d="100"/>
        </p:scale>
        <p:origin x="-113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E429DE-B2A8-4CC4-AF24-F790BA55CA0A}"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429DE-B2A8-4CC4-AF24-F790BA55CA0A}"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429DE-B2A8-4CC4-AF24-F790BA55CA0A}"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E429DE-B2A8-4CC4-AF24-F790BA55CA0A}"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E429DE-B2A8-4CC4-AF24-F790BA55CA0A}" type="datetimeFigureOut">
              <a:rPr lang="en-US" smtClean="0"/>
              <a:pPr/>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E429DE-B2A8-4CC4-AF24-F790BA55CA0A}"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E429DE-B2A8-4CC4-AF24-F790BA55CA0A}" type="datetimeFigureOut">
              <a:rPr lang="en-US" smtClean="0"/>
              <a:pPr/>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E429DE-B2A8-4CC4-AF24-F790BA55CA0A}" type="datetimeFigureOut">
              <a:rPr lang="en-US" smtClean="0"/>
              <a:pPr/>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E429DE-B2A8-4CC4-AF24-F790BA55CA0A}" type="datetimeFigureOut">
              <a:rPr lang="en-US" smtClean="0"/>
              <a:pPr/>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429DE-B2A8-4CC4-AF24-F790BA55CA0A}"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429DE-B2A8-4CC4-AF24-F790BA55CA0A}" type="datetimeFigureOut">
              <a:rPr lang="en-US" smtClean="0"/>
              <a:pPr/>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940840-F507-4CCF-8959-D93023AA12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429DE-B2A8-4CC4-AF24-F790BA55CA0A}" type="datetimeFigureOut">
              <a:rPr lang="en-US" smtClean="0"/>
              <a:pPr/>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40840-F507-4CCF-8959-D93023AA1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doc:1140014502/1"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doc:1140014502/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doc:1080022002/32"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doc:1140014502/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Subtitle 2"/>
          <p:cNvSpPr>
            <a:spLocks noGrp="1"/>
          </p:cNvSpPr>
          <p:nvPr>
            <p:ph type="subTitle" idx="1"/>
          </p:nvPr>
        </p:nvSpPr>
        <p:spPr>
          <a:xfrm>
            <a:off x="1447800" y="2514600"/>
            <a:ext cx="6400800" cy="1752600"/>
          </a:xfrm>
        </p:spPr>
        <p:txBody>
          <a:bodyPr/>
          <a:lstStyle/>
          <a:p>
            <a:r>
              <a:rPr lang="en-US" b="1" dirty="0" err="1" smtClean="0">
                <a:solidFill>
                  <a:srgbClr val="000000"/>
                </a:solidFill>
                <a:latin typeface="Times New Roman" pitchFamily="18" charset="0"/>
                <a:cs typeface="Times New Roman" pitchFamily="18" charset="0"/>
              </a:rPr>
              <a:t>Direc</a:t>
            </a:r>
            <a:r>
              <a:rPr lang="ro-RO" b="1" dirty="0" smtClean="0">
                <a:solidFill>
                  <a:srgbClr val="000000"/>
                </a:solidFill>
                <a:latin typeface="Times New Roman" pitchFamily="18" charset="0"/>
                <a:cs typeface="Times New Roman" pitchFamily="18" charset="0"/>
              </a:rPr>
              <a:t>ţ</a:t>
            </a:r>
            <a:r>
              <a:rPr lang="en-US" b="1" dirty="0" err="1" smtClean="0">
                <a:solidFill>
                  <a:srgbClr val="000000"/>
                </a:solidFill>
                <a:latin typeface="Times New Roman" pitchFamily="18" charset="0"/>
                <a:cs typeface="Times New Roman" pitchFamily="18" charset="0"/>
              </a:rPr>
              <a:t>ia</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pentru</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Agricultur</a:t>
            </a:r>
            <a:r>
              <a:rPr lang="ro-RO" b="1" dirty="0" smtClean="0">
                <a:solidFill>
                  <a:srgbClr val="000000"/>
                </a:solidFill>
                <a:latin typeface="Times New Roman" pitchFamily="18" charset="0"/>
                <a:cs typeface="Times New Roman" pitchFamily="18" charset="0"/>
              </a:rPr>
              <a:t>ă</a:t>
            </a:r>
            <a:endParaRPr lang="en-US" b="1" dirty="0" smtClean="0">
              <a:solidFill>
                <a:srgbClr val="000000"/>
              </a:solidFill>
              <a:latin typeface="Times New Roman" pitchFamily="18" charset="0"/>
              <a:cs typeface="Times New Roman" pitchFamily="18" charset="0"/>
            </a:endParaRPr>
          </a:p>
          <a:p>
            <a:endParaRPr lang="en-US" b="1" dirty="0">
              <a:solidFill>
                <a:srgbClr val="000000"/>
              </a:solidFill>
              <a:latin typeface="Times New Roman" pitchFamily="18" charset="0"/>
              <a:cs typeface="Times New Roman" pitchFamily="18" charset="0"/>
            </a:endParaRPr>
          </a:p>
          <a:p>
            <a:r>
              <a:rPr lang="en-US" b="1" dirty="0" smtClean="0">
                <a:solidFill>
                  <a:srgbClr val="000000"/>
                </a:solidFill>
                <a:latin typeface="Times New Roman" pitchFamily="18" charset="0"/>
                <a:cs typeface="Times New Roman" pitchFamily="18" charset="0"/>
              </a:rPr>
              <a:t>  Jude</a:t>
            </a:r>
            <a:r>
              <a:rPr lang="ro-RO" b="1" dirty="0" smtClean="0">
                <a:solidFill>
                  <a:srgbClr val="000000"/>
                </a:solidFill>
                <a:latin typeface="Times New Roman" pitchFamily="18" charset="0"/>
                <a:cs typeface="Times New Roman" pitchFamily="18" charset="0"/>
              </a:rPr>
              <a:t>ţ</a:t>
            </a:r>
            <a:r>
              <a:rPr lang="en-US" b="1" dirty="0" err="1" smtClean="0">
                <a:solidFill>
                  <a:srgbClr val="000000"/>
                </a:solidFill>
                <a:latin typeface="Times New Roman" pitchFamily="18" charset="0"/>
                <a:cs typeface="Times New Roman" pitchFamily="18" charset="0"/>
              </a:rPr>
              <a:t>ean</a:t>
            </a:r>
            <a:r>
              <a:rPr lang="ro-RO" b="1" dirty="0" smtClean="0">
                <a:solidFill>
                  <a:srgbClr val="000000"/>
                </a:solidFill>
                <a:latin typeface="Times New Roman" pitchFamily="18" charset="0"/>
                <a:cs typeface="Times New Roman" pitchFamily="18" charset="0"/>
              </a:rPr>
              <a:t>ă</a:t>
            </a:r>
            <a:r>
              <a:rPr lang="en-US" b="1" dirty="0" smtClean="0">
                <a:solidFill>
                  <a:srgbClr val="000000"/>
                </a:solidFill>
                <a:latin typeface="Times New Roman" pitchFamily="18" charset="0"/>
                <a:cs typeface="Times New Roman" pitchFamily="18" charset="0"/>
              </a:rPr>
              <a:t>  PRAHOVA</a:t>
            </a:r>
            <a:endParaRPr lang="en-US" dirty="0"/>
          </a:p>
        </p:txBody>
      </p:sp>
      <p:sp>
        <p:nvSpPr>
          <p:cNvPr id="16" name="Rectangle 15"/>
          <p:cNvSpPr/>
          <p:nvPr/>
        </p:nvSpPr>
        <p:spPr>
          <a:xfrm>
            <a:off x="1828800" y="6096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676401"/>
            <a:ext cx="7772400" cy="4038600"/>
          </a:xfrm>
        </p:spPr>
        <p:txBody>
          <a:bodyPr>
            <a:noAutofit/>
          </a:bodyPr>
          <a:lstStyle/>
          <a:p>
            <a:pPr algn="l"/>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GB" sz="2800" dirty="0" smtClean="0"/>
              <a:t>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1400" b="1" dirty="0" err="1" smtClean="0">
                <a:latin typeface="+mn-lt"/>
              </a:rPr>
              <a:t>Pentru</a:t>
            </a:r>
            <a:r>
              <a:rPr lang="en-GB" sz="1400" b="1" dirty="0" smtClean="0">
                <a:latin typeface="+mn-lt"/>
              </a:rPr>
              <a:t> a </a:t>
            </a:r>
            <a:r>
              <a:rPr lang="en-GB" sz="1400" b="1" dirty="0" err="1" smtClean="0">
                <a:latin typeface="+mn-lt"/>
              </a:rPr>
              <a:t>fi</a:t>
            </a:r>
            <a:r>
              <a:rPr lang="en-GB" sz="1400" b="1" dirty="0" smtClean="0">
                <a:latin typeface="+mn-lt"/>
              </a:rPr>
              <a:t> </a:t>
            </a:r>
            <a:r>
              <a:rPr lang="en-GB" sz="1400" b="1" dirty="0" err="1" smtClean="0">
                <a:latin typeface="+mn-lt"/>
              </a:rPr>
              <a:t>eligibili</a:t>
            </a:r>
            <a:r>
              <a:rPr lang="en-GB" sz="1400" b="1" dirty="0" smtClean="0">
                <a:latin typeface="+mn-lt"/>
              </a:rPr>
              <a:t> la </a:t>
            </a:r>
            <a:r>
              <a:rPr lang="en-GB" sz="1400" b="1" dirty="0" err="1" smtClean="0">
                <a:latin typeface="+mn-lt"/>
              </a:rPr>
              <a:t>acordarea</a:t>
            </a:r>
            <a:r>
              <a:rPr lang="en-GB" sz="1400" b="1" dirty="0" smtClean="0">
                <a:latin typeface="+mn-lt"/>
              </a:rPr>
              <a:t> </a:t>
            </a:r>
            <a:r>
              <a:rPr lang="en-GB" sz="1400" b="1" dirty="0" err="1" smtClean="0">
                <a:latin typeface="+mn-lt"/>
              </a:rPr>
              <a:t>ajutorului</a:t>
            </a:r>
            <a:r>
              <a:rPr lang="en-GB" sz="1400" b="1" dirty="0" smtClean="0">
                <a:latin typeface="+mn-lt"/>
              </a:rPr>
              <a:t> de </a:t>
            </a:r>
            <a:r>
              <a:rPr lang="en-GB" sz="1400" b="1" dirty="0" err="1" smtClean="0">
                <a:latin typeface="+mn-lt"/>
              </a:rPr>
              <a:t>minimis</a:t>
            </a:r>
            <a:r>
              <a:rPr lang="en-GB" sz="1400" b="1" dirty="0" smtClean="0">
                <a:latin typeface="+mn-lt"/>
              </a:rPr>
              <a:t> </a:t>
            </a:r>
            <a:r>
              <a:rPr lang="en-GB" sz="1400" b="1" dirty="0" err="1" smtClean="0">
                <a:latin typeface="+mn-lt"/>
              </a:rPr>
              <a:t>pentru</a:t>
            </a:r>
            <a:r>
              <a:rPr lang="en-GB" sz="1400" b="1" dirty="0" smtClean="0">
                <a:latin typeface="+mn-lt"/>
              </a:rPr>
              <a:t> </a:t>
            </a:r>
            <a:r>
              <a:rPr lang="en-GB" sz="1400" b="1" dirty="0" err="1" smtClean="0">
                <a:latin typeface="+mn-lt"/>
              </a:rPr>
              <a:t>productia</a:t>
            </a:r>
            <a:r>
              <a:rPr lang="en-GB" sz="1400" b="1" dirty="0" smtClean="0">
                <a:latin typeface="+mn-lt"/>
              </a:rPr>
              <a:t> de legume in </a:t>
            </a:r>
            <a:r>
              <a:rPr lang="en-GB" sz="1400" b="1" dirty="0" err="1" smtClean="0">
                <a:latin typeface="+mn-lt"/>
              </a:rPr>
              <a:t>spatii</a:t>
            </a:r>
            <a:r>
              <a:rPr lang="en-GB" sz="1400" b="1" dirty="0" smtClean="0">
                <a:latin typeface="+mn-lt"/>
              </a:rPr>
              <a:t> </a:t>
            </a:r>
            <a:r>
              <a:rPr lang="en-GB" sz="1400" b="1" dirty="0" err="1" smtClean="0">
                <a:latin typeface="+mn-lt"/>
              </a:rPr>
              <a:t>protejate</a:t>
            </a:r>
            <a:r>
              <a:rPr lang="en-GB" sz="1400" b="1" dirty="0" smtClean="0">
                <a:latin typeface="+mn-lt"/>
              </a:rPr>
              <a:t>, </a:t>
            </a:r>
            <a:r>
              <a:rPr lang="en-GB" sz="1400" b="1" dirty="0" err="1" smtClean="0">
                <a:latin typeface="+mn-lt"/>
              </a:rPr>
              <a:t>beneficiarii</a:t>
            </a:r>
            <a:r>
              <a:rPr lang="en-GB" sz="1400" b="1" dirty="0" smtClean="0">
                <a:latin typeface="+mn-lt"/>
              </a:rPr>
              <a:t>  au </a:t>
            </a:r>
            <a:r>
              <a:rPr lang="en-GB" sz="1400" b="1" dirty="0" err="1" smtClean="0">
                <a:latin typeface="+mn-lt"/>
              </a:rPr>
              <a:t>trebuit</a:t>
            </a:r>
            <a:r>
              <a:rPr lang="en-GB" sz="1400" b="1" dirty="0" smtClean="0">
                <a:latin typeface="+mn-lt"/>
              </a:rPr>
              <a:t> </a:t>
            </a:r>
            <a:r>
              <a:rPr lang="en-GB" sz="1400" b="1" dirty="0" err="1" smtClean="0">
                <a:latin typeface="+mn-lt"/>
              </a:rPr>
              <a:t>sa</a:t>
            </a:r>
            <a:r>
              <a:rPr lang="en-GB" sz="1400" b="1" dirty="0" smtClean="0">
                <a:latin typeface="+mn-lt"/>
              </a:rPr>
              <a:t> </a:t>
            </a:r>
            <a:r>
              <a:rPr lang="en-GB" sz="1400" b="1" dirty="0" err="1" smtClean="0">
                <a:latin typeface="+mn-lt"/>
              </a:rPr>
              <a:t>indeplineasca</a:t>
            </a:r>
            <a:r>
              <a:rPr lang="en-GB" sz="1400" b="1" dirty="0" smtClean="0">
                <a:latin typeface="+mn-lt"/>
              </a:rPr>
              <a:t>, </a:t>
            </a:r>
            <a:r>
              <a:rPr lang="en-GB" sz="1400" b="1" dirty="0" err="1" smtClean="0">
                <a:latin typeface="+mn-lt"/>
              </a:rPr>
              <a:t>cumulativ</a:t>
            </a:r>
            <a:r>
              <a:rPr lang="en-GB" sz="1400" b="1" dirty="0" smtClean="0">
                <a:latin typeface="+mn-lt"/>
              </a:rPr>
              <a:t>, </a:t>
            </a:r>
            <a:r>
              <a:rPr lang="en-GB" sz="1400" b="1" u="sng" dirty="0" err="1" smtClean="0">
                <a:latin typeface="+mn-lt"/>
              </a:rPr>
              <a:t>urmatoarele</a:t>
            </a:r>
            <a:r>
              <a:rPr lang="en-GB" sz="1400" b="1" u="sng" dirty="0" smtClean="0">
                <a:latin typeface="+mn-lt"/>
              </a:rPr>
              <a:t> </a:t>
            </a:r>
            <a:r>
              <a:rPr lang="en-GB" sz="1400" b="1" u="sng" dirty="0" err="1" smtClean="0">
                <a:latin typeface="+mn-lt"/>
              </a:rPr>
              <a:t>criterii</a:t>
            </a:r>
            <a:r>
              <a:rPr lang="en-GB" sz="1400" b="1" u="sng" dirty="0" smtClean="0">
                <a:latin typeface="+mn-lt"/>
              </a:rPr>
              <a:t> de </a:t>
            </a:r>
            <a:r>
              <a:rPr lang="en-GB" sz="1400" b="1" u="sng" dirty="0" err="1" smtClean="0">
                <a:latin typeface="+mn-lt"/>
              </a:rPr>
              <a:t>eligibilitate</a:t>
            </a:r>
            <a:r>
              <a:rPr lang="en-GB" sz="1400" b="1" u="sng" dirty="0" smtClean="0">
                <a:latin typeface="+mn-lt"/>
              </a:rPr>
              <a:t>:</a:t>
            </a:r>
            <a:r>
              <a:rPr lang="en-GB" sz="1400" b="1" dirty="0" smtClean="0">
                <a:latin typeface="+mn-lt"/>
              </a:rPr>
              <a:t/>
            </a:r>
            <a:br>
              <a:rPr lang="en-GB" sz="1400" b="1" dirty="0" smtClean="0">
                <a:latin typeface="+mn-lt"/>
              </a:rPr>
            </a:br>
            <a:r>
              <a:rPr lang="en-GB" sz="1400" b="1" dirty="0" smtClean="0">
                <a:latin typeface="+mn-lt"/>
              </a:rPr>
              <a:t>   a) </a:t>
            </a:r>
            <a:r>
              <a:rPr lang="en-GB" sz="1400" b="1" dirty="0" err="1" smtClean="0">
                <a:latin typeface="+mn-lt"/>
              </a:rPr>
              <a:t>sa</a:t>
            </a:r>
            <a:r>
              <a:rPr lang="en-GB" sz="1400" b="1" dirty="0" smtClean="0">
                <a:latin typeface="+mn-lt"/>
              </a:rPr>
              <a:t> </a:t>
            </a:r>
            <a:r>
              <a:rPr lang="en-GB" sz="1400" b="1" dirty="0" err="1" smtClean="0">
                <a:latin typeface="+mn-lt"/>
              </a:rPr>
              <a:t>solicite</a:t>
            </a:r>
            <a:r>
              <a:rPr lang="en-GB" sz="1400" b="1" dirty="0" smtClean="0">
                <a:latin typeface="+mn-lt"/>
              </a:rPr>
              <a:t> </a:t>
            </a:r>
            <a:r>
              <a:rPr lang="en-GB" sz="1400" b="1" dirty="0" err="1" smtClean="0">
                <a:latin typeface="+mn-lt"/>
              </a:rPr>
              <a:t>ajutorul</a:t>
            </a:r>
            <a:r>
              <a:rPr lang="en-GB" sz="1400" b="1" dirty="0" smtClean="0">
                <a:latin typeface="+mn-lt"/>
              </a:rPr>
              <a:t> de </a:t>
            </a:r>
            <a:r>
              <a:rPr lang="en-GB" sz="1400" b="1" dirty="0" err="1" smtClean="0">
                <a:latin typeface="+mn-lt"/>
              </a:rPr>
              <a:t>minimis</a:t>
            </a:r>
            <a:r>
              <a:rPr lang="en-GB" sz="1400" b="1" dirty="0" smtClean="0">
                <a:latin typeface="+mn-lt"/>
              </a:rPr>
              <a:t> </a:t>
            </a:r>
            <a:r>
              <a:rPr lang="en-GB" sz="1400" b="1" dirty="0" err="1" smtClean="0">
                <a:latin typeface="+mn-lt"/>
              </a:rPr>
              <a:t>prevazut</a:t>
            </a:r>
            <a:r>
              <a:rPr lang="en-GB" sz="1400" b="1" dirty="0" smtClean="0">
                <a:latin typeface="+mn-lt"/>
              </a:rPr>
              <a:t> de </a:t>
            </a:r>
            <a:r>
              <a:rPr lang="en-GB" sz="1400" b="1" dirty="0" err="1" smtClean="0">
                <a:latin typeface="+mn-lt"/>
              </a:rPr>
              <a:t>prezenta</a:t>
            </a:r>
            <a:r>
              <a:rPr lang="en-GB" sz="1400" b="1" dirty="0" smtClean="0">
                <a:latin typeface="+mn-lt"/>
              </a:rPr>
              <a:t> </a:t>
            </a:r>
            <a:r>
              <a:rPr lang="en-GB" sz="1400" b="1" dirty="0" err="1" smtClean="0">
                <a:latin typeface="+mn-lt"/>
              </a:rPr>
              <a:t>hotarare</a:t>
            </a:r>
            <a:r>
              <a:rPr lang="en-GB" sz="1400" b="1" dirty="0" smtClean="0">
                <a:latin typeface="+mn-lt"/>
              </a:rPr>
              <a:t>;</a:t>
            </a:r>
            <a:br>
              <a:rPr lang="en-GB" sz="1400" b="1" dirty="0" smtClean="0">
                <a:latin typeface="+mn-lt"/>
              </a:rPr>
            </a:br>
            <a:r>
              <a:rPr lang="en-GB" sz="1400" b="1" dirty="0" smtClean="0">
                <a:latin typeface="+mn-lt"/>
              </a:rPr>
              <a:t>   b) </a:t>
            </a:r>
            <a:r>
              <a:rPr lang="en-GB" sz="1400" b="1" dirty="0" err="1" smtClean="0">
                <a:latin typeface="+mn-lt"/>
              </a:rPr>
              <a:t>sa</a:t>
            </a:r>
            <a:r>
              <a:rPr lang="en-GB" sz="1400" b="1" dirty="0" smtClean="0">
                <a:latin typeface="+mn-lt"/>
              </a:rPr>
              <a:t> </a:t>
            </a:r>
            <a:r>
              <a:rPr lang="en-GB" sz="1400" b="1" dirty="0" err="1" smtClean="0">
                <a:latin typeface="+mn-lt"/>
              </a:rPr>
              <a:t>utilizeze</a:t>
            </a:r>
            <a:r>
              <a:rPr lang="en-GB" sz="1400" b="1" dirty="0" smtClean="0">
                <a:latin typeface="+mn-lt"/>
              </a:rPr>
              <a:t> o </a:t>
            </a:r>
            <a:r>
              <a:rPr lang="en-GB" sz="1400" b="1" dirty="0" err="1" smtClean="0">
                <a:latin typeface="+mn-lt"/>
              </a:rPr>
              <a:t>suprafata</a:t>
            </a:r>
            <a:r>
              <a:rPr lang="en-GB" sz="1400" b="1" dirty="0" smtClean="0">
                <a:latin typeface="+mn-lt"/>
              </a:rPr>
              <a:t> </a:t>
            </a:r>
            <a:r>
              <a:rPr lang="en-GB" sz="1400" b="1" dirty="0" err="1" smtClean="0">
                <a:latin typeface="+mn-lt"/>
              </a:rPr>
              <a:t>cumulata</a:t>
            </a:r>
            <a:r>
              <a:rPr lang="en-GB" sz="1400" b="1" dirty="0" smtClean="0">
                <a:latin typeface="+mn-lt"/>
              </a:rPr>
              <a:t> de minimum 1.000 mp/</a:t>
            </a:r>
            <a:r>
              <a:rPr lang="en-GB" sz="1400" b="1" dirty="0" err="1" smtClean="0">
                <a:latin typeface="+mn-lt"/>
              </a:rPr>
              <a:t>ciclu</a:t>
            </a:r>
            <a:r>
              <a:rPr lang="en-GB" sz="1400" b="1" dirty="0" smtClean="0">
                <a:latin typeface="+mn-lt"/>
              </a:rPr>
              <a:t> de </a:t>
            </a:r>
            <a:r>
              <a:rPr lang="en-GB" sz="1400" b="1" dirty="0" err="1" smtClean="0">
                <a:latin typeface="+mn-lt"/>
              </a:rPr>
              <a:t>productie</a:t>
            </a:r>
            <a:r>
              <a:rPr lang="en-GB" sz="1400" b="1" dirty="0" smtClean="0">
                <a:latin typeface="+mn-lt"/>
              </a:rPr>
              <a:t>, </a:t>
            </a:r>
            <a:r>
              <a:rPr lang="en-GB" sz="1400" b="1" dirty="0" err="1" smtClean="0">
                <a:latin typeface="+mn-lt"/>
              </a:rPr>
              <a:t>cultivata</a:t>
            </a:r>
            <a:r>
              <a:rPr lang="en-GB" sz="1400" b="1" dirty="0" smtClean="0">
                <a:latin typeface="+mn-lt"/>
              </a:rPr>
              <a:t> </a:t>
            </a:r>
            <a:r>
              <a:rPr lang="en-GB" sz="1400" b="1" dirty="0" err="1" smtClean="0">
                <a:latin typeface="+mn-lt"/>
              </a:rPr>
              <a:t>exclusiv</a:t>
            </a:r>
            <a:r>
              <a:rPr lang="en-GB" sz="1400" b="1" dirty="0" smtClean="0">
                <a:latin typeface="+mn-lt"/>
              </a:rPr>
              <a:t> cu </a:t>
            </a:r>
            <a:r>
              <a:rPr lang="en-GB" sz="1400" b="1" dirty="0" err="1" smtClean="0">
                <a:latin typeface="+mn-lt"/>
              </a:rPr>
              <a:t>tomate</a:t>
            </a:r>
            <a:r>
              <a:rPr lang="en-GB" sz="1400" b="1" dirty="0" smtClean="0">
                <a:latin typeface="+mn-lt"/>
              </a:rPr>
              <a:t> in </a:t>
            </a:r>
            <a:r>
              <a:rPr lang="en-GB" sz="1400" b="1" dirty="0" err="1" smtClean="0">
                <a:latin typeface="+mn-lt"/>
              </a:rPr>
              <a:t>ciclul</a:t>
            </a:r>
            <a:r>
              <a:rPr lang="en-GB" sz="1400" b="1" dirty="0" smtClean="0">
                <a:latin typeface="+mn-lt"/>
              </a:rPr>
              <a:t> I, </a:t>
            </a:r>
            <a:r>
              <a:rPr lang="en-GB" sz="1400" b="1" dirty="0" err="1" smtClean="0">
                <a:latin typeface="+mn-lt"/>
              </a:rPr>
              <a:t>iar</a:t>
            </a:r>
            <a:r>
              <a:rPr lang="en-GB" sz="1400" b="1" dirty="0" smtClean="0">
                <a:latin typeface="+mn-lt"/>
              </a:rPr>
              <a:t> in </a:t>
            </a:r>
            <a:r>
              <a:rPr lang="en-GB" sz="1400" b="1" dirty="0" err="1" smtClean="0">
                <a:latin typeface="+mn-lt"/>
              </a:rPr>
              <a:t>ciclul</a:t>
            </a:r>
            <a:r>
              <a:rPr lang="en-GB" sz="1400" b="1" dirty="0" smtClean="0">
                <a:latin typeface="+mn-lt"/>
              </a:rPr>
              <a:t> II cu </a:t>
            </a:r>
            <a:r>
              <a:rPr lang="en-GB" sz="1400" b="1" dirty="0" err="1" smtClean="0">
                <a:latin typeface="+mn-lt"/>
              </a:rPr>
              <a:t>una</a:t>
            </a:r>
            <a:r>
              <a:rPr lang="en-GB" sz="1400" b="1" dirty="0" smtClean="0">
                <a:latin typeface="+mn-lt"/>
              </a:rPr>
              <a:t> </a:t>
            </a:r>
            <a:r>
              <a:rPr lang="en-GB" sz="1400" b="1" dirty="0" err="1" smtClean="0">
                <a:latin typeface="+mn-lt"/>
              </a:rPr>
              <a:t>dintre</a:t>
            </a:r>
            <a:r>
              <a:rPr lang="en-GB" sz="1400" b="1" dirty="0" smtClean="0">
                <a:latin typeface="+mn-lt"/>
              </a:rPr>
              <a:t> </a:t>
            </a:r>
            <a:r>
              <a:rPr lang="en-GB" sz="1400" b="1" dirty="0" err="1" smtClean="0">
                <a:latin typeface="+mn-lt"/>
              </a:rPr>
              <a:t>culturile</a:t>
            </a:r>
            <a:r>
              <a:rPr lang="en-GB" sz="1400" b="1" dirty="0" smtClean="0">
                <a:latin typeface="+mn-lt"/>
              </a:rPr>
              <a:t> de </a:t>
            </a:r>
            <a:r>
              <a:rPr lang="en-GB" sz="1400" b="1" dirty="0" err="1" smtClean="0">
                <a:latin typeface="+mn-lt"/>
              </a:rPr>
              <a:t>tomate</a:t>
            </a:r>
            <a:r>
              <a:rPr lang="en-GB" sz="1400" b="1" dirty="0" smtClean="0">
                <a:latin typeface="+mn-lt"/>
              </a:rPr>
              <a:t>, </a:t>
            </a:r>
            <a:r>
              <a:rPr lang="en-GB" sz="1400" b="1" dirty="0" err="1" smtClean="0">
                <a:latin typeface="+mn-lt"/>
              </a:rPr>
              <a:t>ardei</a:t>
            </a:r>
            <a:r>
              <a:rPr lang="en-GB" sz="1400" b="1" dirty="0" smtClean="0">
                <a:latin typeface="+mn-lt"/>
              </a:rPr>
              <a:t> </a:t>
            </a:r>
            <a:r>
              <a:rPr lang="en-GB" sz="1400" b="1" dirty="0" err="1" smtClean="0">
                <a:latin typeface="+mn-lt"/>
              </a:rPr>
              <a:t>gras</a:t>
            </a:r>
            <a:r>
              <a:rPr lang="en-GB" sz="1400" b="1" dirty="0" smtClean="0">
                <a:latin typeface="+mn-lt"/>
              </a:rPr>
              <a:t> </a:t>
            </a:r>
            <a:r>
              <a:rPr lang="en-GB" sz="1400" b="1" dirty="0" err="1" smtClean="0">
                <a:latin typeface="+mn-lt"/>
              </a:rPr>
              <a:t>si</a:t>
            </a:r>
            <a:r>
              <a:rPr lang="en-GB" sz="1400" b="1" dirty="0" smtClean="0">
                <a:latin typeface="+mn-lt"/>
              </a:rPr>
              <a:t>/</a:t>
            </a:r>
            <a:r>
              <a:rPr lang="en-GB" sz="1400" b="1" dirty="0" err="1" smtClean="0">
                <a:latin typeface="+mn-lt"/>
              </a:rPr>
              <a:t>sau</a:t>
            </a:r>
            <a:r>
              <a:rPr lang="en-GB" sz="1400" b="1" dirty="0" smtClean="0">
                <a:latin typeface="+mn-lt"/>
              </a:rPr>
              <a:t> lung - </a:t>
            </a:r>
            <a:r>
              <a:rPr lang="en-GB" sz="1400" b="1" dirty="0" err="1" smtClean="0">
                <a:latin typeface="+mn-lt"/>
              </a:rPr>
              <a:t>capia</a:t>
            </a:r>
            <a:r>
              <a:rPr lang="en-GB" sz="1400" b="1" dirty="0" smtClean="0">
                <a:latin typeface="+mn-lt"/>
              </a:rPr>
              <a:t>, </a:t>
            </a:r>
            <a:r>
              <a:rPr lang="en-GB" sz="1400" b="1" dirty="0" err="1" smtClean="0">
                <a:latin typeface="+mn-lt"/>
              </a:rPr>
              <a:t>castraveti</a:t>
            </a:r>
            <a:r>
              <a:rPr lang="en-GB" sz="1400" b="1" dirty="0" smtClean="0">
                <a:latin typeface="+mn-lt"/>
              </a:rPr>
              <a:t>, </a:t>
            </a:r>
            <a:r>
              <a:rPr lang="en-GB" sz="1400" b="1" dirty="0" err="1" smtClean="0">
                <a:latin typeface="+mn-lt"/>
              </a:rPr>
              <a:t>fasole</a:t>
            </a:r>
            <a:r>
              <a:rPr lang="en-GB" sz="1400" b="1" dirty="0" smtClean="0">
                <a:latin typeface="+mn-lt"/>
              </a:rPr>
              <a:t> </a:t>
            </a:r>
            <a:r>
              <a:rPr lang="en-GB" sz="1400" b="1" dirty="0" err="1" smtClean="0">
                <a:latin typeface="+mn-lt"/>
              </a:rPr>
              <a:t>pastai</a:t>
            </a:r>
            <a:r>
              <a:rPr lang="en-GB" sz="1400" b="1" dirty="0" smtClean="0">
                <a:latin typeface="+mn-lt"/>
              </a:rPr>
              <a:t>, </a:t>
            </a:r>
            <a:r>
              <a:rPr lang="en-GB" sz="1400" b="1" dirty="0" err="1" smtClean="0">
                <a:latin typeface="+mn-lt"/>
              </a:rPr>
              <a:t>salata</a:t>
            </a:r>
            <a:r>
              <a:rPr lang="en-GB" sz="1400" b="1" dirty="0" smtClean="0">
                <a:latin typeface="+mn-lt"/>
              </a:rPr>
              <a:t>, </a:t>
            </a:r>
            <a:r>
              <a:rPr lang="en-GB" sz="1400" b="1" dirty="0" err="1" smtClean="0">
                <a:latin typeface="+mn-lt"/>
              </a:rPr>
              <a:t>spanac</a:t>
            </a:r>
            <a:r>
              <a:rPr lang="en-GB" sz="1400" b="1" dirty="0" smtClean="0">
                <a:latin typeface="+mn-lt"/>
              </a:rPr>
              <a:t>, </a:t>
            </a:r>
            <a:r>
              <a:rPr lang="en-GB" sz="1400" b="1" dirty="0" err="1" smtClean="0">
                <a:latin typeface="+mn-lt"/>
              </a:rPr>
              <a:t>ceapa</a:t>
            </a:r>
            <a:r>
              <a:rPr lang="en-GB" sz="1400" b="1" dirty="0" smtClean="0">
                <a:latin typeface="+mn-lt"/>
              </a:rPr>
              <a:t> </a:t>
            </a:r>
            <a:r>
              <a:rPr lang="en-GB" sz="1400" b="1" dirty="0" err="1" smtClean="0">
                <a:latin typeface="+mn-lt"/>
              </a:rPr>
              <a:t>verde</a:t>
            </a:r>
            <a:r>
              <a:rPr lang="en-GB" sz="1400" b="1" dirty="0" smtClean="0">
                <a:latin typeface="+mn-lt"/>
              </a:rPr>
              <a:t>;</a:t>
            </a:r>
            <a:br>
              <a:rPr lang="en-GB" sz="1400" b="1" dirty="0" smtClean="0">
                <a:latin typeface="+mn-lt"/>
              </a:rPr>
            </a:br>
            <a:r>
              <a:rPr lang="en-GB" sz="1400" b="1" dirty="0" smtClean="0">
                <a:latin typeface="+mn-lt"/>
              </a:rPr>
              <a:t>   c) </a:t>
            </a:r>
            <a:r>
              <a:rPr lang="en-GB" sz="1400" b="1" dirty="0" err="1" smtClean="0">
                <a:latin typeface="+mn-lt"/>
              </a:rPr>
              <a:t>sa</a:t>
            </a:r>
            <a:r>
              <a:rPr lang="en-GB" sz="1400" b="1" dirty="0" smtClean="0">
                <a:latin typeface="+mn-lt"/>
              </a:rPr>
              <a:t> </a:t>
            </a:r>
            <a:r>
              <a:rPr lang="en-GB" sz="1400" b="1" dirty="0" err="1" smtClean="0">
                <a:latin typeface="+mn-lt"/>
              </a:rPr>
              <a:t>marcheze</a:t>
            </a:r>
            <a:r>
              <a:rPr lang="en-GB" sz="1400" b="1" dirty="0" smtClean="0">
                <a:latin typeface="+mn-lt"/>
              </a:rPr>
              <a:t> </a:t>
            </a:r>
            <a:r>
              <a:rPr lang="en-GB" sz="1400" b="1" dirty="0" err="1" smtClean="0">
                <a:latin typeface="+mn-lt"/>
              </a:rPr>
              <a:t>suprafata</a:t>
            </a:r>
            <a:r>
              <a:rPr lang="en-GB" sz="1400" b="1" dirty="0" smtClean="0">
                <a:latin typeface="+mn-lt"/>
              </a:rPr>
              <a:t> , la loc </a:t>
            </a:r>
            <a:r>
              <a:rPr lang="en-GB" sz="1400" b="1" dirty="0" err="1" smtClean="0">
                <a:latin typeface="+mn-lt"/>
              </a:rPr>
              <a:t>vizibil</a:t>
            </a:r>
            <a:r>
              <a:rPr lang="en-GB" sz="1400" b="1" dirty="0" smtClean="0">
                <a:latin typeface="+mn-lt"/>
              </a:rPr>
              <a:t>, cu o </a:t>
            </a:r>
            <a:r>
              <a:rPr lang="en-GB" sz="1400" b="1" dirty="0" err="1" smtClean="0">
                <a:latin typeface="+mn-lt"/>
              </a:rPr>
              <a:t>placa</a:t>
            </a:r>
            <a:r>
              <a:rPr lang="en-GB" sz="1400" b="1" dirty="0" smtClean="0">
                <a:latin typeface="+mn-lt"/>
              </a:rPr>
              <a:t>-indicator, </a:t>
            </a:r>
            <a:r>
              <a:rPr lang="en-GB" sz="1400" b="1" dirty="0" err="1" smtClean="0">
                <a:latin typeface="+mn-lt"/>
              </a:rPr>
              <a:t>pe</a:t>
            </a:r>
            <a:r>
              <a:rPr lang="en-GB" sz="1400" b="1" dirty="0" smtClean="0">
                <a:latin typeface="+mn-lt"/>
              </a:rPr>
              <a:t> care </a:t>
            </a:r>
            <a:r>
              <a:rPr lang="en-GB" sz="1400" b="1" dirty="0" err="1" smtClean="0">
                <a:latin typeface="+mn-lt"/>
              </a:rPr>
              <a:t>sa</a:t>
            </a:r>
            <a:r>
              <a:rPr lang="en-GB" sz="1400" b="1" dirty="0" smtClean="0">
                <a:latin typeface="+mn-lt"/>
              </a:rPr>
              <a:t> se </a:t>
            </a:r>
            <a:r>
              <a:rPr lang="en-GB" sz="1400" b="1" dirty="0" err="1" smtClean="0">
                <a:latin typeface="+mn-lt"/>
              </a:rPr>
              <a:t>gaseasca</a:t>
            </a:r>
            <a:r>
              <a:rPr lang="en-GB" sz="1400" b="1" dirty="0" smtClean="0">
                <a:latin typeface="+mn-lt"/>
              </a:rPr>
              <a:t> </a:t>
            </a:r>
            <a:r>
              <a:rPr lang="en-GB" sz="1400" b="1" dirty="0" err="1" smtClean="0">
                <a:latin typeface="+mn-lt"/>
              </a:rPr>
              <a:t>inscriptia</a:t>
            </a:r>
            <a:r>
              <a:rPr lang="en-GB" sz="1400" b="1" dirty="0" smtClean="0">
                <a:latin typeface="+mn-lt"/>
              </a:rPr>
              <a:t> „Program </a:t>
            </a:r>
            <a:r>
              <a:rPr lang="en-GB" sz="1400" b="1" dirty="0" err="1" smtClean="0">
                <a:latin typeface="+mn-lt"/>
              </a:rPr>
              <a:t>sustinere</a:t>
            </a:r>
            <a:r>
              <a:rPr lang="en-GB" sz="1400" b="1" dirty="0" smtClean="0">
                <a:latin typeface="+mn-lt"/>
              </a:rPr>
              <a:t> legume, </a:t>
            </a:r>
            <a:r>
              <a:rPr lang="en-GB" sz="1400" b="1" dirty="0" err="1" smtClean="0">
                <a:latin typeface="+mn-lt"/>
              </a:rPr>
              <a:t>anul</a:t>
            </a:r>
            <a:r>
              <a:rPr lang="en-GB" sz="1400" b="1" dirty="0" smtClean="0">
                <a:latin typeface="+mn-lt"/>
              </a:rPr>
              <a:t> 2022, </a:t>
            </a:r>
            <a:r>
              <a:rPr lang="en-GB" sz="1400" b="1" dirty="0" err="1" smtClean="0">
                <a:latin typeface="+mn-lt"/>
              </a:rPr>
              <a:t>beneficiar</a:t>
            </a:r>
            <a:r>
              <a:rPr lang="en-GB" sz="1400" b="1" dirty="0" smtClean="0">
                <a:latin typeface="+mn-lt"/>
              </a:rPr>
              <a:t> </a:t>
            </a:r>
            <a:r>
              <a:rPr lang="en-GB" sz="1400" b="1" dirty="0" err="1" smtClean="0">
                <a:latin typeface="+mn-lt"/>
              </a:rPr>
              <a:t>numarul</a:t>
            </a:r>
            <a:r>
              <a:rPr lang="en-GB" sz="1400" b="1" dirty="0" smtClean="0">
                <a:latin typeface="+mn-lt"/>
              </a:rPr>
              <a:t> .............., </a:t>
            </a:r>
            <a:r>
              <a:rPr lang="en-GB" sz="1400" b="1" dirty="0" err="1" smtClean="0">
                <a:latin typeface="+mn-lt"/>
              </a:rPr>
              <a:t>Directia</a:t>
            </a:r>
            <a:r>
              <a:rPr lang="en-GB" sz="1400" b="1" dirty="0" smtClean="0">
                <a:latin typeface="+mn-lt"/>
              </a:rPr>
              <a:t> </a:t>
            </a:r>
            <a:r>
              <a:rPr lang="en-GB" sz="1400" b="1" dirty="0" err="1" smtClean="0">
                <a:latin typeface="+mn-lt"/>
              </a:rPr>
              <a:t>pentru</a:t>
            </a:r>
            <a:r>
              <a:rPr lang="en-GB" sz="1400" b="1" dirty="0" smtClean="0">
                <a:latin typeface="+mn-lt"/>
              </a:rPr>
              <a:t> </a:t>
            </a:r>
            <a:r>
              <a:rPr lang="en-GB" sz="1400" b="1" dirty="0" err="1" smtClean="0">
                <a:latin typeface="+mn-lt"/>
              </a:rPr>
              <a:t>Agricultura</a:t>
            </a:r>
            <a:r>
              <a:rPr lang="en-GB" sz="1400" b="1" dirty="0" smtClean="0">
                <a:latin typeface="+mn-lt"/>
              </a:rPr>
              <a:t> a </a:t>
            </a:r>
            <a:r>
              <a:rPr lang="en-GB" sz="1400" b="1" dirty="0" err="1" smtClean="0">
                <a:latin typeface="+mn-lt"/>
              </a:rPr>
              <a:t>Judetului</a:t>
            </a:r>
            <a:r>
              <a:rPr lang="en-GB" sz="1400" b="1" dirty="0" smtClean="0">
                <a:latin typeface="+mn-lt"/>
              </a:rPr>
              <a:t> .........../</a:t>
            </a:r>
            <a:r>
              <a:rPr lang="en-GB" sz="1400" b="1" dirty="0" err="1" smtClean="0">
                <a:latin typeface="+mn-lt"/>
              </a:rPr>
              <a:t>Municipiului</a:t>
            </a:r>
            <a:r>
              <a:rPr lang="en-GB" sz="1400" b="1" dirty="0" smtClean="0">
                <a:latin typeface="+mn-lt"/>
              </a:rPr>
              <a:t> </a:t>
            </a:r>
            <a:r>
              <a:rPr lang="en-GB" sz="1400" b="1" dirty="0" err="1" smtClean="0">
                <a:latin typeface="+mn-lt"/>
              </a:rPr>
              <a:t>Bucuresti</a:t>
            </a:r>
            <a:r>
              <a:rPr lang="en-GB" sz="1400" b="1" dirty="0" smtClean="0">
                <a:latin typeface="+mn-lt"/>
              </a:rPr>
              <a:t>“, cu </a:t>
            </a:r>
            <a:r>
              <a:rPr lang="en-GB" sz="1400" b="1" dirty="0" err="1" smtClean="0">
                <a:latin typeface="+mn-lt"/>
              </a:rPr>
              <a:t>dimensiunea</a:t>
            </a:r>
            <a:r>
              <a:rPr lang="en-GB" sz="1400" b="1" dirty="0" smtClean="0">
                <a:latin typeface="+mn-lt"/>
              </a:rPr>
              <a:t> minima </a:t>
            </a:r>
            <a:r>
              <a:rPr lang="en-GB" sz="1400" b="1" dirty="0" err="1" smtClean="0">
                <a:latin typeface="+mn-lt"/>
              </a:rPr>
              <a:t>recomandata</a:t>
            </a:r>
            <a:r>
              <a:rPr lang="en-GB" sz="1400" b="1" dirty="0" smtClean="0">
                <a:latin typeface="+mn-lt"/>
              </a:rPr>
              <a:t> de 50 cm/70 cm;</a:t>
            </a:r>
            <a:br>
              <a:rPr lang="en-GB" sz="1400" b="1" dirty="0" smtClean="0">
                <a:latin typeface="+mn-lt"/>
              </a:rPr>
            </a:br>
            <a:r>
              <a:rPr lang="en-GB" sz="1400" b="1" dirty="0" smtClean="0">
                <a:latin typeface="+mn-lt"/>
              </a:rPr>
              <a:t>   d) </a:t>
            </a:r>
            <a:r>
              <a:rPr lang="en-GB" sz="1400" b="1" dirty="0" err="1" smtClean="0">
                <a:latin typeface="+mn-lt"/>
              </a:rPr>
              <a:t>sa</a:t>
            </a:r>
            <a:r>
              <a:rPr lang="en-GB" sz="1400" b="1" dirty="0" smtClean="0">
                <a:latin typeface="+mn-lt"/>
              </a:rPr>
              <a:t> </a:t>
            </a:r>
            <a:r>
              <a:rPr lang="en-GB" sz="1400" b="1" dirty="0" err="1" smtClean="0">
                <a:latin typeface="+mn-lt"/>
              </a:rPr>
              <a:t>obtina</a:t>
            </a:r>
            <a:r>
              <a:rPr lang="en-GB" sz="1400" b="1" dirty="0" smtClean="0">
                <a:latin typeface="+mn-lt"/>
              </a:rPr>
              <a:t> </a:t>
            </a:r>
            <a:r>
              <a:rPr lang="en-GB" sz="1400" b="1" dirty="0" err="1" smtClean="0">
                <a:latin typeface="+mn-lt"/>
              </a:rPr>
              <a:t>productiile</a:t>
            </a:r>
            <a:r>
              <a:rPr lang="en-GB" sz="1400" b="1" dirty="0" smtClean="0">
                <a:latin typeface="+mn-lt"/>
              </a:rPr>
              <a:t> </a:t>
            </a:r>
            <a:r>
              <a:rPr lang="en-GB" sz="1400" b="1" dirty="0" err="1" smtClean="0">
                <a:latin typeface="+mn-lt"/>
              </a:rPr>
              <a:t>minime</a:t>
            </a:r>
            <a:r>
              <a:rPr lang="en-GB" sz="1400" b="1" dirty="0" smtClean="0">
                <a:latin typeface="+mn-lt"/>
              </a:rPr>
              <a:t> </a:t>
            </a:r>
            <a:r>
              <a:rPr lang="en-GB" sz="1400" b="1" dirty="0" err="1" smtClean="0">
                <a:latin typeface="+mn-lt"/>
              </a:rPr>
              <a:t>corespunzatoare</a:t>
            </a:r>
            <a:r>
              <a:rPr lang="en-GB" sz="1400" b="1" dirty="0" smtClean="0">
                <a:latin typeface="+mn-lt"/>
              </a:rPr>
              <a:t> </a:t>
            </a:r>
            <a:r>
              <a:rPr lang="en-GB" sz="1400" b="1" dirty="0" err="1" smtClean="0">
                <a:latin typeface="+mn-lt"/>
              </a:rPr>
              <a:t>culturii</a:t>
            </a:r>
            <a:r>
              <a:rPr lang="en-GB" sz="1400" b="1" dirty="0" smtClean="0">
                <a:latin typeface="+mn-lt"/>
              </a:rPr>
              <a:t> </a:t>
            </a:r>
            <a:r>
              <a:rPr lang="en-GB" sz="1400" b="1" dirty="0" err="1" smtClean="0">
                <a:latin typeface="+mn-lt"/>
              </a:rPr>
              <a:t>infiintate</a:t>
            </a:r>
            <a:r>
              <a:rPr lang="en-GB" sz="1400" b="1" dirty="0" smtClean="0">
                <a:latin typeface="+mn-lt"/>
              </a:rPr>
              <a:t>;</a:t>
            </a:r>
            <a:br>
              <a:rPr lang="en-GB" sz="1400" b="1" dirty="0" smtClean="0">
                <a:latin typeface="+mn-lt"/>
              </a:rPr>
            </a:br>
            <a:r>
              <a:rPr lang="en-GB" sz="1400" b="1" dirty="0" smtClean="0">
                <a:latin typeface="+mn-lt"/>
              </a:rPr>
              <a:t>   e) </a:t>
            </a:r>
            <a:r>
              <a:rPr lang="en-GB" sz="1400" b="1" dirty="0" err="1" smtClean="0">
                <a:latin typeface="+mn-lt"/>
              </a:rPr>
              <a:t>sa</a:t>
            </a:r>
            <a:r>
              <a:rPr lang="en-GB" sz="1400" b="1" dirty="0" smtClean="0">
                <a:latin typeface="+mn-lt"/>
              </a:rPr>
              <a:t> fie </a:t>
            </a:r>
            <a:r>
              <a:rPr lang="en-GB" sz="1400" b="1" dirty="0" err="1" smtClean="0">
                <a:latin typeface="+mn-lt"/>
              </a:rPr>
              <a:t>inregistrati</a:t>
            </a:r>
            <a:r>
              <a:rPr lang="en-GB" sz="1400" b="1" dirty="0" smtClean="0">
                <a:latin typeface="+mn-lt"/>
              </a:rPr>
              <a:t> in </a:t>
            </a:r>
            <a:r>
              <a:rPr lang="en-GB" sz="1400" b="1" dirty="0" err="1" smtClean="0">
                <a:latin typeface="+mn-lt"/>
              </a:rPr>
              <a:t>evidentele</a:t>
            </a:r>
            <a:r>
              <a:rPr lang="en-GB" sz="1400" b="1" dirty="0" smtClean="0">
                <a:latin typeface="+mn-lt"/>
              </a:rPr>
              <a:t> </a:t>
            </a:r>
            <a:r>
              <a:rPr lang="en-GB" sz="1400" b="1" dirty="0" err="1" smtClean="0">
                <a:latin typeface="+mn-lt"/>
              </a:rPr>
              <a:t>Registrului</a:t>
            </a:r>
            <a:r>
              <a:rPr lang="en-GB" sz="1400" b="1" dirty="0" smtClean="0">
                <a:latin typeface="+mn-lt"/>
              </a:rPr>
              <a:t> </a:t>
            </a:r>
            <a:r>
              <a:rPr lang="en-GB" sz="1400" b="1" dirty="0" err="1" smtClean="0">
                <a:latin typeface="+mn-lt"/>
              </a:rPr>
              <a:t>agricol</a:t>
            </a:r>
            <a:r>
              <a:rPr lang="en-GB" sz="1400" b="1" dirty="0" smtClean="0">
                <a:latin typeface="+mn-lt"/>
              </a:rPr>
              <a:t> </a:t>
            </a:r>
            <a:r>
              <a:rPr lang="en-GB" sz="1400" b="1" dirty="0" err="1" smtClean="0">
                <a:latin typeface="+mn-lt"/>
              </a:rPr>
              <a:t>deschis</a:t>
            </a:r>
            <a:r>
              <a:rPr lang="en-GB" sz="1400" b="1" dirty="0" smtClean="0">
                <a:latin typeface="+mn-lt"/>
              </a:rPr>
              <a:t> la </a:t>
            </a:r>
            <a:r>
              <a:rPr lang="en-GB" sz="1400" b="1" dirty="0" err="1" smtClean="0">
                <a:latin typeface="+mn-lt"/>
              </a:rPr>
              <a:t>primariile</a:t>
            </a:r>
            <a:r>
              <a:rPr lang="en-GB" sz="1400" b="1" dirty="0" smtClean="0">
                <a:latin typeface="+mn-lt"/>
              </a:rPr>
              <a:t> in a </a:t>
            </a:r>
            <a:r>
              <a:rPr lang="en-GB" sz="1400" b="1" dirty="0" err="1" smtClean="0">
                <a:latin typeface="+mn-lt"/>
              </a:rPr>
              <a:t>caror</a:t>
            </a:r>
            <a:r>
              <a:rPr lang="en-GB" sz="1400" b="1" dirty="0" smtClean="0">
                <a:latin typeface="+mn-lt"/>
              </a:rPr>
              <a:t> </a:t>
            </a:r>
            <a:r>
              <a:rPr lang="en-GB" sz="1400" b="1" dirty="0" err="1" smtClean="0">
                <a:latin typeface="+mn-lt"/>
              </a:rPr>
              <a:t>raza</a:t>
            </a:r>
            <a:r>
              <a:rPr lang="en-GB" sz="1400" b="1" dirty="0" smtClean="0">
                <a:latin typeface="+mn-lt"/>
              </a:rPr>
              <a:t> </a:t>
            </a:r>
            <a:r>
              <a:rPr lang="en-GB" sz="1400" b="1" dirty="0" err="1" smtClean="0">
                <a:latin typeface="+mn-lt"/>
              </a:rPr>
              <a:t>administrativ-teritoriala</a:t>
            </a:r>
            <a:r>
              <a:rPr lang="en-GB" sz="1400" b="1" dirty="0" smtClean="0">
                <a:latin typeface="+mn-lt"/>
              </a:rPr>
              <a:t> se </a:t>
            </a:r>
            <a:r>
              <a:rPr lang="en-GB" sz="1400" b="1" dirty="0" err="1" smtClean="0">
                <a:latin typeface="+mn-lt"/>
              </a:rPr>
              <a:t>afla</a:t>
            </a:r>
            <a:r>
              <a:rPr lang="en-GB" sz="1400" b="1" dirty="0" smtClean="0">
                <a:latin typeface="+mn-lt"/>
              </a:rPr>
              <a:t> </a:t>
            </a:r>
            <a:r>
              <a:rPr lang="en-GB" sz="1400" b="1" dirty="0" err="1" smtClean="0">
                <a:latin typeface="+mn-lt"/>
              </a:rPr>
              <a:t>suprafetele</a:t>
            </a:r>
            <a:r>
              <a:rPr lang="en-GB" sz="1400" b="1" dirty="0" smtClean="0">
                <a:latin typeface="+mn-lt"/>
              </a:rPr>
              <a:t> cultivate cu legume in </a:t>
            </a:r>
            <a:r>
              <a:rPr lang="en-GB" sz="1400" b="1" dirty="0" err="1" smtClean="0">
                <a:latin typeface="+mn-lt"/>
              </a:rPr>
              <a:t>spatiile</a:t>
            </a:r>
            <a:r>
              <a:rPr lang="en-GB" sz="1400" b="1" dirty="0" smtClean="0">
                <a:latin typeface="+mn-lt"/>
              </a:rPr>
              <a:t> </a:t>
            </a:r>
            <a:r>
              <a:rPr lang="en-GB" sz="1400" b="1" dirty="0" err="1" smtClean="0">
                <a:latin typeface="+mn-lt"/>
              </a:rPr>
              <a:t>protejate</a:t>
            </a:r>
            <a:r>
              <a:rPr lang="en-GB" sz="1400" b="1" dirty="0" smtClean="0">
                <a:latin typeface="+mn-lt"/>
              </a:rPr>
              <a:t> in </a:t>
            </a:r>
            <a:r>
              <a:rPr lang="en-GB" sz="1400" b="1" dirty="0" err="1" smtClean="0">
                <a:latin typeface="+mn-lt"/>
              </a:rPr>
              <a:t>anul</a:t>
            </a:r>
            <a:r>
              <a:rPr lang="en-GB" sz="1400" b="1" dirty="0" smtClean="0">
                <a:latin typeface="+mn-lt"/>
              </a:rPr>
              <a:t> 2022;</a:t>
            </a:r>
            <a:br>
              <a:rPr lang="en-GB" sz="1400" b="1" dirty="0" smtClean="0">
                <a:latin typeface="+mn-lt"/>
              </a:rPr>
            </a:br>
            <a:r>
              <a:rPr lang="en-GB" sz="1400" b="1" dirty="0" smtClean="0">
                <a:latin typeface="+mn-lt"/>
              </a:rPr>
              <a:t>   f) </a:t>
            </a:r>
            <a:r>
              <a:rPr lang="en-GB" sz="1400" b="1" dirty="0" err="1" smtClean="0">
                <a:latin typeface="+mn-lt"/>
              </a:rPr>
              <a:t>sa</a:t>
            </a:r>
            <a:r>
              <a:rPr lang="en-GB" sz="1400" b="1" dirty="0" smtClean="0">
                <a:latin typeface="+mn-lt"/>
              </a:rPr>
              <a:t> </a:t>
            </a:r>
            <a:r>
              <a:rPr lang="en-GB" sz="1400" b="1" dirty="0" err="1" smtClean="0">
                <a:latin typeface="+mn-lt"/>
              </a:rPr>
              <a:t>detina</a:t>
            </a:r>
            <a:r>
              <a:rPr lang="en-GB" sz="1400" b="1" dirty="0" smtClean="0">
                <a:latin typeface="+mn-lt"/>
              </a:rPr>
              <a:t> </a:t>
            </a:r>
            <a:r>
              <a:rPr lang="en-GB" sz="1400" b="1" dirty="0" err="1" smtClean="0">
                <a:latin typeface="+mn-lt"/>
              </a:rPr>
              <a:t>Registrul</a:t>
            </a:r>
            <a:r>
              <a:rPr lang="en-GB" sz="1400" b="1" dirty="0" smtClean="0">
                <a:latin typeface="+mn-lt"/>
              </a:rPr>
              <a:t> de </a:t>
            </a:r>
            <a:r>
              <a:rPr lang="en-GB" sz="1400" b="1" dirty="0" err="1" smtClean="0">
                <a:latin typeface="+mn-lt"/>
              </a:rPr>
              <a:t>evidenta</a:t>
            </a:r>
            <a:r>
              <a:rPr lang="en-GB" sz="1400" b="1" dirty="0" smtClean="0">
                <a:latin typeface="+mn-lt"/>
              </a:rPr>
              <a:t> a </a:t>
            </a:r>
            <a:r>
              <a:rPr lang="en-GB" sz="1400" b="1" dirty="0" err="1" smtClean="0">
                <a:latin typeface="+mn-lt"/>
              </a:rPr>
              <a:t>tratamentelor</a:t>
            </a:r>
            <a:r>
              <a:rPr lang="en-GB" sz="1400" b="1" dirty="0" smtClean="0">
                <a:latin typeface="+mn-lt"/>
              </a:rPr>
              <a:t> cu </a:t>
            </a:r>
            <a:r>
              <a:rPr lang="en-GB" sz="1400" b="1" dirty="0" err="1" smtClean="0">
                <a:latin typeface="+mn-lt"/>
              </a:rPr>
              <a:t>produse</a:t>
            </a:r>
            <a:r>
              <a:rPr lang="en-GB" sz="1400" b="1" dirty="0" smtClean="0">
                <a:latin typeface="+mn-lt"/>
              </a:rPr>
              <a:t> de </a:t>
            </a:r>
            <a:r>
              <a:rPr lang="en-GB" sz="1400" b="1" dirty="0" err="1" smtClean="0">
                <a:latin typeface="+mn-lt"/>
              </a:rPr>
              <a:t>protectie</a:t>
            </a:r>
            <a:r>
              <a:rPr lang="en-GB" sz="1400" b="1" dirty="0" smtClean="0">
                <a:latin typeface="+mn-lt"/>
              </a:rPr>
              <a:t> a </a:t>
            </a:r>
            <a:r>
              <a:rPr lang="en-GB" sz="1400" b="1" dirty="0" err="1" smtClean="0">
                <a:latin typeface="+mn-lt"/>
              </a:rPr>
              <a:t>plantelor</a:t>
            </a:r>
            <a:r>
              <a:rPr lang="en-GB" sz="1400" b="1" dirty="0" smtClean="0">
                <a:latin typeface="+mn-lt"/>
              </a:rPr>
              <a:t>, conform </a:t>
            </a:r>
            <a:r>
              <a:rPr lang="en-GB" sz="1400" b="1" dirty="0" err="1" smtClean="0">
                <a:latin typeface="+mn-lt"/>
              </a:rPr>
              <a:t>modelului</a:t>
            </a:r>
            <a:r>
              <a:rPr lang="en-GB" sz="1400" b="1" dirty="0" smtClean="0">
                <a:latin typeface="+mn-lt"/>
              </a:rPr>
              <a:t> </a:t>
            </a:r>
            <a:r>
              <a:rPr lang="en-GB" sz="1400" b="1" dirty="0" err="1" smtClean="0">
                <a:latin typeface="+mn-lt"/>
              </a:rPr>
              <a:t>prevazutn</a:t>
            </a:r>
            <a:r>
              <a:rPr lang="en-GB" sz="1400" b="1" dirty="0" smtClean="0">
                <a:latin typeface="+mn-lt"/>
              </a:rPr>
              <a:t> </a:t>
            </a:r>
            <a:r>
              <a:rPr lang="en-GB" sz="1400" b="1" dirty="0" err="1" smtClean="0">
                <a:latin typeface="+mn-lt"/>
              </a:rPr>
              <a:t>legislatie</a:t>
            </a:r>
            <a:r>
              <a:rPr lang="en-GB" sz="1400" b="1" dirty="0" smtClean="0">
                <a:latin typeface="+mn-lt"/>
              </a:rPr>
              <a:t>, </a:t>
            </a:r>
            <a:r>
              <a:rPr lang="en-GB" sz="1400" b="1" dirty="0" err="1" smtClean="0">
                <a:latin typeface="+mn-lt"/>
              </a:rPr>
              <a:t>avizat</a:t>
            </a:r>
            <a:r>
              <a:rPr lang="en-GB" sz="1400" b="1" dirty="0" smtClean="0">
                <a:latin typeface="+mn-lt"/>
              </a:rPr>
              <a:t> de OFJ;</a:t>
            </a:r>
            <a:br>
              <a:rPr lang="en-GB" sz="1400" b="1" dirty="0" smtClean="0">
                <a:latin typeface="+mn-lt"/>
              </a:rPr>
            </a:br>
            <a:r>
              <a:rPr lang="en-GB" sz="1400" b="1" dirty="0" smtClean="0">
                <a:latin typeface="+mn-lt"/>
              </a:rPr>
              <a:t>   g) </a:t>
            </a:r>
            <a:r>
              <a:rPr lang="en-GB" sz="1400" b="1" dirty="0" err="1" smtClean="0">
                <a:latin typeface="+mn-lt"/>
              </a:rPr>
              <a:t>sa</a:t>
            </a:r>
            <a:r>
              <a:rPr lang="en-GB" sz="1400" b="1" dirty="0" smtClean="0">
                <a:latin typeface="+mn-lt"/>
              </a:rPr>
              <a:t> </a:t>
            </a:r>
            <a:r>
              <a:rPr lang="en-GB" sz="1400" b="1" dirty="0" err="1" smtClean="0">
                <a:latin typeface="+mn-lt"/>
              </a:rPr>
              <a:t>faca</a:t>
            </a:r>
            <a:r>
              <a:rPr lang="en-GB" sz="1400" b="1" dirty="0" smtClean="0">
                <a:latin typeface="+mn-lt"/>
              </a:rPr>
              <a:t> </a:t>
            </a:r>
            <a:r>
              <a:rPr lang="en-GB" sz="1400" b="1" dirty="0" err="1" smtClean="0">
                <a:latin typeface="+mn-lt"/>
              </a:rPr>
              <a:t>dovada</a:t>
            </a:r>
            <a:r>
              <a:rPr lang="en-GB" sz="1400" b="1" dirty="0" smtClean="0">
                <a:latin typeface="+mn-lt"/>
              </a:rPr>
              <a:t> </a:t>
            </a:r>
            <a:r>
              <a:rPr lang="en-GB" sz="1400" b="1" dirty="0" err="1" smtClean="0">
                <a:latin typeface="+mn-lt"/>
              </a:rPr>
              <a:t>obtinerii</a:t>
            </a:r>
            <a:r>
              <a:rPr lang="en-GB" sz="1400" b="1" dirty="0" smtClean="0">
                <a:latin typeface="+mn-lt"/>
              </a:rPr>
              <a:t> </a:t>
            </a:r>
            <a:r>
              <a:rPr lang="en-GB" sz="1400" b="1" dirty="0" err="1" smtClean="0">
                <a:latin typeface="+mn-lt"/>
              </a:rPr>
              <a:t>productiei</a:t>
            </a:r>
            <a:r>
              <a:rPr lang="en-GB" sz="1400" b="1" dirty="0" smtClean="0">
                <a:latin typeface="+mn-lt"/>
              </a:rPr>
              <a:t> </a:t>
            </a:r>
            <a:r>
              <a:rPr lang="en-GB" sz="1400" b="1" dirty="0" err="1" smtClean="0">
                <a:latin typeface="+mn-lt"/>
              </a:rPr>
              <a:t>minime</a:t>
            </a:r>
            <a:r>
              <a:rPr lang="en-GB" sz="1400" b="1" dirty="0" smtClean="0">
                <a:latin typeface="+mn-lt"/>
              </a:rPr>
              <a:t> </a:t>
            </a:r>
            <a:r>
              <a:rPr lang="en-GB" sz="1400" b="1" dirty="0" err="1" smtClean="0">
                <a:latin typeface="+mn-lt"/>
              </a:rPr>
              <a:t>realizate</a:t>
            </a:r>
            <a:r>
              <a:rPr lang="en-GB" sz="1400" b="1" dirty="0" smtClean="0">
                <a:latin typeface="+mn-lt"/>
              </a:rPr>
              <a:t>, </a:t>
            </a:r>
            <a:r>
              <a:rPr lang="en-GB" sz="1400" b="1" dirty="0" err="1" smtClean="0">
                <a:latin typeface="+mn-lt"/>
              </a:rPr>
              <a:t>prin</a:t>
            </a:r>
            <a:r>
              <a:rPr lang="en-GB" sz="1400" b="1" dirty="0" smtClean="0">
                <a:latin typeface="+mn-lt"/>
              </a:rPr>
              <a:t> </a:t>
            </a:r>
            <a:r>
              <a:rPr lang="en-GB" sz="1400" b="1" dirty="0" err="1" smtClean="0">
                <a:latin typeface="+mn-lt"/>
              </a:rPr>
              <a:t>documente</a:t>
            </a:r>
            <a:r>
              <a:rPr lang="en-GB" sz="1400" b="1" dirty="0" smtClean="0">
                <a:latin typeface="+mn-lt"/>
              </a:rPr>
              <a:t> </a:t>
            </a:r>
            <a:r>
              <a:rPr lang="en-GB" sz="1400" b="1" dirty="0" err="1" smtClean="0">
                <a:latin typeface="+mn-lt"/>
              </a:rPr>
              <a:t>justificative</a:t>
            </a:r>
            <a:r>
              <a:rPr lang="en-GB" sz="1400" b="1" dirty="0" smtClean="0">
                <a:latin typeface="+mn-lt"/>
              </a:rPr>
              <a:t> in </a:t>
            </a:r>
            <a:r>
              <a:rPr lang="en-GB" sz="1400" b="1" dirty="0" err="1" smtClean="0">
                <a:latin typeface="+mn-lt"/>
              </a:rPr>
              <a:t>functie</a:t>
            </a:r>
            <a:r>
              <a:rPr lang="en-GB" sz="1400" b="1" dirty="0" smtClean="0">
                <a:latin typeface="+mn-lt"/>
              </a:rPr>
              <a:t> de forma de </a:t>
            </a:r>
            <a:r>
              <a:rPr lang="en-GB" sz="1400" b="1" dirty="0" err="1" smtClean="0">
                <a:latin typeface="+mn-lt"/>
              </a:rPr>
              <a:t>organizare</a:t>
            </a:r>
            <a:r>
              <a:rPr lang="en-GB" sz="1400" b="1" dirty="0" smtClean="0">
                <a:latin typeface="+mn-lt"/>
              </a:rPr>
              <a:t>;</a:t>
            </a:r>
            <a:br>
              <a:rPr lang="en-GB" sz="1400" b="1" dirty="0" smtClean="0">
                <a:latin typeface="+mn-lt"/>
              </a:rPr>
            </a:br>
            <a:r>
              <a:rPr lang="en-GB" sz="1400" b="1" dirty="0" smtClean="0">
                <a:latin typeface="+mn-lt"/>
              </a:rPr>
              <a:t>   h) </a:t>
            </a:r>
            <a:r>
              <a:rPr lang="en-GB" sz="1400" b="1" dirty="0" err="1" smtClean="0">
                <a:latin typeface="+mn-lt"/>
              </a:rPr>
              <a:t>sa</a:t>
            </a:r>
            <a:r>
              <a:rPr lang="en-GB" sz="1400" b="1" dirty="0" smtClean="0">
                <a:latin typeface="+mn-lt"/>
              </a:rPr>
              <a:t> </a:t>
            </a:r>
            <a:r>
              <a:rPr lang="en-GB" sz="1400" b="1" dirty="0" err="1" smtClean="0">
                <a:latin typeface="+mn-lt"/>
              </a:rPr>
              <a:t>obtina</a:t>
            </a:r>
            <a:r>
              <a:rPr lang="en-GB" sz="1400" b="1" dirty="0" smtClean="0">
                <a:latin typeface="+mn-lt"/>
              </a:rPr>
              <a:t> legume care nu </a:t>
            </a:r>
            <a:r>
              <a:rPr lang="en-GB" sz="1400" b="1" dirty="0" err="1" smtClean="0">
                <a:latin typeface="+mn-lt"/>
              </a:rPr>
              <a:t>depasesc</a:t>
            </a:r>
            <a:r>
              <a:rPr lang="en-GB" sz="1400" b="1" dirty="0" smtClean="0">
                <a:latin typeface="+mn-lt"/>
              </a:rPr>
              <a:t> </a:t>
            </a:r>
            <a:r>
              <a:rPr lang="en-GB" sz="1400" b="1" dirty="0" err="1" smtClean="0">
                <a:latin typeface="+mn-lt"/>
              </a:rPr>
              <a:t>continutul</a:t>
            </a:r>
            <a:r>
              <a:rPr lang="en-GB" sz="1400" b="1" dirty="0" smtClean="0">
                <a:latin typeface="+mn-lt"/>
              </a:rPr>
              <a:t> maxim </a:t>
            </a:r>
            <a:r>
              <a:rPr lang="en-GB" sz="1400" b="1" dirty="0" err="1" smtClean="0">
                <a:latin typeface="+mn-lt"/>
              </a:rPr>
              <a:t>aplicabil</a:t>
            </a:r>
            <a:r>
              <a:rPr lang="en-GB" sz="1400" b="1" dirty="0" smtClean="0">
                <a:latin typeface="+mn-lt"/>
              </a:rPr>
              <a:t> </a:t>
            </a:r>
            <a:r>
              <a:rPr lang="en-GB" sz="1400" b="1" dirty="0" err="1" smtClean="0">
                <a:latin typeface="+mn-lt"/>
              </a:rPr>
              <a:t>reziduurilor</a:t>
            </a:r>
            <a:r>
              <a:rPr lang="en-GB" sz="1400" b="1" dirty="0" smtClean="0">
                <a:latin typeface="+mn-lt"/>
              </a:rPr>
              <a:t> de pesticide, </a:t>
            </a:r>
            <a:r>
              <a:rPr lang="en-GB" sz="1400" b="1" dirty="0" err="1" smtClean="0">
                <a:latin typeface="+mn-lt"/>
              </a:rPr>
              <a:t>conditie</a:t>
            </a:r>
            <a:r>
              <a:rPr lang="en-GB" sz="1400" b="1" dirty="0" smtClean="0">
                <a:latin typeface="+mn-lt"/>
              </a:rPr>
              <a:t> care se </a:t>
            </a:r>
            <a:r>
              <a:rPr lang="en-GB" sz="1400" b="1" dirty="0" err="1" smtClean="0">
                <a:latin typeface="+mn-lt"/>
              </a:rPr>
              <a:t>verifica</a:t>
            </a:r>
            <a:r>
              <a:rPr lang="en-GB" sz="1400" b="1" dirty="0" smtClean="0">
                <a:latin typeface="+mn-lt"/>
              </a:rPr>
              <a:t> conform </a:t>
            </a:r>
            <a:r>
              <a:rPr lang="en-GB" sz="1400" b="1" dirty="0" err="1" smtClean="0">
                <a:latin typeface="+mn-lt"/>
              </a:rPr>
              <a:t>prevederilor</a:t>
            </a:r>
            <a:r>
              <a:rPr lang="en-GB" sz="1400" b="1" dirty="0" smtClean="0">
                <a:latin typeface="+mn-lt"/>
              </a:rPr>
              <a:t> </a:t>
            </a:r>
            <a:r>
              <a:rPr lang="en-GB" sz="1400" b="1" dirty="0" err="1" smtClean="0">
                <a:latin typeface="+mn-lt"/>
              </a:rPr>
              <a:t>prevazute</a:t>
            </a:r>
            <a:r>
              <a:rPr lang="en-GB" sz="1400" b="1" dirty="0" smtClean="0">
                <a:latin typeface="+mn-lt"/>
              </a:rPr>
              <a:t> de </a:t>
            </a:r>
            <a:r>
              <a:rPr lang="en-GB" sz="1400" b="1" dirty="0" err="1" smtClean="0">
                <a:latin typeface="+mn-lt"/>
              </a:rPr>
              <a:t>legislatie</a:t>
            </a:r>
            <a:r>
              <a:rPr lang="en-GB" sz="1400" b="1" dirty="0" smtClean="0">
                <a:latin typeface="+mn-lt"/>
              </a:rPr>
              <a:t>;</a:t>
            </a:r>
            <a:br>
              <a:rPr lang="en-GB" sz="1400" b="1" dirty="0" smtClean="0">
                <a:latin typeface="+mn-lt"/>
              </a:rPr>
            </a:br>
            <a:r>
              <a:rPr lang="en-GB" sz="1400" b="1" dirty="0" smtClean="0">
                <a:latin typeface="+mn-lt"/>
              </a:rPr>
              <a:t> </a:t>
            </a:r>
            <a:r>
              <a:rPr lang="en-US" sz="1600" b="1" dirty="0" smtClean="0">
                <a:solidFill>
                  <a:srgbClr val="000000"/>
                </a:solidFill>
                <a:latin typeface="+mn-lt"/>
                <a:cs typeface="Times New Roman" pitchFamily="18" charset="0"/>
              </a:rPr>
              <a:t/>
            </a:r>
            <a:br>
              <a:rPr lang="en-US" sz="1600" b="1" dirty="0" smtClean="0">
                <a:solidFill>
                  <a:srgbClr val="000000"/>
                </a:solidFill>
                <a:latin typeface="+mn-lt"/>
                <a:cs typeface="Times New Roman" pitchFamily="18" charset="0"/>
              </a:rPr>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676401"/>
            <a:ext cx="7772400" cy="4038600"/>
          </a:xfrm>
        </p:spPr>
        <p:txBody>
          <a:bodyPr>
            <a:noAutofit/>
          </a:bodyPr>
          <a:lstStyle/>
          <a:p>
            <a:pPr algn="l"/>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GB" sz="2800" dirty="0" smtClean="0"/>
              <a:t>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800" dirty="0" smtClean="0"/>
              <a:t/>
            </a:r>
            <a:br>
              <a:rPr lang="en-GB" sz="2800" dirty="0" smtClean="0"/>
            </a:br>
            <a:r>
              <a:rPr lang="en-GB" sz="2000" b="1" dirty="0" err="1" smtClean="0"/>
              <a:t>Valoarea</a:t>
            </a:r>
            <a:r>
              <a:rPr lang="en-GB" sz="2000" b="1" dirty="0" smtClean="0"/>
              <a:t> </a:t>
            </a:r>
            <a:r>
              <a:rPr lang="en-GB" sz="2000" b="1" dirty="0" err="1" smtClean="0"/>
              <a:t>sprijinului</a:t>
            </a:r>
            <a:r>
              <a:rPr lang="en-GB" sz="2000" b="1" dirty="0" smtClean="0"/>
              <a:t> </a:t>
            </a:r>
            <a:r>
              <a:rPr lang="en-GB" sz="2000" b="1" dirty="0" err="1" smtClean="0"/>
              <a:t>financiar</a:t>
            </a:r>
            <a:r>
              <a:rPr lang="en-GB" sz="2000" b="1" dirty="0" smtClean="0"/>
              <a:t> </a:t>
            </a:r>
            <a:r>
              <a:rPr lang="en-GB" sz="2000" b="1" dirty="0" err="1" smtClean="0"/>
              <a:t>acordat</a:t>
            </a:r>
            <a:r>
              <a:rPr lang="en-GB" sz="2000" b="1" dirty="0" smtClean="0"/>
              <a:t> </a:t>
            </a:r>
            <a:r>
              <a:rPr lang="en-GB" sz="2000" b="1" dirty="0" err="1" smtClean="0"/>
              <a:t>prin</a:t>
            </a:r>
            <a:r>
              <a:rPr lang="en-GB" sz="2000" b="1" dirty="0" smtClean="0"/>
              <a:t> schema de </a:t>
            </a:r>
            <a:r>
              <a:rPr lang="en-GB" sz="2000" b="1" dirty="0" err="1" smtClean="0"/>
              <a:t>ajutor</a:t>
            </a:r>
            <a:r>
              <a:rPr lang="en-GB" sz="2000" b="1" dirty="0" smtClean="0"/>
              <a:t> de </a:t>
            </a:r>
            <a:r>
              <a:rPr lang="en-GB" sz="2000" b="1" dirty="0" err="1" smtClean="0"/>
              <a:t>minimis</a:t>
            </a:r>
            <a:r>
              <a:rPr lang="en-GB" sz="2000" b="1" dirty="0" smtClean="0"/>
              <a:t> s-a </a:t>
            </a:r>
            <a:r>
              <a:rPr lang="en-GB" sz="2000" b="1" dirty="0" err="1" smtClean="0"/>
              <a:t>exprimat</a:t>
            </a:r>
            <a:r>
              <a:rPr lang="en-GB" sz="2000" b="1" dirty="0" smtClean="0"/>
              <a:t> sub forma </a:t>
            </a:r>
            <a:r>
              <a:rPr lang="en-GB" sz="2000" b="1" dirty="0" err="1" smtClean="0"/>
              <a:t>unei</a:t>
            </a:r>
            <a:r>
              <a:rPr lang="en-GB" sz="2000" b="1" dirty="0" smtClean="0"/>
              <a:t> </a:t>
            </a:r>
            <a:r>
              <a:rPr lang="en-GB" sz="2000" b="1" dirty="0" err="1" smtClean="0"/>
              <a:t>subventii</a:t>
            </a:r>
            <a:r>
              <a:rPr lang="en-GB" sz="2000" b="1" dirty="0" smtClean="0"/>
              <a:t>, </a:t>
            </a:r>
            <a:r>
              <a:rPr lang="en-GB" sz="2000" b="1" dirty="0" err="1" smtClean="0"/>
              <a:t>potrivit</a:t>
            </a:r>
            <a:r>
              <a:rPr lang="en-GB" sz="2000" b="1" dirty="0" smtClean="0"/>
              <a:t> </a:t>
            </a:r>
            <a:r>
              <a:rPr lang="en-GB" sz="2000" b="1" dirty="0" err="1" smtClean="0"/>
              <a:t>Regulamentului</a:t>
            </a:r>
            <a:r>
              <a:rPr lang="en-GB" sz="2000" b="1" dirty="0" smtClean="0"/>
              <a:t> de </a:t>
            </a:r>
            <a:r>
              <a:rPr lang="en-GB" sz="2000" b="1" dirty="0" err="1" smtClean="0"/>
              <a:t>minimis</a:t>
            </a:r>
            <a:r>
              <a:rPr lang="en-GB" sz="2000" b="1" dirty="0" smtClean="0"/>
              <a:t> in </a:t>
            </a:r>
            <a:r>
              <a:rPr lang="en-GB" sz="2000" b="1" dirty="0" err="1" smtClean="0"/>
              <a:t>sectorul</a:t>
            </a:r>
            <a:r>
              <a:rPr lang="en-GB" sz="2000" b="1" dirty="0" smtClean="0"/>
              <a:t> </a:t>
            </a:r>
            <a:r>
              <a:rPr lang="en-GB" sz="2000" b="1" dirty="0" err="1" smtClean="0"/>
              <a:t>agricol</a:t>
            </a:r>
            <a:r>
              <a:rPr lang="en-GB" sz="2000" b="1" dirty="0" smtClean="0"/>
              <a:t>.</a:t>
            </a:r>
            <a:br>
              <a:rPr lang="en-GB" sz="2000" b="1" dirty="0" smtClean="0"/>
            </a:br>
            <a:r>
              <a:rPr lang="en-GB" sz="2000" b="1" dirty="0" smtClean="0"/>
              <a:t/>
            </a:r>
            <a:br>
              <a:rPr lang="en-GB" sz="2000" b="1" dirty="0" smtClean="0"/>
            </a:br>
            <a:r>
              <a:rPr lang="en-GB" sz="2000" b="1" dirty="0" smtClean="0"/>
              <a:t>   </a:t>
            </a:r>
            <a:r>
              <a:rPr lang="en-GB" sz="2000" b="1" dirty="0" err="1" smtClean="0"/>
              <a:t>Valoarea</a:t>
            </a:r>
            <a:r>
              <a:rPr lang="en-GB" sz="2000" b="1" dirty="0" smtClean="0"/>
              <a:t> maxima in euro a </a:t>
            </a:r>
            <a:r>
              <a:rPr lang="en-GB" sz="2000" b="1" dirty="0" err="1" smtClean="0"/>
              <a:t>sprijinului</a:t>
            </a:r>
            <a:r>
              <a:rPr lang="en-GB" sz="2000" b="1" dirty="0" smtClean="0"/>
              <a:t> </a:t>
            </a:r>
            <a:r>
              <a:rPr lang="en-GB" sz="2000" b="1" dirty="0" err="1" smtClean="0"/>
              <a:t>financiar</a:t>
            </a:r>
            <a:r>
              <a:rPr lang="en-GB" sz="2000" b="1" dirty="0" smtClean="0"/>
              <a:t> de </a:t>
            </a:r>
            <a:r>
              <a:rPr lang="en-GB" sz="2000" b="1" dirty="0" err="1" smtClean="0"/>
              <a:t>ajutor</a:t>
            </a:r>
            <a:r>
              <a:rPr lang="en-GB" sz="2000" b="1" dirty="0" smtClean="0"/>
              <a:t> de </a:t>
            </a:r>
            <a:r>
              <a:rPr lang="en-GB" sz="2000" b="1" dirty="0" err="1" smtClean="0"/>
              <a:t>minimis</a:t>
            </a:r>
            <a:r>
              <a:rPr lang="en-GB" sz="2000" b="1" dirty="0" smtClean="0"/>
              <a:t>/</a:t>
            </a:r>
            <a:r>
              <a:rPr lang="en-GB" sz="2000" b="1" dirty="0" err="1" smtClean="0"/>
              <a:t>beneficiar</a:t>
            </a:r>
            <a:r>
              <a:rPr lang="en-GB" sz="2000" b="1" dirty="0" smtClean="0"/>
              <a:t> </a:t>
            </a:r>
            <a:r>
              <a:rPr lang="en-GB" sz="2000" b="1" dirty="0" err="1" smtClean="0"/>
              <a:t>poate</a:t>
            </a:r>
            <a:r>
              <a:rPr lang="en-GB" sz="2000" b="1" dirty="0" smtClean="0"/>
              <a:t> </a:t>
            </a:r>
            <a:r>
              <a:rPr lang="en-GB" sz="2000" b="1" dirty="0" err="1" smtClean="0"/>
              <a:t>fi</a:t>
            </a:r>
            <a:r>
              <a:rPr lang="en-GB" sz="2000" b="1" dirty="0" smtClean="0"/>
              <a:t> de 4.000 euro, </a:t>
            </a:r>
            <a:r>
              <a:rPr lang="en-GB" sz="2000" b="1" dirty="0" err="1" smtClean="0"/>
              <a:t>respectiv</a:t>
            </a:r>
            <a:r>
              <a:rPr lang="en-GB" sz="2000" b="1" dirty="0" smtClean="0"/>
              <a:t>:</a:t>
            </a:r>
            <a:br>
              <a:rPr lang="en-GB" sz="2000" b="1" dirty="0" smtClean="0"/>
            </a:br>
            <a:r>
              <a:rPr lang="en-GB" sz="2000" b="1" dirty="0" smtClean="0"/>
              <a:t/>
            </a:r>
            <a:br>
              <a:rPr lang="en-GB" sz="2000" b="1" dirty="0" smtClean="0"/>
            </a:br>
            <a:r>
              <a:rPr lang="en-GB" sz="2000" b="1" dirty="0" smtClean="0"/>
              <a:t>   a) 3.000 euro/</a:t>
            </a:r>
            <a:r>
              <a:rPr lang="en-GB" sz="2000" b="1" dirty="0" err="1" smtClean="0"/>
              <a:t>cultura</a:t>
            </a:r>
            <a:r>
              <a:rPr lang="en-GB" sz="2000" b="1" dirty="0" smtClean="0"/>
              <a:t> in </a:t>
            </a:r>
            <a:r>
              <a:rPr lang="en-GB" sz="2000" b="1" dirty="0" err="1" smtClean="0"/>
              <a:t>ciclul</a:t>
            </a:r>
            <a:r>
              <a:rPr lang="en-GB" sz="2000" b="1" dirty="0" smtClean="0"/>
              <a:t> I/1.000 mp/</a:t>
            </a:r>
            <a:r>
              <a:rPr lang="en-GB" sz="2000" b="1" dirty="0" err="1" smtClean="0"/>
              <a:t>beneficiar</a:t>
            </a:r>
            <a:r>
              <a:rPr lang="en-GB" sz="2000" b="1" dirty="0" smtClean="0"/>
              <a:t>;</a:t>
            </a:r>
            <a:br>
              <a:rPr lang="en-GB" sz="2000" b="1" dirty="0" smtClean="0"/>
            </a:br>
            <a:r>
              <a:rPr lang="en-GB" sz="2000" b="1" dirty="0" smtClean="0"/>
              <a:t/>
            </a:r>
            <a:br>
              <a:rPr lang="en-GB" sz="2000" b="1" dirty="0" smtClean="0"/>
            </a:br>
            <a:r>
              <a:rPr lang="en-GB" sz="2000" b="1" dirty="0" smtClean="0"/>
              <a:t>   b) 1.000 euro/</a:t>
            </a:r>
            <a:r>
              <a:rPr lang="en-GB" sz="2000" b="1" dirty="0" err="1" smtClean="0"/>
              <a:t>cultura</a:t>
            </a:r>
            <a:r>
              <a:rPr lang="en-GB" sz="2000" b="1" dirty="0" smtClean="0"/>
              <a:t> in </a:t>
            </a:r>
            <a:r>
              <a:rPr lang="en-GB" sz="2000" b="1" dirty="0" err="1" smtClean="0"/>
              <a:t>ciclul</a:t>
            </a:r>
            <a:r>
              <a:rPr lang="en-GB" sz="2000" b="1" dirty="0" smtClean="0"/>
              <a:t> II/1.000 mp/</a:t>
            </a:r>
            <a:r>
              <a:rPr lang="en-GB" sz="2000" b="1" dirty="0" err="1" smtClean="0"/>
              <a:t>beneficiar</a:t>
            </a:r>
            <a:r>
              <a:rPr lang="en-GB" sz="2000" b="1" dirty="0" smtClean="0"/>
              <a:t>.</a:t>
            </a:r>
            <a:r>
              <a:rPr lang="en-GB" sz="2800" dirty="0" smtClean="0"/>
              <a:t/>
            </a:r>
            <a:br>
              <a:rPr lang="en-GB" sz="2800" dirty="0" smtClean="0"/>
            </a:br>
            <a:r>
              <a:rPr lang="en-GB" sz="2800" dirty="0" smtClean="0"/>
              <a:t> </a:t>
            </a: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676401"/>
            <a:ext cx="7772400" cy="4038600"/>
          </a:xfrm>
        </p:spPr>
        <p:txBody>
          <a:bodyPr>
            <a:noAutofit/>
          </a:bodyPr>
          <a:lstStyle/>
          <a:p>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US" sz="2800" b="1" dirty="0" smtClean="0">
                <a:latin typeface="Times New Roman" pitchFamily="18" charset="0"/>
                <a:cs typeface="Times New Roman" pitchFamily="18" charset="0"/>
              </a:rPr>
              <a:t>H.G. nr. </a:t>
            </a:r>
            <a:r>
              <a:rPr lang="en-GB" sz="2800" b="1" dirty="0" smtClean="0">
                <a:latin typeface="Times New Roman" pitchFamily="18" charset="0"/>
                <a:cs typeface="Times New Roman" pitchFamily="18" charset="0"/>
              </a:rPr>
              <a:t>148</a:t>
            </a:r>
            <a:r>
              <a:rPr lang="en-US" sz="2800" b="1" dirty="0" smtClean="0">
                <a:latin typeface="Times New Roman" pitchFamily="18" charset="0"/>
                <a:cs typeface="Times New Roman" pitchFamily="18" charset="0"/>
              </a:rPr>
              <a:t>/20</a:t>
            </a:r>
            <a:r>
              <a:rPr lang="ro-RO" sz="2800" b="1" dirty="0" smtClean="0">
                <a:latin typeface="Times New Roman" pitchFamily="18" charset="0"/>
                <a:cs typeface="Times New Roman" pitchFamily="18" charset="0"/>
              </a:rPr>
              <a:t>2</a:t>
            </a:r>
            <a:r>
              <a:rPr lang="en-GB" sz="2800" b="1"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ro-RO" sz="2800" b="1" dirty="0" smtClean="0"/>
              <a:t>pentru aprobarea programului de sustinere a productiei</a:t>
            </a:r>
            <a:r>
              <a:rPr lang="ro-RO" sz="2800" dirty="0" smtClean="0"/>
              <a:t/>
            </a:r>
            <a:br>
              <a:rPr lang="ro-RO" sz="2800" dirty="0" smtClean="0"/>
            </a:br>
            <a:r>
              <a:rPr lang="ro-RO" sz="2800" b="1" dirty="0" smtClean="0"/>
              <a:t> de legume in spatii protejate pentru anul 202</a:t>
            </a:r>
            <a:r>
              <a:rPr lang="en-GB" sz="2800" b="1" dirty="0" smtClean="0"/>
              <a:t>2</a:t>
            </a:r>
            <a:r>
              <a:rPr lang="ro-RO" sz="2800" dirty="0" smtClean="0"/>
              <a:t/>
            </a:r>
            <a:br>
              <a:rPr lang="ro-RO" sz="2800" dirty="0" smtClean="0"/>
            </a:br>
            <a:r>
              <a:rPr lang="it-IT" sz="2800" b="1" u="sng" dirty="0" smtClean="0">
                <a:solidFill>
                  <a:srgbClr val="FF0000"/>
                </a:solidFill>
                <a:latin typeface="Times New Roman" pitchFamily="18" charset="0"/>
                <a:cs typeface="Times New Roman" pitchFamily="18" charset="0"/>
              </a:rPr>
              <a:t/>
            </a:r>
            <a:br>
              <a:rPr lang="it-IT" sz="2800" b="1" u="sng" dirty="0" smtClean="0">
                <a:solidFill>
                  <a:srgbClr val="FF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Număr beneficiari program ciclul I  </a:t>
            </a:r>
            <a:r>
              <a:rPr lang="it-IT" sz="2800" dirty="0" smtClean="0">
                <a:latin typeface="Times New Roman" pitchFamily="18" charset="0"/>
                <a:cs typeface="Times New Roman" pitchFamily="18" charset="0"/>
              </a:rPr>
              <a:t>– </a:t>
            </a:r>
            <a:r>
              <a:rPr lang="it-IT" sz="2800" b="1" dirty="0" smtClean="0">
                <a:latin typeface="Times New Roman" pitchFamily="18" charset="0"/>
                <a:cs typeface="Times New Roman" pitchFamily="18" charset="0"/>
              </a:rPr>
              <a:t> 729</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Total sprijin ciclul I – 10.820.182,50 lei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Număr beneficiari program ciclul II  </a:t>
            </a:r>
            <a:r>
              <a:rPr lang="it-IT" sz="2800" dirty="0" smtClean="0">
                <a:latin typeface="Times New Roman" pitchFamily="18" charset="0"/>
                <a:cs typeface="Times New Roman" pitchFamily="18" charset="0"/>
              </a:rPr>
              <a:t>– </a:t>
            </a:r>
            <a:r>
              <a:rPr lang="it-IT" sz="2800" b="1" dirty="0" smtClean="0">
                <a:latin typeface="Times New Roman" pitchFamily="18" charset="0"/>
                <a:cs typeface="Times New Roman" pitchFamily="18" charset="0"/>
              </a:rPr>
              <a:t> 800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Total sprijin ciclul II – 3.958.000,00 lei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pPr algn="l"/>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H.G. nr. </a:t>
            </a:r>
            <a:r>
              <a:rPr lang="en-GB" sz="2400" b="1" dirty="0" smtClean="0"/>
              <a:t>HOTARARE Nr.798/2022</a:t>
            </a:r>
            <a:br>
              <a:rPr lang="en-GB" sz="2400" b="1" dirty="0" smtClean="0"/>
            </a:br>
            <a:r>
              <a:rPr lang="en-GB" sz="2400" b="1" dirty="0" err="1" smtClean="0"/>
              <a:t>pentru</a:t>
            </a:r>
            <a:r>
              <a:rPr lang="en-GB" sz="2400" b="1" dirty="0" smtClean="0"/>
              <a:t> </a:t>
            </a:r>
            <a:r>
              <a:rPr lang="en-GB" sz="2400" b="1" dirty="0" err="1" smtClean="0"/>
              <a:t>aprobarea</a:t>
            </a:r>
            <a:r>
              <a:rPr lang="en-GB" sz="2400" b="1" dirty="0" smtClean="0"/>
              <a:t> </a:t>
            </a:r>
            <a:r>
              <a:rPr lang="en-GB" sz="2400" b="1" dirty="0" err="1" smtClean="0"/>
              <a:t>Programului</a:t>
            </a:r>
            <a:r>
              <a:rPr lang="en-GB" sz="2400" b="1" dirty="0" smtClean="0"/>
              <a:t> de </a:t>
            </a:r>
            <a:r>
              <a:rPr lang="en-GB" sz="2400" b="1" dirty="0" err="1" smtClean="0"/>
              <a:t>sustinere</a:t>
            </a:r>
            <a:r>
              <a:rPr lang="en-GB" sz="2400" b="1" dirty="0" smtClean="0"/>
              <a:t> a </a:t>
            </a:r>
            <a:r>
              <a:rPr lang="en-GB" sz="2400" b="1" dirty="0" err="1" smtClean="0"/>
              <a:t>productiei</a:t>
            </a:r>
            <a:r>
              <a:rPr lang="en-GB" sz="2400" b="1" dirty="0" smtClean="0"/>
              <a:t> </a:t>
            </a:r>
            <a:r>
              <a:rPr lang="en-GB" sz="2400" dirty="0" smtClean="0"/>
              <a:t/>
            </a:r>
            <a:br>
              <a:rPr lang="en-GB" sz="2400" dirty="0" smtClean="0"/>
            </a:br>
            <a:r>
              <a:rPr lang="en-GB" sz="2400" dirty="0" smtClean="0"/>
              <a:t>                  </a:t>
            </a:r>
            <a:r>
              <a:rPr lang="en-GB" sz="2400" b="1" u="sng" dirty="0" smtClean="0"/>
              <a:t>de </a:t>
            </a:r>
            <a:r>
              <a:rPr lang="en-GB" sz="2400" b="1" u="sng" dirty="0" err="1" smtClean="0"/>
              <a:t>struguri</a:t>
            </a:r>
            <a:r>
              <a:rPr lang="en-GB" sz="2400" b="1" u="sng" dirty="0" smtClean="0"/>
              <a:t> de </a:t>
            </a:r>
            <a:r>
              <a:rPr lang="en-GB" sz="2400" b="1" u="sng" dirty="0" err="1" smtClean="0"/>
              <a:t>masa</a:t>
            </a:r>
            <a:r>
              <a:rPr lang="en-GB" sz="2400" b="1" u="sng" dirty="0" smtClean="0"/>
              <a:t> </a:t>
            </a:r>
            <a:r>
              <a:rPr lang="en-GB" sz="2400" b="1" u="sng" dirty="0" err="1" smtClean="0"/>
              <a:t>pentru</a:t>
            </a:r>
            <a:r>
              <a:rPr lang="en-GB" sz="2400" b="1" u="sng" dirty="0" smtClean="0"/>
              <a:t> </a:t>
            </a:r>
            <a:r>
              <a:rPr lang="en-GB" sz="2400" b="1" u="sng" dirty="0" err="1" smtClean="0"/>
              <a:t>anul</a:t>
            </a:r>
            <a:r>
              <a:rPr lang="en-GB" sz="2400" b="1" u="sng" dirty="0" smtClean="0"/>
              <a:t> 2022</a:t>
            </a:r>
            <a:r>
              <a:rPr lang="en-GB" sz="2400" b="1" u="sng" dirty="0" smtClean="0">
                <a:solidFill>
                  <a:srgbClr val="000000"/>
                </a:solidFill>
                <a:latin typeface="Times New Roman" pitchFamily="18" charset="0"/>
                <a:cs typeface="Times New Roman" pitchFamily="18" charset="0"/>
              </a:rPr>
              <a:t>      </a:t>
            </a:r>
            <a:r>
              <a:rPr lang="en-GB" sz="2800" b="1" dirty="0" smtClean="0"/>
              <a:t/>
            </a:r>
            <a:br>
              <a:rPr lang="en-GB" sz="2800" b="1" dirty="0" smtClean="0"/>
            </a:br>
            <a:r>
              <a:rPr lang="en-GB" sz="2800" dirty="0" smtClean="0"/>
              <a:t/>
            </a:r>
            <a:br>
              <a:rPr lang="en-GB" sz="2800" dirty="0" smtClean="0"/>
            </a:br>
            <a:r>
              <a:rPr lang="en-GB" sz="1400" dirty="0" smtClean="0"/>
              <a:t> </a:t>
            </a:r>
            <a:r>
              <a:rPr lang="en-GB" sz="1800" b="1" dirty="0" err="1" smtClean="0"/>
              <a:t>Prevederile</a:t>
            </a:r>
            <a:r>
              <a:rPr lang="en-GB" sz="1800" b="1" dirty="0" smtClean="0"/>
              <a:t> </a:t>
            </a:r>
            <a:r>
              <a:rPr lang="en-GB" sz="1800" b="1" dirty="0" err="1" smtClean="0"/>
              <a:t>prezentei</a:t>
            </a:r>
            <a:r>
              <a:rPr lang="en-GB" sz="1800" b="1" dirty="0" smtClean="0"/>
              <a:t> scheme s-a </a:t>
            </a:r>
            <a:r>
              <a:rPr lang="en-GB" sz="1800" b="1" dirty="0" err="1" smtClean="0"/>
              <a:t>aplicat</a:t>
            </a:r>
            <a:r>
              <a:rPr lang="en-GB" sz="1800" b="1" dirty="0" smtClean="0"/>
              <a:t>  </a:t>
            </a:r>
            <a:r>
              <a:rPr lang="en-GB" sz="1800" b="1" dirty="0" err="1" smtClean="0"/>
              <a:t>intreprinderilor</a:t>
            </a:r>
            <a:r>
              <a:rPr lang="en-GB" sz="1800" b="1" dirty="0" smtClean="0"/>
              <a:t>/</a:t>
            </a:r>
            <a:r>
              <a:rPr lang="en-GB" sz="1800" b="1" dirty="0" err="1" smtClean="0"/>
              <a:t>intreprinderilor</a:t>
            </a:r>
            <a:r>
              <a:rPr lang="en-GB" sz="1800" b="1" dirty="0" smtClean="0"/>
              <a:t> </a:t>
            </a:r>
            <a:r>
              <a:rPr lang="en-GB" sz="1800" b="1" dirty="0" err="1" smtClean="0"/>
              <a:t>unice</a:t>
            </a:r>
            <a:r>
              <a:rPr lang="en-GB" sz="1800" b="1" dirty="0" smtClean="0"/>
              <a:t> definite , </a:t>
            </a:r>
            <a:r>
              <a:rPr lang="en-GB" sz="1800" b="1" dirty="0" err="1" smtClean="0"/>
              <a:t>pentru</a:t>
            </a:r>
            <a:r>
              <a:rPr lang="en-GB" sz="1800" b="1" dirty="0" smtClean="0"/>
              <a:t> </a:t>
            </a:r>
            <a:r>
              <a:rPr lang="en-GB" sz="1800" b="1" dirty="0" err="1" smtClean="0"/>
              <a:t>productia</a:t>
            </a:r>
            <a:r>
              <a:rPr lang="en-GB" sz="1800" b="1" dirty="0" smtClean="0"/>
              <a:t> de </a:t>
            </a:r>
            <a:r>
              <a:rPr lang="en-GB" sz="1800" b="1" dirty="0" err="1" smtClean="0"/>
              <a:t>struguri</a:t>
            </a:r>
            <a:r>
              <a:rPr lang="en-GB" sz="1800" b="1" dirty="0" smtClean="0"/>
              <a:t> de </a:t>
            </a:r>
            <a:r>
              <a:rPr lang="en-GB" sz="1800" b="1" dirty="0" err="1" smtClean="0"/>
              <a:t>masa</a:t>
            </a:r>
            <a:r>
              <a:rPr lang="en-GB" sz="1800" b="1" dirty="0" smtClean="0"/>
              <a:t> , </a:t>
            </a:r>
            <a:r>
              <a:rPr lang="en-GB" sz="1800" b="1" dirty="0" err="1" smtClean="0"/>
              <a:t>respectiv</a:t>
            </a:r>
            <a:r>
              <a:rPr lang="en-GB" sz="1800" b="1" dirty="0" smtClean="0"/>
              <a:t>:</a:t>
            </a:r>
            <a:br>
              <a:rPr lang="en-GB" sz="1800" b="1" dirty="0" smtClean="0"/>
            </a:br>
            <a:r>
              <a:rPr lang="en-GB" sz="1800" b="1" dirty="0" smtClean="0"/>
              <a:t/>
            </a:r>
            <a:br>
              <a:rPr lang="en-GB" sz="1800" b="1" dirty="0" smtClean="0"/>
            </a:br>
            <a:r>
              <a:rPr lang="en-GB" sz="1800" b="1" dirty="0" smtClean="0"/>
              <a:t>a)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fizice</a:t>
            </a:r>
            <a:r>
              <a:rPr lang="en-GB" sz="1800" b="1" dirty="0" smtClean="0"/>
              <a:t> care </a:t>
            </a:r>
            <a:r>
              <a:rPr lang="en-GB" sz="1800" b="1" dirty="0" err="1" smtClean="0"/>
              <a:t>detin</a:t>
            </a:r>
            <a:r>
              <a:rPr lang="en-GB" sz="1800" b="1" dirty="0" smtClean="0"/>
              <a:t> </a:t>
            </a:r>
            <a:r>
              <a:rPr lang="en-GB" sz="1800" b="1" dirty="0" err="1" smtClean="0"/>
              <a:t>atestat</a:t>
            </a:r>
            <a:r>
              <a:rPr lang="en-GB" sz="1800" b="1" dirty="0" smtClean="0"/>
              <a:t> de </a:t>
            </a:r>
            <a:r>
              <a:rPr lang="en-GB" sz="1800" b="1" dirty="0" err="1" smtClean="0"/>
              <a:t>producator</a:t>
            </a:r>
            <a:r>
              <a:rPr lang="en-GB" sz="1800" b="1" dirty="0" smtClean="0"/>
              <a:t> </a:t>
            </a:r>
            <a:r>
              <a:rPr lang="en-GB" sz="1800" b="1" dirty="0" err="1" smtClean="0"/>
              <a:t>emis</a:t>
            </a:r>
            <a:r>
              <a:rPr lang="en-GB" sz="1800" b="1" dirty="0" smtClean="0"/>
              <a:t> in </a:t>
            </a:r>
            <a:r>
              <a:rPr lang="en-GB" sz="1800" b="1" dirty="0" err="1" smtClean="0"/>
              <a:t>baza</a:t>
            </a:r>
            <a:r>
              <a:rPr lang="en-GB" sz="1800" b="1" dirty="0" smtClean="0"/>
              <a:t> </a:t>
            </a:r>
            <a:r>
              <a:rPr lang="en-GB" sz="1800" b="1" dirty="0" err="1" smtClean="0"/>
              <a:t>Legii</a:t>
            </a:r>
            <a:r>
              <a:rPr lang="en-GB" sz="1800" b="1" dirty="0" smtClean="0"/>
              <a:t> </a:t>
            </a:r>
            <a:r>
              <a:rPr lang="en-GB" sz="1800" b="1" dirty="0" smtClean="0">
                <a:hlinkClick r:id="rId4"/>
              </a:rPr>
              <a:t>nr. 145/2014</a:t>
            </a:r>
            <a:r>
              <a:rPr lang="en-GB" sz="1800" b="1" dirty="0" smtClean="0"/>
              <a:t>;</a:t>
            </a:r>
            <a:br>
              <a:rPr lang="en-GB" sz="1800" b="1" dirty="0" smtClean="0"/>
            </a:br>
            <a:r>
              <a:rPr lang="en-GB" sz="1800" b="1" dirty="0" smtClean="0"/>
              <a:t/>
            </a:r>
            <a:br>
              <a:rPr lang="en-GB" sz="1800" b="1" dirty="0" smtClean="0"/>
            </a:br>
            <a:r>
              <a:rPr lang="en-GB" sz="1800" b="1" dirty="0" smtClean="0"/>
              <a:t> b)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fizice</a:t>
            </a:r>
            <a:r>
              <a:rPr lang="en-GB" sz="1800" b="1" dirty="0" smtClean="0"/>
              <a:t> </a:t>
            </a:r>
            <a:r>
              <a:rPr lang="en-GB" sz="1800" b="1" dirty="0" err="1" smtClean="0"/>
              <a:t>autorizate</a:t>
            </a:r>
            <a:r>
              <a:rPr lang="en-GB" sz="1800" b="1" dirty="0" smtClean="0"/>
              <a:t>, </a:t>
            </a:r>
            <a:r>
              <a:rPr lang="en-GB" sz="1800" b="1" dirty="0" err="1" smtClean="0"/>
              <a:t>intreprinderi</a:t>
            </a:r>
            <a:r>
              <a:rPr lang="en-GB" sz="1800" b="1" dirty="0" smtClean="0"/>
              <a:t> </a:t>
            </a:r>
            <a:r>
              <a:rPr lang="en-GB" sz="1800" b="1" dirty="0" err="1" smtClean="0"/>
              <a:t>individuale</a:t>
            </a:r>
            <a:r>
              <a:rPr lang="en-GB" sz="1800" b="1" dirty="0" smtClean="0"/>
              <a:t> </a:t>
            </a:r>
            <a:r>
              <a:rPr lang="en-GB" sz="1800" b="1" dirty="0" err="1" smtClean="0"/>
              <a:t>si</a:t>
            </a:r>
            <a:r>
              <a:rPr lang="en-GB" sz="1800" b="1" dirty="0" smtClean="0"/>
              <a:t> </a:t>
            </a:r>
            <a:r>
              <a:rPr lang="en-GB" sz="1800" b="1" dirty="0" err="1" smtClean="0"/>
              <a:t>intreprinderi</a:t>
            </a:r>
            <a:r>
              <a:rPr lang="en-GB" sz="1800" b="1" dirty="0" smtClean="0"/>
              <a:t> </a:t>
            </a:r>
            <a:r>
              <a:rPr lang="en-GB" sz="1800" b="1" dirty="0" err="1" smtClean="0"/>
              <a:t>familiale</a:t>
            </a:r>
            <a:r>
              <a:rPr lang="en-GB" sz="1800" b="1" dirty="0" smtClean="0"/>
              <a:t>, </a:t>
            </a:r>
            <a:r>
              <a:rPr lang="en-GB" sz="1800" b="1" dirty="0" err="1" smtClean="0"/>
              <a:t>constituite</a:t>
            </a:r>
            <a:r>
              <a:rPr lang="en-GB" sz="1800" b="1" dirty="0" smtClean="0"/>
              <a:t> </a:t>
            </a:r>
            <a:r>
              <a:rPr lang="en-GB" sz="1800" b="1" dirty="0" err="1" smtClean="0"/>
              <a:t>potrivit</a:t>
            </a:r>
            <a:r>
              <a:rPr lang="en-GB" sz="1800" b="1" dirty="0" smtClean="0"/>
              <a:t> </a:t>
            </a:r>
            <a:r>
              <a:rPr lang="en-GB" sz="1800" b="1" dirty="0" err="1" smtClean="0"/>
              <a:t>prevederilor</a:t>
            </a:r>
            <a:r>
              <a:rPr lang="en-GB" sz="1800" b="1" dirty="0" smtClean="0"/>
              <a:t> </a:t>
            </a:r>
            <a:r>
              <a:rPr lang="en-GB" sz="1800" b="1" dirty="0" err="1" smtClean="0"/>
              <a:t>legale</a:t>
            </a:r>
            <a:r>
              <a:rPr lang="en-GB" sz="1800" b="1" dirty="0" smtClean="0"/>
              <a:t>;</a:t>
            </a:r>
            <a:br>
              <a:rPr lang="en-GB" sz="1800" b="1" dirty="0" smtClean="0"/>
            </a:br>
            <a:r>
              <a:rPr lang="en-GB" sz="1800" b="1" dirty="0" smtClean="0"/>
              <a:t/>
            </a:r>
            <a:br>
              <a:rPr lang="en-GB" sz="1800" b="1" dirty="0" smtClean="0"/>
            </a:br>
            <a:r>
              <a:rPr lang="en-GB" sz="1800" b="1" dirty="0" smtClean="0"/>
              <a:t> c)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juridice</a:t>
            </a:r>
            <a:r>
              <a:rPr lang="en-GB" sz="1800" b="1" dirty="0" smtClean="0"/>
              <a:t>.</a:t>
            </a:r>
            <a:r>
              <a:rPr lang="en-GB" sz="1400" b="1" dirty="0" smtClean="0"/>
              <a:t/>
            </a:r>
            <a:br>
              <a:rPr lang="en-GB" sz="1400" b="1" dirty="0" smtClean="0"/>
            </a:br>
            <a:r>
              <a:rPr lang="en-GB" sz="2800" dirty="0" smtClean="0"/>
              <a:t/>
            </a:r>
            <a:br>
              <a:rPr lang="en-GB" sz="2800" dirty="0" smtClean="0"/>
            </a:br>
            <a:r>
              <a:rPr lang="ro-RO" sz="2800" dirty="0" smtClean="0"/>
              <a:t/>
            </a:r>
            <a:br>
              <a:rPr lang="ro-RO" sz="2800" dirty="0" smtClean="0"/>
            </a:br>
            <a:r>
              <a:rPr lang="it-IT" sz="2800" b="1" u="sng" dirty="0" smtClean="0">
                <a:solidFill>
                  <a:srgbClr val="FF0000"/>
                </a:solidFill>
                <a:latin typeface="Times New Roman" pitchFamily="18" charset="0"/>
                <a:cs typeface="Times New Roman" pitchFamily="18" charset="0"/>
              </a:rPr>
              <a:t/>
            </a:r>
            <a:br>
              <a:rPr lang="it-IT" sz="2800" b="1" u="sng" dirty="0" smtClean="0">
                <a:solidFill>
                  <a:srgbClr val="FF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676401"/>
            <a:ext cx="7772400" cy="4038600"/>
          </a:xfrm>
        </p:spPr>
        <p:txBody>
          <a:bodyPr>
            <a:noAutofit/>
          </a:bodyPr>
          <a:lstStyle/>
          <a:p>
            <a:pPr algn="l"/>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GB" sz="1400" b="1" dirty="0" smtClean="0"/>
              <a:t> </a:t>
            </a:r>
            <a:r>
              <a:rPr lang="en-GB" sz="1400" b="1" dirty="0" err="1" smtClean="0"/>
              <a:t>Pentru</a:t>
            </a:r>
            <a:r>
              <a:rPr lang="en-GB" sz="1400" b="1" dirty="0" smtClean="0"/>
              <a:t> a </a:t>
            </a:r>
            <a:r>
              <a:rPr lang="en-GB" sz="1400" b="1" dirty="0" err="1" smtClean="0"/>
              <a:t>fi</a:t>
            </a:r>
            <a:r>
              <a:rPr lang="en-GB" sz="1400" b="1" dirty="0" smtClean="0"/>
              <a:t> </a:t>
            </a:r>
            <a:r>
              <a:rPr lang="en-GB" sz="1400" b="1" dirty="0" err="1" smtClean="0"/>
              <a:t>eligibili</a:t>
            </a:r>
            <a:r>
              <a:rPr lang="en-GB" sz="1400" b="1" dirty="0" smtClean="0"/>
              <a:t> la </a:t>
            </a:r>
            <a:r>
              <a:rPr lang="en-GB" sz="1400" b="1" dirty="0" err="1" smtClean="0"/>
              <a:t>acordarea</a:t>
            </a:r>
            <a:r>
              <a:rPr lang="en-GB" sz="1400" b="1" dirty="0" smtClean="0"/>
              <a:t> </a:t>
            </a:r>
            <a:r>
              <a:rPr lang="en-GB" sz="1400" b="1" dirty="0" err="1" smtClean="0"/>
              <a:t>ajutorului</a:t>
            </a:r>
            <a:r>
              <a:rPr lang="en-GB" sz="1400" b="1" dirty="0" smtClean="0"/>
              <a:t> de </a:t>
            </a:r>
            <a:r>
              <a:rPr lang="en-GB" sz="1400" b="1" dirty="0" err="1" smtClean="0"/>
              <a:t>minimis</a:t>
            </a:r>
            <a:r>
              <a:rPr lang="en-GB" sz="1400" b="1" dirty="0" smtClean="0"/>
              <a:t> </a:t>
            </a:r>
            <a:r>
              <a:rPr lang="en-GB" sz="1400" b="1" dirty="0" err="1" smtClean="0"/>
              <a:t>pentru</a:t>
            </a:r>
            <a:r>
              <a:rPr lang="en-GB" sz="1400" b="1" dirty="0" smtClean="0"/>
              <a:t> </a:t>
            </a:r>
            <a:r>
              <a:rPr lang="en-GB" sz="1400" b="1" dirty="0" err="1" smtClean="0"/>
              <a:t>productia</a:t>
            </a:r>
            <a:r>
              <a:rPr lang="en-GB" sz="1400" b="1" dirty="0" smtClean="0"/>
              <a:t> de </a:t>
            </a:r>
            <a:r>
              <a:rPr lang="en-GB" sz="1400" b="1" dirty="0" err="1" smtClean="0"/>
              <a:t>struguri</a:t>
            </a:r>
            <a:r>
              <a:rPr lang="en-GB" sz="1400" b="1" dirty="0" smtClean="0"/>
              <a:t> de </a:t>
            </a:r>
            <a:r>
              <a:rPr lang="en-GB" sz="1400" b="1" dirty="0" err="1" smtClean="0"/>
              <a:t>masa</a:t>
            </a:r>
            <a:r>
              <a:rPr lang="en-GB" sz="1400" b="1" dirty="0" smtClean="0"/>
              <a:t>, </a:t>
            </a:r>
            <a:r>
              <a:rPr lang="en-GB" sz="1400" b="1" dirty="0" err="1" smtClean="0"/>
              <a:t>beneficiarii</a:t>
            </a:r>
            <a:r>
              <a:rPr lang="en-GB" sz="1400" b="1" dirty="0" smtClean="0"/>
              <a:t> </a:t>
            </a:r>
            <a:r>
              <a:rPr lang="en-GB" sz="1400" b="1" dirty="0" err="1" smtClean="0"/>
              <a:t>prevazuti</a:t>
            </a:r>
            <a:r>
              <a:rPr lang="en-GB" sz="1400" b="1" dirty="0" smtClean="0"/>
              <a:t> au </a:t>
            </a:r>
            <a:r>
              <a:rPr lang="en-GB" sz="1400" b="1" dirty="0" err="1" smtClean="0"/>
              <a:t>trebuit</a:t>
            </a:r>
            <a:r>
              <a:rPr lang="en-GB" sz="1400" b="1" dirty="0" smtClean="0"/>
              <a:t> </a:t>
            </a:r>
            <a:r>
              <a:rPr lang="en-GB" sz="1400" b="1" dirty="0" err="1" smtClean="0"/>
              <a:t>sa</a:t>
            </a:r>
            <a:r>
              <a:rPr lang="en-GB" sz="1400" b="1" dirty="0" smtClean="0"/>
              <a:t> </a:t>
            </a:r>
            <a:r>
              <a:rPr lang="en-GB" sz="1400" b="1" dirty="0" err="1" smtClean="0"/>
              <a:t>indeplineasca</a:t>
            </a:r>
            <a:r>
              <a:rPr lang="en-GB" sz="1400" b="1" dirty="0" smtClean="0"/>
              <a:t> </a:t>
            </a:r>
            <a:r>
              <a:rPr lang="en-GB" sz="1400" b="1" dirty="0" err="1" smtClean="0"/>
              <a:t>cumulativ</a:t>
            </a:r>
            <a:r>
              <a:rPr lang="en-GB" sz="1400" b="1" dirty="0" smtClean="0"/>
              <a:t> </a:t>
            </a:r>
            <a:r>
              <a:rPr lang="en-GB" sz="1400" b="1" dirty="0" err="1" smtClean="0"/>
              <a:t>urmatoarele</a:t>
            </a:r>
            <a:r>
              <a:rPr lang="en-GB" sz="1400" b="1" dirty="0" smtClean="0"/>
              <a:t> </a:t>
            </a:r>
            <a:r>
              <a:rPr lang="en-GB" sz="1400" b="1" dirty="0" err="1" smtClean="0"/>
              <a:t>criterii</a:t>
            </a:r>
            <a:r>
              <a:rPr lang="en-GB" sz="1400" b="1" dirty="0" smtClean="0"/>
              <a:t> de </a:t>
            </a:r>
            <a:r>
              <a:rPr lang="en-GB" sz="1400" b="1" dirty="0" err="1" smtClean="0"/>
              <a:t>eligibilitate</a:t>
            </a:r>
            <a:r>
              <a:rPr lang="en-GB" sz="1400" b="1" dirty="0" smtClean="0"/>
              <a:t>:</a:t>
            </a:r>
            <a:br>
              <a:rPr lang="en-GB" sz="1400" b="1" dirty="0" smtClean="0"/>
            </a:br>
            <a:r>
              <a:rPr lang="en-GB" sz="1400" b="1" dirty="0" smtClean="0"/>
              <a:t>   a) </a:t>
            </a:r>
            <a:r>
              <a:rPr lang="en-GB" sz="1400" b="1" dirty="0" err="1" smtClean="0"/>
              <a:t>sa</a:t>
            </a:r>
            <a:r>
              <a:rPr lang="en-GB" sz="1400" b="1" dirty="0" smtClean="0"/>
              <a:t> </a:t>
            </a:r>
            <a:r>
              <a:rPr lang="en-GB" sz="1400" b="1" dirty="0" err="1" smtClean="0"/>
              <a:t>solicite</a:t>
            </a:r>
            <a:r>
              <a:rPr lang="en-GB" sz="1400" b="1" dirty="0" smtClean="0"/>
              <a:t> </a:t>
            </a:r>
            <a:r>
              <a:rPr lang="en-GB" sz="1400" b="1" dirty="0" err="1" smtClean="0"/>
              <a:t>ajutorul</a:t>
            </a:r>
            <a:r>
              <a:rPr lang="en-GB" sz="1400" b="1" dirty="0" smtClean="0"/>
              <a:t> de </a:t>
            </a:r>
            <a:r>
              <a:rPr lang="en-GB" sz="1400" b="1" dirty="0" err="1" smtClean="0"/>
              <a:t>minimis</a:t>
            </a:r>
            <a:r>
              <a:rPr lang="en-GB" sz="1400" b="1" dirty="0" smtClean="0"/>
              <a:t> </a:t>
            </a:r>
            <a:r>
              <a:rPr lang="en-GB" sz="1400" b="1" dirty="0" err="1" smtClean="0"/>
              <a:t>prevazut</a:t>
            </a:r>
            <a:r>
              <a:rPr lang="en-GB" sz="1400" b="1" dirty="0" smtClean="0"/>
              <a:t> de </a:t>
            </a:r>
            <a:r>
              <a:rPr lang="en-GB" sz="1400" b="1" dirty="0" err="1" smtClean="0"/>
              <a:t>prezenta</a:t>
            </a:r>
            <a:r>
              <a:rPr lang="en-GB" sz="1400" b="1" dirty="0" smtClean="0"/>
              <a:t> </a:t>
            </a:r>
            <a:r>
              <a:rPr lang="en-GB" sz="1400" b="1" dirty="0" err="1" smtClean="0"/>
              <a:t>hotarare</a:t>
            </a:r>
            <a:r>
              <a:rPr lang="en-GB" sz="1400" b="1" dirty="0" smtClean="0"/>
              <a:t>, </a:t>
            </a:r>
            <a:r>
              <a:rPr lang="en-GB" sz="1400" b="1" dirty="0" err="1" smtClean="0"/>
              <a:t>prin</a:t>
            </a:r>
            <a:r>
              <a:rPr lang="en-GB" sz="1400" b="1" dirty="0" smtClean="0"/>
              <a:t> </a:t>
            </a:r>
            <a:r>
              <a:rPr lang="en-GB" sz="1400" b="1" dirty="0" err="1" smtClean="0"/>
              <a:t>completarea</a:t>
            </a:r>
            <a:r>
              <a:rPr lang="en-GB" sz="1400" b="1" dirty="0" smtClean="0"/>
              <a:t> </a:t>
            </a:r>
            <a:r>
              <a:rPr lang="en-GB" sz="1400" b="1" dirty="0" err="1" smtClean="0"/>
              <a:t>unei</a:t>
            </a:r>
            <a:r>
              <a:rPr lang="en-GB" sz="1400" b="1" dirty="0" smtClean="0"/>
              <a:t> </a:t>
            </a:r>
            <a:r>
              <a:rPr lang="en-GB" sz="1400" b="1" dirty="0" err="1" smtClean="0"/>
              <a:t>cereri</a:t>
            </a:r>
            <a:r>
              <a:rPr lang="en-GB" sz="1400" b="1" dirty="0" smtClean="0"/>
              <a:t> al </a:t>
            </a:r>
            <a:r>
              <a:rPr lang="en-GB" sz="1400" b="1" dirty="0" err="1" smtClean="0"/>
              <a:t>carei</a:t>
            </a:r>
            <a:r>
              <a:rPr lang="en-GB" sz="1400" b="1" dirty="0" smtClean="0"/>
              <a:t> model a </a:t>
            </a:r>
            <a:r>
              <a:rPr lang="en-GB" sz="1400" b="1" dirty="0" err="1" smtClean="0"/>
              <a:t>fost</a:t>
            </a:r>
            <a:r>
              <a:rPr lang="en-GB" sz="1400" b="1" dirty="0" smtClean="0"/>
              <a:t> </a:t>
            </a:r>
            <a:r>
              <a:rPr lang="en-GB" sz="1400" b="1" dirty="0" err="1" smtClean="0"/>
              <a:t>prevazut</a:t>
            </a:r>
            <a:r>
              <a:rPr lang="en-GB" sz="1400" b="1" dirty="0" smtClean="0"/>
              <a:t> de </a:t>
            </a:r>
            <a:r>
              <a:rPr lang="en-GB" sz="1400" b="1" dirty="0" err="1" smtClean="0"/>
              <a:t>legislatie</a:t>
            </a:r>
            <a:r>
              <a:rPr lang="en-GB" sz="1400" b="1" dirty="0" smtClean="0"/>
              <a:t>;</a:t>
            </a:r>
            <a:br>
              <a:rPr lang="en-GB" sz="1400" b="1" dirty="0" smtClean="0"/>
            </a:br>
            <a:r>
              <a:rPr lang="en-GB" sz="1400" b="1" dirty="0" smtClean="0"/>
              <a:t>   b) </a:t>
            </a:r>
            <a:r>
              <a:rPr lang="en-GB" sz="1400" b="1" dirty="0" err="1" smtClean="0"/>
              <a:t>sa</a:t>
            </a:r>
            <a:r>
              <a:rPr lang="en-GB" sz="1400" b="1" dirty="0" smtClean="0"/>
              <a:t> </a:t>
            </a:r>
            <a:r>
              <a:rPr lang="en-GB" sz="1400" b="1" dirty="0" err="1" smtClean="0"/>
              <a:t>utilizeze</a:t>
            </a:r>
            <a:r>
              <a:rPr lang="en-GB" sz="1400" b="1" dirty="0" smtClean="0"/>
              <a:t> o </a:t>
            </a:r>
            <a:r>
              <a:rPr lang="en-GB" sz="1400" b="1" dirty="0" err="1" smtClean="0"/>
              <a:t>suprafata</a:t>
            </a:r>
            <a:r>
              <a:rPr lang="en-GB" sz="1400" b="1" dirty="0" smtClean="0"/>
              <a:t> cu </a:t>
            </a:r>
            <a:r>
              <a:rPr lang="en-GB" sz="1400" b="1" dirty="0" err="1" smtClean="0"/>
              <a:t>plantatii</a:t>
            </a:r>
            <a:r>
              <a:rPr lang="en-GB" sz="1400" b="1" dirty="0" smtClean="0"/>
              <a:t> de </a:t>
            </a:r>
            <a:r>
              <a:rPr lang="en-GB" sz="1400" b="1" dirty="0" err="1" smtClean="0"/>
              <a:t>struguri</a:t>
            </a:r>
            <a:r>
              <a:rPr lang="en-GB" sz="1400" b="1" dirty="0" smtClean="0"/>
              <a:t> de </a:t>
            </a:r>
            <a:r>
              <a:rPr lang="en-GB" sz="1400" b="1" dirty="0" err="1" smtClean="0"/>
              <a:t>masa</a:t>
            </a:r>
            <a:r>
              <a:rPr lang="en-GB" sz="1400" b="1" dirty="0" smtClean="0"/>
              <a:t>, de minimum 1.000 mp </a:t>
            </a:r>
            <a:r>
              <a:rPr lang="en-GB" sz="1400" b="1" dirty="0" err="1" smtClean="0"/>
              <a:t>si</a:t>
            </a:r>
            <a:r>
              <a:rPr lang="en-GB" sz="1400" b="1" dirty="0" smtClean="0"/>
              <a:t> maximum 10 ha </a:t>
            </a:r>
            <a:r>
              <a:rPr lang="en-GB" sz="1400" b="1" dirty="0" err="1" smtClean="0"/>
              <a:t>inclusiv</a:t>
            </a:r>
            <a:r>
              <a:rPr lang="en-GB" sz="1400" b="1" dirty="0" smtClean="0"/>
              <a:t>, </a:t>
            </a:r>
            <a:r>
              <a:rPr lang="en-GB" sz="1400" b="1" dirty="0" err="1" smtClean="0"/>
              <a:t>marcata</a:t>
            </a:r>
            <a:r>
              <a:rPr lang="en-GB" sz="1400" b="1" dirty="0" smtClean="0"/>
              <a:t> la loc </a:t>
            </a:r>
            <a:r>
              <a:rPr lang="en-GB" sz="1400" b="1" dirty="0" err="1" smtClean="0"/>
              <a:t>vizibil</a:t>
            </a:r>
            <a:r>
              <a:rPr lang="en-GB" sz="1400" b="1" dirty="0" smtClean="0"/>
              <a:t> cu o </a:t>
            </a:r>
            <a:r>
              <a:rPr lang="en-GB" sz="1400" b="1" dirty="0" err="1" smtClean="0"/>
              <a:t>placa</a:t>
            </a:r>
            <a:r>
              <a:rPr lang="en-GB" sz="1400" b="1" dirty="0" smtClean="0"/>
              <a:t>-indicator/</a:t>
            </a:r>
            <a:r>
              <a:rPr lang="en-GB" sz="1400" b="1" dirty="0" err="1" smtClean="0"/>
              <a:t>exploatatie</a:t>
            </a:r>
            <a:r>
              <a:rPr lang="en-GB" sz="1400" b="1" dirty="0" smtClean="0"/>
              <a:t>, </a:t>
            </a:r>
            <a:r>
              <a:rPr lang="en-GB" sz="1400" b="1" dirty="0" err="1" smtClean="0"/>
              <a:t>pe</a:t>
            </a:r>
            <a:r>
              <a:rPr lang="en-GB" sz="1400" b="1" dirty="0" smtClean="0"/>
              <a:t> care </a:t>
            </a:r>
            <a:r>
              <a:rPr lang="en-GB" sz="1400" b="1" dirty="0" err="1" smtClean="0"/>
              <a:t>sa</a:t>
            </a:r>
            <a:r>
              <a:rPr lang="en-GB" sz="1400" b="1" dirty="0" smtClean="0"/>
              <a:t> se </a:t>
            </a:r>
            <a:r>
              <a:rPr lang="en-GB" sz="1400" b="1" dirty="0" err="1" smtClean="0"/>
              <a:t>gaseasca</a:t>
            </a:r>
            <a:r>
              <a:rPr lang="en-GB" sz="1400" b="1" dirty="0" smtClean="0"/>
              <a:t> </a:t>
            </a:r>
            <a:r>
              <a:rPr lang="en-GB" sz="1400" b="1" dirty="0" err="1" smtClean="0"/>
              <a:t>inscriptia</a:t>
            </a:r>
            <a:r>
              <a:rPr lang="en-GB" sz="1400" b="1" dirty="0" smtClean="0"/>
              <a:t> „Program </a:t>
            </a:r>
            <a:r>
              <a:rPr lang="en-GB" sz="1400" b="1" dirty="0" err="1" smtClean="0"/>
              <a:t>sustinere</a:t>
            </a:r>
            <a:r>
              <a:rPr lang="en-GB" sz="1400" b="1" dirty="0" smtClean="0"/>
              <a:t> </a:t>
            </a:r>
            <a:r>
              <a:rPr lang="en-GB" sz="1400" b="1" dirty="0" err="1" smtClean="0"/>
              <a:t>struguri</a:t>
            </a:r>
            <a:r>
              <a:rPr lang="en-GB" sz="1400" b="1" dirty="0" smtClean="0"/>
              <a:t> de </a:t>
            </a:r>
            <a:r>
              <a:rPr lang="en-GB" sz="1400" b="1" dirty="0" err="1" smtClean="0"/>
              <a:t>masa</a:t>
            </a:r>
            <a:r>
              <a:rPr lang="en-GB" sz="1400" b="1" dirty="0" smtClean="0"/>
              <a:t>, </a:t>
            </a:r>
            <a:r>
              <a:rPr lang="en-GB" sz="1400" b="1" dirty="0" err="1" smtClean="0"/>
              <a:t>anul</a:t>
            </a:r>
            <a:r>
              <a:rPr lang="en-GB" sz="1400" b="1" dirty="0" smtClean="0"/>
              <a:t> ................, </a:t>
            </a:r>
            <a:r>
              <a:rPr lang="en-GB" sz="1400" b="1" dirty="0" err="1" smtClean="0"/>
              <a:t>beneficiar</a:t>
            </a:r>
            <a:r>
              <a:rPr lang="en-GB" sz="1400" b="1" dirty="0" smtClean="0"/>
              <a:t> </a:t>
            </a:r>
            <a:r>
              <a:rPr lang="en-GB" sz="1400" b="1" dirty="0" err="1" smtClean="0"/>
              <a:t>numarul</a:t>
            </a:r>
            <a:r>
              <a:rPr lang="en-GB" sz="1400" b="1" dirty="0" smtClean="0"/>
              <a:t> ................................, </a:t>
            </a:r>
            <a:r>
              <a:rPr lang="en-GB" sz="1400" b="1" dirty="0" err="1" smtClean="0"/>
              <a:t>Directia</a:t>
            </a:r>
            <a:r>
              <a:rPr lang="en-GB" sz="1400" b="1" dirty="0" smtClean="0"/>
              <a:t> </a:t>
            </a:r>
            <a:r>
              <a:rPr lang="en-GB" sz="1400" b="1" dirty="0" err="1" smtClean="0"/>
              <a:t>pentru</a:t>
            </a:r>
            <a:r>
              <a:rPr lang="en-GB" sz="1400" b="1" dirty="0" smtClean="0"/>
              <a:t> </a:t>
            </a:r>
            <a:r>
              <a:rPr lang="en-GB" sz="1400" b="1" dirty="0" err="1" smtClean="0"/>
              <a:t>Agricultura</a:t>
            </a:r>
            <a:r>
              <a:rPr lang="en-GB" sz="1400" b="1" dirty="0" smtClean="0"/>
              <a:t> </a:t>
            </a:r>
            <a:r>
              <a:rPr lang="en-GB" sz="1400" b="1" dirty="0" err="1" smtClean="0"/>
              <a:t>Judeteana</a:t>
            </a:r>
            <a:r>
              <a:rPr lang="en-GB" sz="1400" b="1" dirty="0" smtClean="0"/>
              <a:t> ............../a </a:t>
            </a:r>
            <a:r>
              <a:rPr lang="en-GB" sz="1400" b="1" dirty="0" err="1" smtClean="0"/>
              <a:t>Municipiului</a:t>
            </a:r>
            <a:r>
              <a:rPr lang="en-GB" sz="1400" b="1" dirty="0" smtClean="0"/>
              <a:t> </a:t>
            </a:r>
            <a:r>
              <a:rPr lang="en-GB" sz="1400" b="1" dirty="0" err="1" smtClean="0"/>
              <a:t>Bucuresti</a:t>
            </a:r>
            <a:r>
              <a:rPr lang="en-GB" sz="1400" b="1" dirty="0" smtClean="0"/>
              <a:t>“, cu </a:t>
            </a:r>
            <a:r>
              <a:rPr lang="en-GB" sz="1400" b="1" dirty="0" err="1" smtClean="0"/>
              <a:t>dimensiunea</a:t>
            </a:r>
            <a:r>
              <a:rPr lang="en-GB" sz="1400" b="1" dirty="0" smtClean="0"/>
              <a:t> minima </a:t>
            </a:r>
            <a:r>
              <a:rPr lang="en-GB" sz="1400" b="1" dirty="0" err="1" smtClean="0"/>
              <a:t>recomandata</a:t>
            </a:r>
            <a:r>
              <a:rPr lang="en-GB" sz="1400" b="1" dirty="0" smtClean="0"/>
              <a:t> de 50 cm/70 cm;</a:t>
            </a:r>
            <a:br>
              <a:rPr lang="en-GB" sz="1400" b="1" dirty="0" smtClean="0"/>
            </a:br>
            <a:r>
              <a:rPr lang="en-GB" sz="1400" b="1" dirty="0" smtClean="0"/>
              <a:t>   c) </a:t>
            </a:r>
            <a:r>
              <a:rPr lang="en-GB" sz="1400" b="1" dirty="0" err="1" smtClean="0"/>
              <a:t>sa</a:t>
            </a:r>
            <a:r>
              <a:rPr lang="en-GB" sz="1400" b="1" dirty="0" smtClean="0"/>
              <a:t> </a:t>
            </a:r>
            <a:r>
              <a:rPr lang="en-GB" sz="1400" b="1" dirty="0" err="1" smtClean="0"/>
              <a:t>obtina</a:t>
            </a:r>
            <a:r>
              <a:rPr lang="en-GB" sz="1400" b="1" dirty="0" smtClean="0"/>
              <a:t> o </a:t>
            </a:r>
            <a:r>
              <a:rPr lang="en-GB" sz="1400" b="1" dirty="0" err="1" smtClean="0"/>
              <a:t>productie</a:t>
            </a:r>
            <a:r>
              <a:rPr lang="en-GB" sz="1400" b="1" dirty="0" smtClean="0"/>
              <a:t> de minimum 6.000 kg </a:t>
            </a:r>
            <a:r>
              <a:rPr lang="en-GB" sz="1400" b="1" dirty="0" err="1" smtClean="0"/>
              <a:t>struguri</a:t>
            </a:r>
            <a:r>
              <a:rPr lang="en-GB" sz="1400" b="1" dirty="0" smtClean="0"/>
              <a:t> de </a:t>
            </a:r>
            <a:r>
              <a:rPr lang="en-GB" sz="1400" b="1" dirty="0" err="1" smtClean="0"/>
              <a:t>masa</a:t>
            </a:r>
            <a:r>
              <a:rPr lang="en-GB" sz="1400" b="1" dirty="0" smtClean="0"/>
              <a:t>/ha de </a:t>
            </a:r>
            <a:r>
              <a:rPr lang="en-GB" sz="1400" b="1" dirty="0" err="1" smtClean="0"/>
              <a:t>pe</a:t>
            </a:r>
            <a:r>
              <a:rPr lang="en-GB" sz="1400" b="1" dirty="0" smtClean="0"/>
              <a:t> </a:t>
            </a:r>
            <a:r>
              <a:rPr lang="en-GB" sz="1400" b="1" dirty="0" err="1" smtClean="0"/>
              <a:t>suprafata</a:t>
            </a:r>
            <a:r>
              <a:rPr lang="en-GB" sz="1400" b="1" dirty="0" smtClean="0"/>
              <a:t> ;</a:t>
            </a:r>
            <a:br>
              <a:rPr lang="en-GB" sz="1400" b="1" dirty="0" smtClean="0"/>
            </a:br>
            <a:r>
              <a:rPr lang="en-GB" sz="1400" b="1" dirty="0" smtClean="0"/>
              <a:t>   d) </a:t>
            </a:r>
            <a:r>
              <a:rPr lang="en-GB" sz="1400" b="1" dirty="0" err="1" smtClean="0"/>
              <a:t>sa</a:t>
            </a:r>
            <a:r>
              <a:rPr lang="en-GB" sz="1400" b="1" dirty="0" smtClean="0"/>
              <a:t> fie </a:t>
            </a:r>
            <a:r>
              <a:rPr lang="en-GB" sz="1400" b="1" dirty="0" err="1" smtClean="0"/>
              <a:t>inregistrati</a:t>
            </a:r>
            <a:r>
              <a:rPr lang="en-GB" sz="1400" b="1" dirty="0" smtClean="0"/>
              <a:t> in </a:t>
            </a:r>
            <a:r>
              <a:rPr lang="en-GB" sz="1400" b="1" dirty="0" err="1" smtClean="0"/>
              <a:t>evidentele</a:t>
            </a:r>
            <a:r>
              <a:rPr lang="en-GB" sz="1400" b="1" dirty="0" smtClean="0"/>
              <a:t> </a:t>
            </a:r>
            <a:r>
              <a:rPr lang="en-GB" sz="1400" b="1" dirty="0" err="1" smtClean="0"/>
              <a:t>Registrului</a:t>
            </a:r>
            <a:r>
              <a:rPr lang="en-GB" sz="1400" b="1" dirty="0" smtClean="0"/>
              <a:t> </a:t>
            </a:r>
            <a:r>
              <a:rPr lang="en-GB" sz="1400" b="1" dirty="0" err="1" smtClean="0"/>
              <a:t>agricol</a:t>
            </a:r>
            <a:r>
              <a:rPr lang="en-GB" sz="1400" b="1" dirty="0" smtClean="0"/>
              <a:t> </a:t>
            </a:r>
            <a:r>
              <a:rPr lang="en-GB" sz="1400" b="1" dirty="0" err="1" smtClean="0"/>
              <a:t>deschis</a:t>
            </a:r>
            <a:r>
              <a:rPr lang="en-GB" sz="1400" b="1" dirty="0" smtClean="0"/>
              <a:t> la </a:t>
            </a:r>
            <a:r>
              <a:rPr lang="en-GB" sz="1400" b="1" dirty="0" err="1" smtClean="0"/>
              <a:t>primariile</a:t>
            </a:r>
            <a:r>
              <a:rPr lang="en-GB" sz="1400" b="1" dirty="0" smtClean="0"/>
              <a:t> in a </a:t>
            </a:r>
            <a:r>
              <a:rPr lang="en-GB" sz="1400" b="1" dirty="0" err="1" smtClean="0"/>
              <a:t>caror</a:t>
            </a:r>
            <a:r>
              <a:rPr lang="en-GB" sz="1400" b="1" dirty="0" smtClean="0"/>
              <a:t> </a:t>
            </a:r>
            <a:r>
              <a:rPr lang="en-GB" sz="1400" b="1" dirty="0" err="1" smtClean="0"/>
              <a:t>raza</a:t>
            </a:r>
            <a:r>
              <a:rPr lang="en-GB" sz="1400" b="1" dirty="0" smtClean="0"/>
              <a:t> </a:t>
            </a:r>
            <a:r>
              <a:rPr lang="en-GB" sz="1400" b="1" dirty="0" err="1" smtClean="0"/>
              <a:t>administrativ-teritoriala</a:t>
            </a:r>
            <a:r>
              <a:rPr lang="en-GB" sz="1400" b="1" dirty="0" smtClean="0"/>
              <a:t> se </a:t>
            </a:r>
            <a:r>
              <a:rPr lang="en-GB" sz="1400" b="1" dirty="0" err="1" smtClean="0"/>
              <a:t>afla</a:t>
            </a:r>
            <a:r>
              <a:rPr lang="en-GB" sz="1400" b="1" dirty="0" smtClean="0"/>
              <a:t> </a:t>
            </a:r>
            <a:r>
              <a:rPr lang="en-GB" sz="1400" b="1" dirty="0" err="1" smtClean="0"/>
              <a:t>suprafetele</a:t>
            </a:r>
            <a:r>
              <a:rPr lang="en-GB" sz="1400" b="1" dirty="0" smtClean="0"/>
              <a:t> cu </a:t>
            </a:r>
            <a:r>
              <a:rPr lang="en-GB" sz="1400" b="1" dirty="0" err="1" smtClean="0"/>
              <a:t>plantatiile</a:t>
            </a:r>
            <a:r>
              <a:rPr lang="en-GB" sz="1400" b="1" dirty="0" smtClean="0"/>
              <a:t> de </a:t>
            </a:r>
            <a:r>
              <a:rPr lang="en-GB" sz="1400" b="1" dirty="0" err="1" smtClean="0"/>
              <a:t>struguri</a:t>
            </a:r>
            <a:r>
              <a:rPr lang="en-GB" sz="1400" b="1" dirty="0" smtClean="0"/>
              <a:t> de </a:t>
            </a:r>
            <a:r>
              <a:rPr lang="en-GB" sz="1400" b="1" dirty="0" err="1" smtClean="0"/>
              <a:t>masa</a:t>
            </a:r>
            <a:r>
              <a:rPr lang="en-GB" sz="1400" b="1" dirty="0" smtClean="0"/>
              <a:t>, in </a:t>
            </a:r>
            <a:r>
              <a:rPr lang="en-GB" sz="1400" b="1" dirty="0" err="1" smtClean="0"/>
              <a:t>anul</a:t>
            </a:r>
            <a:r>
              <a:rPr lang="en-GB" sz="1400" b="1" dirty="0" smtClean="0"/>
              <a:t> 2022, la </a:t>
            </a:r>
            <a:r>
              <a:rPr lang="en-GB" sz="1400" b="1" dirty="0" err="1" smtClean="0"/>
              <a:t>specificatia</a:t>
            </a:r>
            <a:r>
              <a:rPr lang="en-GB" sz="1400" b="1" dirty="0" smtClean="0"/>
              <a:t> vii </a:t>
            </a:r>
            <a:r>
              <a:rPr lang="en-GB" sz="1400" b="1" dirty="0" err="1" smtClean="0"/>
              <a:t>nobile</a:t>
            </a:r>
            <a:r>
              <a:rPr lang="en-GB" sz="1400" b="1" dirty="0" smtClean="0"/>
              <a:t> </a:t>
            </a:r>
            <a:r>
              <a:rPr lang="en-GB" sz="1400" b="1" dirty="0" err="1" smtClean="0"/>
              <a:t>pe</a:t>
            </a:r>
            <a:r>
              <a:rPr lang="en-GB" sz="1400" b="1" dirty="0" smtClean="0"/>
              <a:t> rod, </a:t>
            </a:r>
            <a:r>
              <a:rPr lang="en-GB" sz="1400" b="1" dirty="0" err="1" smtClean="0"/>
              <a:t>pentru</a:t>
            </a:r>
            <a:r>
              <a:rPr lang="en-GB" sz="1400" b="1" dirty="0" smtClean="0"/>
              <a:t> </a:t>
            </a:r>
            <a:r>
              <a:rPr lang="en-GB" sz="1400" b="1" dirty="0" err="1" smtClean="0"/>
              <a:t>struguri</a:t>
            </a:r>
            <a:r>
              <a:rPr lang="en-GB" sz="1400" b="1" dirty="0" smtClean="0"/>
              <a:t> de </a:t>
            </a:r>
            <a:r>
              <a:rPr lang="en-GB" sz="1400" b="1" dirty="0" err="1" smtClean="0"/>
              <a:t>masa</a:t>
            </a:r>
            <a:r>
              <a:rPr lang="en-GB" sz="1400" b="1" dirty="0" smtClean="0"/>
              <a:t>;</a:t>
            </a:r>
            <a:br>
              <a:rPr lang="en-GB" sz="1400" b="1" dirty="0" smtClean="0"/>
            </a:br>
            <a:r>
              <a:rPr lang="en-GB" sz="1400" b="1" i="1" smtClean="0"/>
              <a:t> </a:t>
            </a:r>
            <a:r>
              <a:rPr lang="en-GB" sz="1400" b="1" dirty="0" smtClean="0"/>
              <a:t>   e) </a:t>
            </a:r>
            <a:r>
              <a:rPr lang="en-GB" sz="1400" b="1" dirty="0" err="1" smtClean="0"/>
              <a:t>sa</a:t>
            </a:r>
            <a:r>
              <a:rPr lang="en-GB" sz="1400" b="1" dirty="0" smtClean="0"/>
              <a:t> </a:t>
            </a:r>
            <a:r>
              <a:rPr lang="en-GB" sz="1400" b="1" dirty="0" err="1" smtClean="0"/>
              <a:t>detina</a:t>
            </a:r>
            <a:r>
              <a:rPr lang="en-GB" sz="1400" b="1" dirty="0" smtClean="0"/>
              <a:t> </a:t>
            </a:r>
            <a:r>
              <a:rPr lang="en-GB" sz="1400" b="1" dirty="0" err="1" smtClean="0"/>
              <a:t>Registrul</a:t>
            </a:r>
            <a:r>
              <a:rPr lang="en-GB" sz="1400" b="1" dirty="0" smtClean="0"/>
              <a:t> de </a:t>
            </a:r>
            <a:r>
              <a:rPr lang="en-GB" sz="1400" b="1" dirty="0" err="1" smtClean="0"/>
              <a:t>evidenta</a:t>
            </a:r>
            <a:r>
              <a:rPr lang="en-GB" sz="1400" b="1" dirty="0" smtClean="0"/>
              <a:t> a </a:t>
            </a:r>
            <a:r>
              <a:rPr lang="en-GB" sz="1400" b="1" dirty="0" err="1" smtClean="0"/>
              <a:t>tratamentelor</a:t>
            </a:r>
            <a:r>
              <a:rPr lang="en-GB" sz="1400" b="1" dirty="0" smtClean="0"/>
              <a:t> cu </a:t>
            </a:r>
            <a:r>
              <a:rPr lang="en-GB" sz="1400" b="1" dirty="0" err="1" smtClean="0"/>
              <a:t>produse</a:t>
            </a:r>
            <a:r>
              <a:rPr lang="en-GB" sz="1400" b="1" dirty="0" smtClean="0"/>
              <a:t> de </a:t>
            </a:r>
            <a:r>
              <a:rPr lang="en-GB" sz="1400" b="1" dirty="0" err="1" smtClean="0"/>
              <a:t>protectie</a:t>
            </a:r>
            <a:r>
              <a:rPr lang="en-GB" sz="1400" b="1" dirty="0" smtClean="0"/>
              <a:t> a </a:t>
            </a:r>
            <a:r>
              <a:rPr lang="en-GB" sz="1400" b="1" dirty="0" err="1" smtClean="0"/>
              <a:t>plantelor</a:t>
            </a:r>
            <a:r>
              <a:rPr lang="en-GB" sz="1400" b="1" dirty="0" smtClean="0"/>
              <a:t>, conform </a:t>
            </a:r>
            <a:r>
              <a:rPr lang="en-GB" sz="1400" b="1" dirty="0" err="1" smtClean="0"/>
              <a:t>modelului</a:t>
            </a:r>
            <a:r>
              <a:rPr lang="en-GB" sz="1400" b="1" dirty="0" smtClean="0"/>
              <a:t> </a:t>
            </a:r>
            <a:r>
              <a:rPr lang="en-GB" sz="1400" b="1" dirty="0" err="1" smtClean="0"/>
              <a:t>prevazut</a:t>
            </a:r>
            <a:r>
              <a:rPr lang="en-GB" sz="1400" b="1" dirty="0" smtClean="0"/>
              <a:t> in </a:t>
            </a:r>
            <a:r>
              <a:rPr lang="en-GB" sz="1400" b="1" dirty="0" err="1" smtClean="0"/>
              <a:t>legislatie</a:t>
            </a:r>
            <a:r>
              <a:rPr lang="en-GB" sz="1400" b="1" dirty="0" smtClean="0"/>
              <a:t>, </a:t>
            </a:r>
            <a:r>
              <a:rPr lang="en-GB" sz="1400" b="1" dirty="0" err="1" smtClean="0"/>
              <a:t>completat</a:t>
            </a:r>
            <a:r>
              <a:rPr lang="en-GB" sz="1400" b="1" dirty="0" smtClean="0"/>
              <a:t> </a:t>
            </a:r>
            <a:r>
              <a:rPr lang="en-GB" sz="1400" b="1" dirty="0" err="1" smtClean="0"/>
              <a:t>pentru</a:t>
            </a:r>
            <a:r>
              <a:rPr lang="en-GB" sz="1400" b="1" dirty="0" smtClean="0"/>
              <a:t> </a:t>
            </a:r>
            <a:r>
              <a:rPr lang="en-GB" sz="1400" b="1" dirty="0" err="1" smtClean="0"/>
              <a:t>anul</a:t>
            </a:r>
            <a:r>
              <a:rPr lang="en-GB" sz="1400" b="1" dirty="0" smtClean="0"/>
              <a:t> de </a:t>
            </a:r>
            <a:r>
              <a:rPr lang="en-GB" sz="1400" b="1" dirty="0" err="1" smtClean="0"/>
              <a:t>productie</a:t>
            </a:r>
            <a:r>
              <a:rPr lang="en-GB" sz="1400" b="1" dirty="0" smtClean="0"/>
              <a:t> 2022 </a:t>
            </a:r>
            <a:r>
              <a:rPr lang="en-GB" sz="1400" b="1" dirty="0" err="1" smtClean="0"/>
              <a:t>si</a:t>
            </a:r>
            <a:r>
              <a:rPr lang="en-GB" sz="1400" b="1" dirty="0" smtClean="0"/>
              <a:t> </a:t>
            </a:r>
            <a:r>
              <a:rPr lang="en-GB" sz="1400" b="1" dirty="0" err="1" smtClean="0"/>
              <a:t>avizat</a:t>
            </a:r>
            <a:r>
              <a:rPr lang="en-GB" sz="1400" b="1" dirty="0" smtClean="0"/>
              <a:t> de OFJ;</a:t>
            </a:r>
            <a:br>
              <a:rPr lang="en-GB" sz="1400" b="1" dirty="0" smtClean="0"/>
            </a:br>
            <a:r>
              <a:rPr lang="en-GB" sz="1400" b="1" dirty="0" smtClean="0"/>
              <a:t>     f) </a:t>
            </a:r>
            <a:r>
              <a:rPr lang="en-GB" sz="1400" b="1" dirty="0" err="1" smtClean="0"/>
              <a:t>sa</a:t>
            </a:r>
            <a:r>
              <a:rPr lang="en-GB" sz="1400" b="1" dirty="0" smtClean="0"/>
              <a:t> </a:t>
            </a:r>
            <a:r>
              <a:rPr lang="en-GB" sz="1400" b="1" dirty="0" err="1" smtClean="0"/>
              <a:t>faca</a:t>
            </a:r>
            <a:r>
              <a:rPr lang="en-GB" sz="1400" b="1" dirty="0" smtClean="0"/>
              <a:t> </a:t>
            </a:r>
            <a:r>
              <a:rPr lang="en-GB" sz="1400" b="1" dirty="0" err="1" smtClean="0"/>
              <a:t>dovada</a:t>
            </a:r>
            <a:r>
              <a:rPr lang="en-GB" sz="1400" b="1" dirty="0" smtClean="0"/>
              <a:t> </a:t>
            </a:r>
            <a:r>
              <a:rPr lang="en-GB" sz="1400" b="1" dirty="0" err="1" smtClean="0"/>
              <a:t>productiei</a:t>
            </a:r>
            <a:r>
              <a:rPr lang="en-GB" sz="1400" b="1" dirty="0" smtClean="0"/>
              <a:t> </a:t>
            </a:r>
            <a:r>
              <a:rPr lang="en-GB" sz="1400" b="1" dirty="0" err="1" smtClean="0"/>
              <a:t>minime</a:t>
            </a:r>
            <a:r>
              <a:rPr lang="en-GB" sz="1400" b="1" dirty="0" smtClean="0"/>
              <a:t> </a:t>
            </a:r>
            <a:r>
              <a:rPr lang="en-GB" sz="1400" b="1" dirty="0" err="1" smtClean="0"/>
              <a:t>realizate</a:t>
            </a:r>
            <a:r>
              <a:rPr lang="en-GB" sz="1400" b="1" dirty="0" smtClean="0"/>
              <a:t> </a:t>
            </a:r>
            <a:r>
              <a:rPr lang="en-GB" sz="1400" b="1" dirty="0" err="1" smtClean="0"/>
              <a:t>potrivit</a:t>
            </a:r>
            <a:r>
              <a:rPr lang="en-GB" sz="1400" b="1" dirty="0" smtClean="0"/>
              <a:t> </a:t>
            </a:r>
            <a:r>
              <a:rPr lang="en-GB" sz="1400" b="1" dirty="0" err="1" smtClean="0"/>
              <a:t>prevederilor</a:t>
            </a:r>
            <a:r>
              <a:rPr lang="en-GB" sz="1400" b="1" dirty="0" smtClean="0"/>
              <a:t> lit. c) </a:t>
            </a:r>
            <a:r>
              <a:rPr lang="en-GB" sz="1400" b="1" dirty="0" err="1" smtClean="0"/>
              <a:t>prin</a:t>
            </a:r>
            <a:r>
              <a:rPr lang="en-GB" sz="1400" b="1" dirty="0" smtClean="0"/>
              <a:t> </a:t>
            </a:r>
            <a:r>
              <a:rPr lang="en-GB" sz="1400" b="1" dirty="0" err="1" smtClean="0"/>
              <a:t>documente</a:t>
            </a:r>
            <a:r>
              <a:rPr lang="en-GB" sz="1400" b="1" dirty="0" smtClean="0"/>
              <a:t> </a:t>
            </a:r>
            <a:r>
              <a:rPr lang="en-GB" sz="1400" b="1" dirty="0" err="1" smtClean="0"/>
              <a:t>justificative</a:t>
            </a:r>
            <a:r>
              <a:rPr lang="en-GB" sz="1400" b="1" dirty="0" smtClean="0"/>
              <a:t>, in </a:t>
            </a:r>
            <a:r>
              <a:rPr lang="en-GB" sz="1400" b="1" dirty="0" err="1" smtClean="0"/>
              <a:t>functie</a:t>
            </a:r>
            <a:r>
              <a:rPr lang="en-GB" sz="1400" b="1" dirty="0" smtClean="0"/>
              <a:t> de forma de </a:t>
            </a:r>
            <a:r>
              <a:rPr lang="en-GB" sz="1400" b="1" dirty="0" err="1" smtClean="0"/>
              <a:t>organizare</a:t>
            </a:r>
            <a:r>
              <a:rPr lang="en-GB" sz="1400" b="1" dirty="0" smtClean="0"/>
              <a:t>.</a:t>
            </a:r>
            <a:r>
              <a:rPr lang="en-GB" sz="2800" dirty="0" smtClean="0"/>
              <a:t/>
            </a:r>
            <a:br>
              <a:rPr lang="en-GB" sz="2800" dirty="0" smtClean="0"/>
            </a:br>
            <a:r>
              <a:rPr lang="en-GB" sz="2800" dirty="0" smtClean="0"/>
              <a:t/>
            </a:r>
            <a:br>
              <a:rPr lang="en-GB" sz="2800" dirty="0" smtClean="0"/>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US" sz="2400" b="1" dirty="0" smtClean="0">
                <a:latin typeface="Times New Roman" pitchFamily="18" charset="0"/>
                <a:cs typeface="Times New Roman" pitchFamily="18" charset="0"/>
              </a:rPr>
              <a:t>H.G. nr. </a:t>
            </a:r>
            <a:r>
              <a:rPr lang="en-GB" sz="2400" b="1" dirty="0" smtClean="0"/>
              <a:t>HOTARARE Nr.798/2022</a:t>
            </a:r>
            <a:br>
              <a:rPr lang="en-GB" sz="2400" b="1" dirty="0" smtClean="0"/>
            </a:br>
            <a:r>
              <a:rPr lang="en-GB" sz="2400" b="1" dirty="0" err="1" smtClean="0"/>
              <a:t>pentru</a:t>
            </a:r>
            <a:r>
              <a:rPr lang="en-GB" sz="2400" b="1" dirty="0" smtClean="0"/>
              <a:t> </a:t>
            </a:r>
            <a:r>
              <a:rPr lang="en-GB" sz="2400" b="1" dirty="0" err="1" smtClean="0"/>
              <a:t>aprobarea</a:t>
            </a:r>
            <a:r>
              <a:rPr lang="en-GB" sz="2400" b="1" dirty="0" smtClean="0"/>
              <a:t> </a:t>
            </a:r>
            <a:r>
              <a:rPr lang="en-GB" sz="2400" b="1" dirty="0" err="1" smtClean="0"/>
              <a:t>Programului</a:t>
            </a:r>
            <a:r>
              <a:rPr lang="en-GB" sz="2400" b="1" dirty="0" smtClean="0"/>
              <a:t> de </a:t>
            </a:r>
            <a:r>
              <a:rPr lang="en-GB" sz="2400" b="1" dirty="0" err="1" smtClean="0"/>
              <a:t>sustinere</a:t>
            </a:r>
            <a:r>
              <a:rPr lang="en-GB" sz="2400" b="1" dirty="0" smtClean="0"/>
              <a:t> a </a:t>
            </a:r>
            <a:r>
              <a:rPr lang="en-GB" sz="2400" b="1" dirty="0" err="1" smtClean="0"/>
              <a:t>productiei</a:t>
            </a:r>
            <a:r>
              <a:rPr lang="en-GB" sz="2400" b="1" dirty="0" smtClean="0"/>
              <a:t> </a:t>
            </a:r>
            <a:r>
              <a:rPr lang="en-GB" sz="2400" dirty="0" smtClean="0"/>
              <a:t/>
            </a:r>
            <a:br>
              <a:rPr lang="en-GB" sz="2400" dirty="0" smtClean="0"/>
            </a:br>
            <a:r>
              <a:rPr lang="en-GB" sz="2400" b="1" dirty="0" smtClean="0"/>
              <a:t>de </a:t>
            </a:r>
            <a:r>
              <a:rPr lang="en-GB" sz="2400" b="1" dirty="0" err="1" smtClean="0"/>
              <a:t>struguri</a:t>
            </a:r>
            <a:r>
              <a:rPr lang="en-GB" sz="2400" b="1" dirty="0" smtClean="0"/>
              <a:t> de </a:t>
            </a:r>
            <a:r>
              <a:rPr lang="en-GB" sz="2400" b="1" dirty="0" err="1" smtClean="0"/>
              <a:t>masa</a:t>
            </a:r>
            <a:r>
              <a:rPr lang="en-GB" sz="2400" b="1" dirty="0" smtClean="0"/>
              <a:t> </a:t>
            </a:r>
            <a:r>
              <a:rPr lang="en-GB" sz="2400" b="1" dirty="0" err="1" smtClean="0"/>
              <a:t>pentru</a:t>
            </a:r>
            <a:r>
              <a:rPr lang="en-GB" sz="2400" b="1" dirty="0" smtClean="0"/>
              <a:t> </a:t>
            </a:r>
            <a:r>
              <a:rPr lang="en-GB" sz="2400" b="1" dirty="0" err="1" smtClean="0"/>
              <a:t>anul</a:t>
            </a:r>
            <a:r>
              <a:rPr lang="en-GB" sz="2400" b="1" dirty="0" smtClean="0"/>
              <a:t> 2022</a:t>
            </a:r>
            <a:br>
              <a:rPr lang="en-GB" sz="2400" b="1" dirty="0" smtClean="0"/>
            </a:br>
            <a:r>
              <a:rPr lang="en-GB" sz="2400" dirty="0" smtClean="0"/>
              <a:t/>
            </a:r>
            <a:br>
              <a:rPr lang="en-GB" sz="2400" dirty="0" smtClean="0"/>
            </a:br>
            <a:r>
              <a:rPr lang="en-GB" sz="2400" dirty="0" smtClean="0"/>
              <a:t> </a:t>
            </a:r>
            <a:r>
              <a:rPr lang="en-GB" sz="2400" b="1" dirty="0" err="1" smtClean="0"/>
              <a:t>Valoarea</a:t>
            </a:r>
            <a:r>
              <a:rPr lang="en-GB" sz="2400" b="1" dirty="0" smtClean="0"/>
              <a:t> maxima in euro a </a:t>
            </a:r>
            <a:r>
              <a:rPr lang="en-GB" sz="2400" b="1" dirty="0" err="1" smtClean="0"/>
              <a:t>sprijinului</a:t>
            </a:r>
            <a:r>
              <a:rPr lang="en-GB" sz="2400" b="1" dirty="0" smtClean="0"/>
              <a:t> </a:t>
            </a:r>
            <a:r>
              <a:rPr lang="en-GB" sz="2400" b="1" dirty="0" err="1" smtClean="0"/>
              <a:t>financiar</a:t>
            </a:r>
            <a:r>
              <a:rPr lang="en-GB" sz="2400" b="1" dirty="0" smtClean="0"/>
              <a:t> de </a:t>
            </a:r>
            <a:r>
              <a:rPr lang="en-GB" sz="2400" b="1" dirty="0" err="1" smtClean="0"/>
              <a:t>ajutor</a:t>
            </a:r>
            <a:r>
              <a:rPr lang="en-GB" sz="2400" b="1" dirty="0" smtClean="0"/>
              <a:t> de </a:t>
            </a:r>
            <a:r>
              <a:rPr lang="en-GB" sz="2400" b="1" dirty="0" err="1" smtClean="0"/>
              <a:t>minimis</a:t>
            </a:r>
            <a:r>
              <a:rPr lang="en-GB" sz="2400" b="1" dirty="0" smtClean="0"/>
              <a:t> care s-a </a:t>
            </a:r>
            <a:r>
              <a:rPr lang="en-GB" sz="2400" b="1" dirty="0" err="1" smtClean="0"/>
              <a:t>acordat</a:t>
            </a:r>
            <a:r>
              <a:rPr lang="en-GB" sz="2400" b="1" dirty="0" smtClean="0"/>
              <a:t> </a:t>
            </a:r>
            <a:r>
              <a:rPr lang="en-GB" sz="2400" b="1" dirty="0" err="1" smtClean="0"/>
              <a:t>beneficiarilor</a:t>
            </a:r>
            <a:r>
              <a:rPr lang="en-GB" sz="2400" b="1" dirty="0" smtClean="0"/>
              <a:t> a </a:t>
            </a:r>
            <a:r>
              <a:rPr lang="en-GB" sz="2400" b="1" dirty="0" err="1" smtClean="0"/>
              <a:t>fost</a:t>
            </a:r>
            <a:r>
              <a:rPr lang="en-GB" sz="2400" b="1" dirty="0" smtClean="0"/>
              <a:t>  de 1.200 euro/ha </a:t>
            </a:r>
            <a:r>
              <a:rPr lang="ro-RO" sz="2400" b="1" dirty="0" smtClean="0"/>
              <a:t/>
            </a:r>
            <a:br>
              <a:rPr lang="ro-RO" sz="2400" b="1" dirty="0" smtClean="0"/>
            </a:br>
            <a:r>
              <a:rPr lang="it-IT" sz="2400" b="1" u="sng" dirty="0" smtClean="0">
                <a:solidFill>
                  <a:srgbClr val="FF0000"/>
                </a:solidFill>
                <a:latin typeface="Times New Roman" pitchFamily="18" charset="0"/>
                <a:cs typeface="Times New Roman" pitchFamily="18" charset="0"/>
              </a:rPr>
              <a:t/>
            </a:r>
            <a:br>
              <a:rPr lang="it-IT" sz="2400" b="1" u="sng" dirty="0" smtClean="0">
                <a:solidFill>
                  <a:srgbClr val="FF0000"/>
                </a:solidFill>
                <a:latin typeface="Times New Roman" pitchFamily="18" charset="0"/>
                <a:cs typeface="Times New Roman" pitchFamily="18" charset="0"/>
              </a:rPr>
            </a:br>
            <a:r>
              <a:rPr lang="it-IT" sz="2400" b="1" dirty="0" smtClean="0">
                <a:latin typeface="Times New Roman" pitchFamily="18" charset="0"/>
                <a:cs typeface="Times New Roman" pitchFamily="18" charset="0"/>
              </a:rPr>
              <a:t>Număr beneficiari program </a:t>
            </a:r>
            <a:r>
              <a:rPr lang="it-IT" sz="2400" dirty="0" smtClean="0">
                <a:latin typeface="Times New Roman" pitchFamily="18" charset="0"/>
                <a:cs typeface="Times New Roman" pitchFamily="18" charset="0"/>
              </a:rPr>
              <a:t>– </a:t>
            </a:r>
            <a:r>
              <a:rPr lang="it-IT" sz="2400" b="1" dirty="0" smtClean="0">
                <a:latin typeface="Times New Roman" pitchFamily="18" charset="0"/>
                <a:cs typeface="Times New Roman" pitchFamily="18" charset="0"/>
              </a:rPr>
              <a:t> 14</a:t>
            </a:r>
            <a:br>
              <a:rPr lang="it-IT" sz="2400" b="1" dirty="0" smtClean="0">
                <a:latin typeface="Times New Roman" pitchFamily="18" charset="0"/>
                <a:cs typeface="Times New Roman" pitchFamily="18" charset="0"/>
              </a:rPr>
            </a:br>
            <a:r>
              <a:rPr lang="it-IT" sz="2400" b="1" dirty="0" smtClean="0">
                <a:latin typeface="Times New Roman" pitchFamily="18" charset="0"/>
                <a:cs typeface="Times New Roman" pitchFamily="18" charset="0"/>
              </a:rPr>
              <a:t/>
            </a:r>
            <a:br>
              <a:rPr lang="it-IT" sz="2400" b="1" dirty="0" smtClean="0">
                <a:latin typeface="Times New Roman" pitchFamily="18" charset="0"/>
                <a:cs typeface="Times New Roman" pitchFamily="18" charset="0"/>
              </a:rPr>
            </a:br>
            <a:r>
              <a:rPr lang="it-IT" sz="2400" b="1" dirty="0" smtClean="0">
                <a:latin typeface="Times New Roman" pitchFamily="18" charset="0"/>
                <a:cs typeface="Times New Roman" pitchFamily="18" charset="0"/>
              </a:rPr>
              <a:t>Total sprijin – 111.793,71 lei</a:t>
            </a:r>
            <a:br>
              <a:rPr lang="it-IT" sz="2400" b="1" dirty="0" smtClean="0">
                <a:latin typeface="Times New Roman" pitchFamily="18" charset="0"/>
                <a:cs typeface="Times New Roman" pitchFamily="18" charset="0"/>
              </a:rPr>
            </a:br>
            <a:r>
              <a:rPr lang="it-IT" sz="2400" b="1" dirty="0" smtClean="0">
                <a:latin typeface="Times New Roman" pitchFamily="18" charset="0"/>
                <a:cs typeface="Times New Roman" pitchFamily="18" charset="0"/>
              </a:rPr>
              <a:t> </a:t>
            </a: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19201"/>
            <a:ext cx="7772400" cy="4495800"/>
          </a:xfrm>
        </p:spPr>
        <p:txBody>
          <a:bodyPr>
            <a:noAutofit/>
          </a:bodyPr>
          <a:lstStyle/>
          <a:p>
            <a:pPr algn="l"/>
            <a:r>
              <a:rPr lang="ro-RO" sz="2400" b="1" dirty="0" smtClean="0">
                <a:solidFill>
                  <a:srgbClr val="FF0000"/>
                </a:solidFill>
                <a:latin typeface="Times New Roman" pitchFamily="18" charset="0"/>
                <a:cs typeface="Times New Roman" pitchFamily="18" charset="0"/>
              </a:rPr>
              <a:t/>
            </a:r>
            <a:br>
              <a:rPr lang="ro-RO" sz="2400" b="1" dirty="0" smtClean="0">
                <a:solidFill>
                  <a:srgbClr val="FF0000"/>
                </a:solidFill>
                <a:latin typeface="Times New Roman" pitchFamily="18" charset="0"/>
                <a:cs typeface="Times New Roman" pitchFamily="18" charset="0"/>
              </a:rPr>
            </a:br>
            <a:r>
              <a:rPr lang="ro-RO" sz="2400" b="1" dirty="0" smtClean="0">
                <a:solidFill>
                  <a:srgbClr val="FF0000"/>
                </a:solidFill>
                <a:latin typeface="Times New Roman" pitchFamily="18" charset="0"/>
                <a:cs typeface="Times New Roman" pitchFamily="18" charset="0"/>
              </a:rPr>
              <a:t/>
            </a:r>
            <a:br>
              <a:rPr lang="ro-RO"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it-IT" sz="2400" b="1" dirty="0" smtClean="0">
                <a:latin typeface="Times New Roman" pitchFamily="18" charset="0"/>
                <a:cs typeface="Times New Roman" pitchFamily="18" charset="0"/>
              </a:rPr>
              <a:t>H.G. 365/2020 cu complet</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a:t>
            </a:r>
            <a:r>
              <a:rPr lang="en-US" sz="2400" b="1" dirty="0" smtClean="0">
                <a:latin typeface="Times New Roman" pitchFamily="18" charset="0"/>
                <a:cs typeface="Times New Roman" pitchFamily="18" charset="0"/>
              </a:rPr>
              <a:t>ș</a:t>
            </a:r>
            <a:r>
              <a:rPr lang="it-IT" sz="2400" b="1" dirty="0" smtClean="0">
                <a:latin typeface="Times New Roman" pitchFamily="18" charset="0"/>
                <a:cs typeface="Times New Roman" pitchFamily="18" charset="0"/>
              </a:rPr>
              <a:t>i modific</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ulterioare </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it-IT" sz="2400" b="1" dirty="0" smtClean="0">
                <a:latin typeface="Times New Roman" pitchFamily="18" charset="0"/>
                <a:cs typeface="Times New Roman" pitchFamily="18" charset="0"/>
              </a:rPr>
              <a:t>H.G. 365/2020 cu complet</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a:t>
            </a:r>
            <a:r>
              <a:rPr lang="en-US" sz="2400" b="1" dirty="0" smtClean="0">
                <a:latin typeface="Times New Roman" pitchFamily="18" charset="0"/>
                <a:cs typeface="Times New Roman" pitchFamily="18" charset="0"/>
              </a:rPr>
              <a:t>ș</a:t>
            </a:r>
            <a:r>
              <a:rPr lang="it-IT" sz="2400" b="1" dirty="0" smtClean="0">
                <a:latin typeface="Times New Roman" pitchFamily="18" charset="0"/>
                <a:cs typeface="Times New Roman" pitchFamily="18" charset="0"/>
              </a:rPr>
              <a:t>i modific</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ulterioare </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Ajutor</a:t>
            </a:r>
            <a:r>
              <a:rPr lang="en-US" sz="2400" b="1" dirty="0" smtClean="0">
                <a:latin typeface="Times New Roman" pitchFamily="18" charset="0"/>
                <a:cs typeface="Times New Roman" pitchFamily="18" charset="0"/>
              </a:rPr>
              <a:t> de </a:t>
            </a:r>
            <a:r>
              <a:rPr lang="en-US" sz="2400" b="1" dirty="0" err="1" smtClean="0">
                <a:latin typeface="Times New Roman" pitchFamily="18" charset="0"/>
                <a:cs typeface="Times New Roman" pitchFamily="18" charset="0"/>
              </a:rPr>
              <a:t>minimis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pentru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aplicarea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programului</a:t>
            </a:r>
            <a:r>
              <a:rPr lang="en-US" sz="2400" b="1" dirty="0" smtClean="0">
                <a:latin typeface="Times New Roman" pitchFamily="18" charset="0"/>
                <a:cs typeface="Times New Roman" pitchFamily="18" charset="0"/>
              </a:rPr>
              <a:t> de </a:t>
            </a:r>
            <a:r>
              <a:rPr lang="en-US" sz="2400" b="1" dirty="0" err="1" smtClean="0">
                <a:latin typeface="Times New Roman" pitchFamily="18" charset="0"/>
                <a:cs typeface="Times New Roman" pitchFamily="18" charset="0"/>
              </a:rPr>
              <a:t>sus</a:t>
            </a:r>
            <a:r>
              <a:rPr lang="en-US" sz="2400" b="1" u="sng" dirty="0" err="1" smtClean="0">
                <a:latin typeface="Times New Roman" pitchFamily="18" charset="0"/>
                <a:cs typeface="Times New Roman" pitchFamily="18" charset="0"/>
              </a:rPr>
              <a:t>ț</a:t>
            </a:r>
            <a:r>
              <a:rPr lang="en-US" sz="2400" b="1" dirty="0" err="1" smtClean="0">
                <a:latin typeface="Times New Roman" pitchFamily="18" charset="0"/>
                <a:cs typeface="Times New Roman" pitchFamily="18" charset="0"/>
              </a:rPr>
              <a:t>inere</a:t>
            </a:r>
            <a:r>
              <a:rPr lang="en-US" sz="2400" b="1" dirty="0" smtClean="0">
                <a:latin typeface="Times New Roman" pitchFamily="18" charset="0"/>
                <a:cs typeface="Times New Roman" pitchFamily="18" charset="0"/>
              </a:rPr>
              <a:t> a </a:t>
            </a:r>
            <a:r>
              <a:rPr lang="en-US" sz="2400" b="1" i="1" u="sng" dirty="0" err="1" smtClean="0">
                <a:latin typeface="Times New Roman" pitchFamily="18" charset="0"/>
                <a:cs typeface="Times New Roman" pitchFamily="18" charset="0"/>
              </a:rPr>
              <a:t>crescătorilor</a:t>
            </a:r>
            <a:r>
              <a:rPr lang="en-US" sz="2400" b="1" i="1" u="sng" dirty="0" smtClean="0">
                <a:latin typeface="Times New Roman" pitchFamily="18" charset="0"/>
                <a:cs typeface="Times New Roman" pitchFamily="18" charset="0"/>
              </a:rPr>
              <a:t> de </a:t>
            </a:r>
            <a:r>
              <a:rPr lang="en-US" sz="2400" b="1" i="1" u="sng" dirty="0" err="1" smtClean="0">
                <a:latin typeface="Times New Roman" pitchFamily="18" charset="0"/>
                <a:cs typeface="Times New Roman" pitchFamily="18" charset="0"/>
              </a:rPr>
              <a:t>porci</a:t>
            </a:r>
            <a:r>
              <a:rPr lang="en-US" sz="2400" b="1" i="1" u="sng" dirty="0" smtClean="0">
                <a:latin typeface="Times New Roman" pitchFamily="18" charset="0"/>
                <a:cs typeface="Times New Roman" pitchFamily="18" charset="0"/>
              </a:rPr>
              <a:t> de </a:t>
            </a:r>
            <a:r>
              <a:rPr lang="en-US" sz="2400" b="1" i="1" u="sng" dirty="0" err="1" smtClean="0">
                <a:latin typeface="Times New Roman" pitchFamily="18" charset="0"/>
                <a:cs typeface="Times New Roman" pitchFamily="18" charset="0"/>
              </a:rPr>
              <a:t>reproducție</a:t>
            </a:r>
            <a:r>
              <a:rPr lang="en-US" sz="2400" b="1" i="1" u="sng" dirty="0" smtClean="0">
                <a:latin typeface="Times New Roman" pitchFamily="18" charset="0"/>
                <a:cs typeface="Times New Roman" pitchFamily="18" charset="0"/>
              </a:rPr>
              <a:t> din </a:t>
            </a:r>
            <a:r>
              <a:rPr lang="en-US" sz="2400" b="1" i="1" u="sng" dirty="0" err="1" smtClean="0">
                <a:latin typeface="Times New Roman" pitchFamily="18" charset="0"/>
                <a:cs typeface="Times New Roman" pitchFamily="18" charset="0"/>
              </a:rPr>
              <a:t>rasele</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Bazna</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și</a:t>
            </a:r>
            <a:r>
              <a:rPr lang="en-US" sz="2400" b="1" i="1" u="sng" dirty="0" smtClean="0">
                <a:latin typeface="Times New Roman" pitchFamily="18" charset="0"/>
                <a:cs typeface="Times New Roman" pitchFamily="18" charset="0"/>
              </a:rPr>
              <a:t>/</a:t>
            </a:r>
            <a:r>
              <a:rPr lang="en-US" sz="2400" b="1" i="1" u="sng" dirty="0" err="1" smtClean="0">
                <a:latin typeface="Times New Roman" pitchFamily="18" charset="0"/>
                <a:cs typeface="Times New Roman" pitchFamily="18" charset="0"/>
              </a:rPr>
              <a:t>sau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Mangalița</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pentru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perioada</a:t>
            </a:r>
            <a:r>
              <a:rPr lang="en-US" sz="2400" b="1" i="1" u="sng" dirty="0" smtClean="0">
                <a:latin typeface="Times New Roman" pitchFamily="18" charset="0"/>
                <a:cs typeface="Times New Roman" pitchFamily="18" charset="0"/>
              </a:rPr>
              <a:t> 2020 – 2022</a:t>
            </a:r>
            <a:br>
              <a:rPr lang="en-US" sz="2400" b="1" i="1" u="sng" dirty="0" smtClean="0">
                <a:latin typeface="Times New Roman" pitchFamily="18" charset="0"/>
                <a:cs typeface="Times New Roman" pitchFamily="18" charset="0"/>
              </a:rPr>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en-GB" sz="1600" b="1" dirty="0" smtClean="0"/>
              <a:t>Schema de </a:t>
            </a:r>
            <a:r>
              <a:rPr lang="en-GB" sz="1600" b="1" dirty="0" err="1" smtClean="0"/>
              <a:t>ajutor</a:t>
            </a:r>
            <a:r>
              <a:rPr lang="en-GB" sz="1600" b="1" dirty="0" smtClean="0"/>
              <a:t> de </a:t>
            </a:r>
            <a:r>
              <a:rPr lang="en-GB" sz="1600" b="1" dirty="0" err="1" smtClean="0"/>
              <a:t>minimis</a:t>
            </a:r>
            <a:r>
              <a:rPr lang="en-GB" sz="1600" b="1" dirty="0" smtClean="0"/>
              <a:t> se </a:t>
            </a:r>
            <a:r>
              <a:rPr lang="en-GB" sz="1600" b="1" dirty="0" err="1" smtClean="0"/>
              <a:t>aplica</a:t>
            </a:r>
            <a:r>
              <a:rPr lang="en-GB" sz="1600" b="1" dirty="0" smtClean="0"/>
              <a:t> </a:t>
            </a:r>
            <a:r>
              <a:rPr lang="en-GB" sz="1600" b="1" dirty="0" err="1" smtClean="0"/>
              <a:t>întreprinderilor</a:t>
            </a:r>
            <a:r>
              <a:rPr lang="en-GB" sz="1600" b="1" dirty="0" smtClean="0"/>
              <a:t>/</a:t>
            </a:r>
            <a:r>
              <a:rPr lang="en-GB" sz="1600" b="1" dirty="0" err="1" smtClean="0"/>
              <a:t>întreprinderilor</a:t>
            </a:r>
            <a:r>
              <a:rPr lang="en-GB" sz="1600" b="1" dirty="0" smtClean="0"/>
              <a:t> </a:t>
            </a:r>
            <a:r>
              <a:rPr lang="en-GB" sz="1600" b="1" dirty="0" err="1" smtClean="0"/>
              <a:t>unice</a:t>
            </a:r>
            <a:r>
              <a:rPr lang="en-GB" sz="1600" b="1" dirty="0" smtClean="0"/>
              <a:t>, </a:t>
            </a:r>
            <a:r>
              <a:rPr lang="en-GB" sz="1600" b="1" dirty="0" err="1" smtClean="0"/>
              <a:t>respectiv</a:t>
            </a:r>
            <a:r>
              <a:rPr lang="en-GB" sz="1600" b="1" dirty="0" smtClean="0"/>
              <a:t>:</a:t>
            </a:r>
            <a:br>
              <a:rPr lang="en-GB" sz="1600" b="1" dirty="0" smtClean="0"/>
            </a:br>
            <a:r>
              <a:rPr lang="en-GB" sz="1600" b="1" dirty="0" smtClean="0"/>
              <a:t/>
            </a:r>
            <a:br>
              <a:rPr lang="en-GB" sz="1600" b="1" dirty="0" smtClean="0"/>
            </a:br>
            <a:r>
              <a:rPr lang="en-GB" sz="1600" b="1" dirty="0" smtClean="0"/>
              <a:t>   a)</a:t>
            </a:r>
            <a:r>
              <a:rPr lang="en-GB" sz="1600" b="1" dirty="0" err="1" smtClean="0"/>
              <a:t>producatorilor</a:t>
            </a:r>
            <a:r>
              <a:rPr lang="en-GB" sz="1600" b="1" dirty="0" smtClean="0"/>
              <a:t> </a:t>
            </a:r>
            <a:r>
              <a:rPr lang="en-GB" sz="1600" b="1" dirty="0" err="1" smtClean="0"/>
              <a:t>agricoli</a:t>
            </a:r>
            <a:r>
              <a:rPr lang="en-GB" sz="1600" b="1" dirty="0" smtClean="0"/>
              <a:t> </a:t>
            </a:r>
            <a:r>
              <a:rPr lang="en-GB" sz="1600" b="1" dirty="0" err="1" smtClean="0"/>
              <a:t>prevazuti</a:t>
            </a:r>
            <a:r>
              <a:rPr lang="en-GB" sz="1600" b="1" dirty="0" smtClean="0"/>
              <a:t> de </a:t>
            </a:r>
            <a:r>
              <a:rPr lang="en-GB" sz="1600" b="1" dirty="0" err="1" smtClean="0"/>
              <a:t>legislatie</a:t>
            </a:r>
            <a:r>
              <a:rPr lang="en-GB" sz="1600" b="1" dirty="0" smtClean="0"/>
              <a:t>, </a:t>
            </a:r>
            <a:r>
              <a:rPr lang="en-GB" sz="1600" b="1" dirty="0" err="1" smtClean="0"/>
              <a:t>persoane</a:t>
            </a:r>
            <a:r>
              <a:rPr lang="en-GB" sz="1600" b="1" dirty="0" smtClean="0"/>
              <a:t> </a:t>
            </a:r>
            <a:r>
              <a:rPr lang="en-GB" sz="1600" b="1" dirty="0" err="1" smtClean="0"/>
              <a:t>fizice</a:t>
            </a:r>
            <a:r>
              <a:rPr lang="en-GB" sz="1600" b="1" dirty="0" smtClean="0"/>
              <a:t> </a:t>
            </a:r>
            <a:r>
              <a:rPr lang="en-GB" sz="1600" b="1" dirty="0" err="1" smtClean="0"/>
              <a:t>autorizate</a:t>
            </a:r>
            <a:r>
              <a:rPr lang="en-GB" sz="1600" b="1" dirty="0" smtClean="0"/>
              <a:t>, </a:t>
            </a:r>
            <a:r>
              <a:rPr lang="en-GB" sz="1600" b="1" dirty="0" err="1" smtClean="0"/>
              <a:t>întreprinderi</a:t>
            </a:r>
            <a:r>
              <a:rPr lang="en-GB" sz="1600" b="1" dirty="0" smtClean="0"/>
              <a:t> </a:t>
            </a:r>
            <a:r>
              <a:rPr lang="en-GB" sz="1600" b="1" dirty="0" err="1" smtClean="0"/>
              <a:t>individuale</a:t>
            </a:r>
            <a:r>
              <a:rPr lang="en-GB" sz="1600" b="1" dirty="0" smtClean="0"/>
              <a:t> </a:t>
            </a:r>
            <a:r>
              <a:rPr lang="en-GB" sz="1600" b="1" dirty="0" err="1" smtClean="0"/>
              <a:t>si</a:t>
            </a:r>
            <a:r>
              <a:rPr lang="en-GB" sz="1600" b="1" dirty="0" smtClean="0"/>
              <a:t> </a:t>
            </a:r>
            <a:r>
              <a:rPr lang="en-GB" sz="1600" b="1" dirty="0" err="1" smtClean="0"/>
              <a:t>întreprinderi</a:t>
            </a:r>
            <a:r>
              <a:rPr lang="en-GB" sz="1600" b="1" dirty="0" smtClean="0"/>
              <a:t> </a:t>
            </a:r>
            <a:r>
              <a:rPr lang="en-GB" sz="1600" b="1" dirty="0" err="1" smtClean="0"/>
              <a:t>familiale</a:t>
            </a:r>
            <a:r>
              <a:rPr lang="en-GB" sz="1600" b="1" dirty="0" smtClean="0"/>
              <a:t>, </a:t>
            </a:r>
            <a:r>
              <a:rPr lang="en-GB" sz="1600" b="1" dirty="0" err="1" smtClean="0"/>
              <a:t>constituite</a:t>
            </a:r>
            <a:r>
              <a:rPr lang="en-GB" sz="1600" b="1" dirty="0" smtClean="0"/>
              <a:t> </a:t>
            </a:r>
            <a:r>
              <a:rPr lang="en-GB" sz="1600" b="1" dirty="0" err="1" smtClean="0"/>
              <a:t>potrivit</a:t>
            </a:r>
            <a:r>
              <a:rPr lang="en-GB" sz="1600" b="1" dirty="0" smtClean="0"/>
              <a:t> </a:t>
            </a:r>
            <a:r>
              <a:rPr lang="en-GB" sz="1600" b="1" dirty="0" err="1" smtClean="0"/>
              <a:t>prevederilor</a:t>
            </a:r>
            <a:r>
              <a:rPr lang="en-GB" sz="1600" b="1" dirty="0" smtClean="0"/>
              <a:t> </a:t>
            </a:r>
            <a:r>
              <a:rPr lang="en-GB" sz="1600" b="1" dirty="0" err="1" smtClean="0"/>
              <a:t>legale</a:t>
            </a:r>
            <a:r>
              <a:rPr lang="en-GB" sz="1600" b="1" dirty="0" smtClean="0"/>
              <a:t>;</a:t>
            </a:r>
            <a:br>
              <a:rPr lang="en-GB" sz="1600" b="1" dirty="0" smtClean="0"/>
            </a:br>
            <a:r>
              <a:rPr lang="en-GB" sz="1600" b="1" dirty="0" smtClean="0"/>
              <a:t/>
            </a:r>
            <a:br>
              <a:rPr lang="en-GB" sz="1600" b="1" dirty="0" smtClean="0"/>
            </a:br>
            <a:r>
              <a:rPr lang="en-GB" sz="1600" b="1" dirty="0" smtClean="0"/>
              <a:t>   b)</a:t>
            </a:r>
            <a:r>
              <a:rPr lang="en-GB" sz="1600" b="1" dirty="0" err="1" smtClean="0"/>
              <a:t>producatorilor</a:t>
            </a:r>
            <a:r>
              <a:rPr lang="en-GB" sz="1600" b="1" dirty="0" smtClean="0"/>
              <a:t> </a:t>
            </a:r>
            <a:r>
              <a:rPr lang="en-GB" sz="1600" b="1" dirty="0" err="1" smtClean="0"/>
              <a:t>agricoli</a:t>
            </a:r>
            <a:r>
              <a:rPr lang="en-GB" sz="1600" b="1" dirty="0" smtClean="0"/>
              <a:t> </a:t>
            </a:r>
            <a:r>
              <a:rPr lang="en-GB" sz="1600" b="1" dirty="0" err="1" smtClean="0"/>
              <a:t>persoane</a:t>
            </a:r>
            <a:r>
              <a:rPr lang="en-GB" sz="1600" b="1" dirty="0" smtClean="0"/>
              <a:t> </a:t>
            </a:r>
            <a:r>
              <a:rPr lang="en-GB" sz="1600" b="1" dirty="0" err="1" smtClean="0"/>
              <a:t>juridice</a:t>
            </a:r>
            <a:r>
              <a:rPr lang="en-GB" sz="1600" b="1" dirty="0" smtClean="0"/>
              <a:t>.</a:t>
            </a:r>
            <a:r>
              <a:rPr lang="en-GB" sz="2400" dirty="0" smtClean="0"/>
              <a:t/>
            </a:r>
            <a:br>
              <a:rPr lang="en-GB" sz="2400" dirty="0" smtClean="0"/>
            </a:br>
            <a:r>
              <a:rPr lang="en-GB" sz="2400" dirty="0" smtClean="0"/>
              <a:t/>
            </a:r>
            <a:br>
              <a:rPr lang="en-GB" sz="2400" dirty="0" smtClean="0"/>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ro-RO" sz="2400" dirty="0" smtClean="0"/>
              <a:t/>
            </a:r>
            <a:br>
              <a:rPr lang="ro-RO" sz="2400" dirty="0" smtClean="0"/>
            </a:br>
            <a:r>
              <a:rPr lang="it-IT" sz="2400" b="1" u="sng" dirty="0" smtClean="0">
                <a:latin typeface="Times New Roman" pitchFamily="18" charset="0"/>
                <a:cs typeface="Times New Roman" pitchFamily="18" charset="0"/>
              </a:rPr>
              <a:t/>
            </a:r>
            <a:br>
              <a:rPr lang="it-IT" sz="2400" b="1" u="sng" dirty="0" smtClean="0">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endParaRPr lang="en-US" sz="2800" b="1" dirty="0" smtClean="0">
              <a:solidFill>
                <a:srgbClr val="FF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447801"/>
            <a:ext cx="7772400" cy="4267200"/>
          </a:xfrm>
        </p:spPr>
        <p:txBody>
          <a:bodyPr>
            <a:noAutofit/>
          </a:bodyPr>
          <a:lstStyle/>
          <a:p>
            <a:pPr algn="l"/>
            <a:r>
              <a:rPr lang="ro-RO" sz="2800" dirty="0" smtClean="0"/>
              <a:t/>
            </a:r>
            <a:br>
              <a:rPr lang="ro-RO" sz="2800" dirty="0" smtClean="0"/>
            </a:br>
            <a:r>
              <a:rPr lang="ro-RO" sz="2800" dirty="0" smtClean="0"/>
              <a:t/>
            </a:r>
            <a:br>
              <a:rPr lang="ro-RO" sz="2800" dirty="0" smtClean="0"/>
            </a:br>
            <a:r>
              <a:rPr lang="ro-RO" sz="2800" dirty="0" smtClean="0"/>
              <a:t/>
            </a:r>
            <a:br>
              <a:rPr lang="ro-RO" sz="2800" dirty="0" smtClean="0"/>
            </a:br>
            <a:r>
              <a:rPr lang="ro-RO" sz="2800" b="1" dirty="0" smtClean="0"/>
              <a:t> </a:t>
            </a:r>
            <a:r>
              <a:rPr lang="ro-RO" sz="1600" b="1" dirty="0" smtClean="0"/>
              <a:t>Pentru a fi eligibili la acordarea ajutorului de minimis, beneficiarii  trebuie </a:t>
            </a:r>
            <a:r>
              <a:rPr lang="ro-RO" sz="1600" b="1" u="sng" dirty="0" smtClean="0"/>
              <a:t>sa îndeplineasca cumulativ</a:t>
            </a:r>
            <a:r>
              <a:rPr lang="ro-RO" sz="1600" b="1" dirty="0" smtClean="0"/>
              <a:t> urmatoarele </a:t>
            </a:r>
            <a:r>
              <a:rPr lang="ro-RO" sz="1600" b="1" u="sng" dirty="0" smtClean="0"/>
              <a:t>conditii de eligibilitate</a:t>
            </a:r>
            <a:r>
              <a:rPr lang="ro-RO" sz="1600" b="1" dirty="0" smtClean="0"/>
              <a:t>: </a:t>
            </a:r>
            <a:r>
              <a:rPr lang="en-GB" sz="1600" b="1" dirty="0" smtClean="0"/>
              <a:t/>
            </a:r>
            <a:br>
              <a:rPr lang="en-GB" sz="1600" b="1" dirty="0" smtClean="0"/>
            </a:br>
            <a:r>
              <a:rPr lang="ro-RO" sz="1600" dirty="0" smtClean="0"/>
              <a:t/>
            </a:r>
            <a:br>
              <a:rPr lang="ro-RO" sz="1600" dirty="0" smtClean="0"/>
            </a:br>
            <a:r>
              <a:rPr lang="ro-RO" sz="1600" dirty="0" smtClean="0"/>
              <a:t>     </a:t>
            </a:r>
            <a:r>
              <a:rPr lang="ro-RO" sz="1600" b="1" dirty="0" smtClean="0"/>
              <a:t>a)sa detina exploatatii înregistrate/autorizate sanitar-veterinar;</a:t>
            </a:r>
            <a:br>
              <a:rPr lang="ro-RO" sz="1600" b="1" dirty="0" smtClean="0"/>
            </a:br>
            <a:r>
              <a:rPr lang="ro-RO" sz="1600" b="1" dirty="0" smtClean="0"/>
              <a:t>     b)sa detina scroafe din rasele Bazna si/sau Mangalita, înscrise în registrul genealogic în sectiunea principala la data depunerii cererii de înscriere identificate si înregistrate în RNE;</a:t>
            </a:r>
            <a:br>
              <a:rPr lang="ro-RO" sz="1600" b="1" dirty="0" smtClean="0"/>
            </a:br>
            <a:r>
              <a:rPr lang="ro-RO" sz="1600" b="1" dirty="0" smtClean="0"/>
              <a:t>   c)sa detina registrul exploatatiei, completat si actualizat, în conformitate cu prevederile Normelor sanitar veterinare</a:t>
            </a:r>
            <a:r>
              <a:rPr lang="en-GB" sz="1600" b="1" dirty="0" smtClean="0"/>
              <a:t/>
            </a:r>
            <a:br>
              <a:rPr lang="en-GB" sz="1600" b="1" dirty="0" smtClean="0"/>
            </a:br>
            <a:r>
              <a:rPr lang="ro-RO" sz="1600" b="1" dirty="0" smtClean="0"/>
              <a:t> d) sa faca dovada livrarii spre comercializare a unui numar de minimum 4 purcei/an/scroafa, la o greutate de minimum 8 kg/cap;</a:t>
            </a:r>
            <a:br>
              <a:rPr lang="ro-RO" sz="1600" b="1" dirty="0" smtClean="0"/>
            </a:br>
            <a:r>
              <a:rPr lang="ro-RO" sz="1600" b="1" dirty="0" smtClean="0"/>
              <a:t>      e) sa identifice, potrivit legislatiei în vigoare, purceluşii</a:t>
            </a:r>
            <a:r>
              <a:rPr lang="en-GB" sz="1600" b="1" dirty="0" smtClean="0"/>
              <a:t>;</a:t>
            </a:r>
            <a:r>
              <a:rPr lang="ro-RO" sz="1600" b="1" dirty="0" smtClean="0"/>
              <a:t/>
            </a:r>
            <a:br>
              <a:rPr lang="ro-RO" sz="1600" b="1" dirty="0" smtClean="0"/>
            </a:br>
            <a:r>
              <a:rPr lang="ro-RO" sz="1600" b="1" dirty="0" smtClean="0"/>
              <a:t>      f) sa mentina efectivul de scroafe cu care s-a înscris în program pe toata perioada de derulare a acestuia. </a:t>
            </a:r>
            <a:r>
              <a:rPr lang="ro-RO" sz="1600" dirty="0" smtClean="0"/>
              <a:t/>
            </a:r>
            <a:br>
              <a:rPr lang="ro-RO" sz="1600" dirty="0" smtClean="0"/>
            </a:br>
            <a:r>
              <a:rPr lang="ro-RO" sz="2800" dirty="0" smtClean="0"/>
              <a:t>  </a:t>
            </a:r>
            <a:br>
              <a:rPr lang="ro-RO" sz="2800" dirty="0" smtClean="0"/>
            </a:br>
            <a:r>
              <a:rPr lang="ro-RO" sz="2800" dirty="0" smtClean="0"/>
              <a:t>  </a:t>
            </a:r>
            <a:br>
              <a:rPr lang="ro-RO" sz="2800" dirty="0" smtClean="0"/>
            </a:br>
            <a:endParaRPr lang="en-US" sz="2800" dirty="0" smtClean="0">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19201"/>
            <a:ext cx="7772400" cy="4495800"/>
          </a:xfrm>
        </p:spPr>
        <p:txBody>
          <a:bodyPr>
            <a:noAutofit/>
          </a:bodyPr>
          <a:lstStyle/>
          <a:p>
            <a:r>
              <a:rPr lang="ro-RO" sz="2400" b="1" dirty="0" smtClean="0">
                <a:solidFill>
                  <a:srgbClr val="FF0000"/>
                </a:solidFill>
                <a:latin typeface="Times New Roman" pitchFamily="18" charset="0"/>
                <a:cs typeface="Times New Roman" pitchFamily="18" charset="0"/>
              </a:rPr>
              <a:t/>
            </a:r>
            <a:br>
              <a:rPr lang="ro-RO" sz="2400" b="1" dirty="0" smtClean="0">
                <a:solidFill>
                  <a:srgbClr val="FF0000"/>
                </a:solidFill>
                <a:latin typeface="Times New Roman" pitchFamily="18" charset="0"/>
                <a:cs typeface="Times New Roman" pitchFamily="18" charset="0"/>
              </a:rPr>
            </a:br>
            <a:r>
              <a:rPr lang="ro-RO" sz="2400" b="1" dirty="0" smtClean="0">
                <a:solidFill>
                  <a:srgbClr val="FF0000"/>
                </a:solidFill>
                <a:latin typeface="Times New Roman" pitchFamily="18" charset="0"/>
                <a:cs typeface="Times New Roman" pitchFamily="18" charset="0"/>
              </a:rPr>
              <a:t/>
            </a:r>
            <a:br>
              <a:rPr lang="ro-RO"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en-GB" sz="2400" b="1" dirty="0" smtClean="0">
                <a:solidFill>
                  <a:srgbClr val="FF0000"/>
                </a:solidFill>
                <a:latin typeface="Times New Roman" pitchFamily="18" charset="0"/>
                <a:cs typeface="Times New Roman" pitchFamily="18" charset="0"/>
              </a:rPr>
              <a:t/>
            </a:r>
            <a:br>
              <a:rPr lang="en-GB" sz="2400" b="1" dirty="0" smtClean="0">
                <a:solidFill>
                  <a:srgbClr val="FF0000"/>
                </a:solidFill>
                <a:latin typeface="Times New Roman" pitchFamily="18" charset="0"/>
                <a:cs typeface="Times New Roman" pitchFamily="18" charset="0"/>
              </a:rPr>
            </a:br>
            <a:r>
              <a:rPr lang="it-IT" sz="2400" b="1" dirty="0" smtClean="0">
                <a:latin typeface="Times New Roman" pitchFamily="18" charset="0"/>
                <a:cs typeface="Times New Roman" pitchFamily="18" charset="0"/>
              </a:rPr>
              <a:t>H.G. 365/2020 cu complet</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a:t>
            </a:r>
            <a:r>
              <a:rPr lang="en-US" sz="2400" b="1" dirty="0" smtClean="0">
                <a:latin typeface="Times New Roman" pitchFamily="18" charset="0"/>
                <a:cs typeface="Times New Roman" pitchFamily="18" charset="0"/>
              </a:rPr>
              <a:t>ș</a:t>
            </a:r>
            <a:r>
              <a:rPr lang="it-IT" sz="2400" b="1" dirty="0" smtClean="0">
                <a:latin typeface="Times New Roman" pitchFamily="18" charset="0"/>
                <a:cs typeface="Times New Roman" pitchFamily="18" charset="0"/>
              </a:rPr>
              <a:t>i modific</a:t>
            </a:r>
            <a:r>
              <a:rPr lang="en-US" sz="2400" b="1" dirty="0" smtClean="0">
                <a:latin typeface="Times New Roman" pitchFamily="18" charset="0"/>
                <a:cs typeface="Times New Roman" pitchFamily="18" charset="0"/>
              </a:rPr>
              <a:t>ă</a:t>
            </a:r>
            <a:r>
              <a:rPr lang="it-IT" sz="2400" b="1" dirty="0" smtClean="0">
                <a:latin typeface="Times New Roman" pitchFamily="18" charset="0"/>
                <a:cs typeface="Times New Roman" pitchFamily="18" charset="0"/>
              </a:rPr>
              <a:t>rile ulterioare </a:t>
            </a:r>
            <a:r>
              <a:rPr lang="en-US" sz="2400" b="1" dirty="0" smtClean="0">
                <a:latin typeface="Times New Roman" pitchFamily="18" charset="0"/>
                <a:cs typeface="Times New Roman" pitchFamily="18" charset="0"/>
              </a:rPr>
              <a:t>–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err="1" smtClean="0">
                <a:latin typeface="Times New Roman" pitchFamily="18" charset="0"/>
                <a:cs typeface="Times New Roman" pitchFamily="18" charset="0"/>
              </a:rPr>
              <a:t>Ajutor</a:t>
            </a:r>
            <a:r>
              <a:rPr lang="en-US" sz="2400" b="1" dirty="0" smtClean="0">
                <a:latin typeface="Times New Roman" pitchFamily="18" charset="0"/>
                <a:cs typeface="Times New Roman" pitchFamily="18" charset="0"/>
              </a:rPr>
              <a:t> de </a:t>
            </a:r>
            <a:r>
              <a:rPr lang="en-US" sz="2400" b="1" dirty="0" err="1" smtClean="0">
                <a:latin typeface="Times New Roman" pitchFamily="18" charset="0"/>
                <a:cs typeface="Times New Roman" pitchFamily="18" charset="0"/>
              </a:rPr>
              <a:t>minimis</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pentru</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aplicarea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programului</a:t>
            </a:r>
            <a:r>
              <a:rPr lang="en-US" sz="2400" b="1" dirty="0" smtClean="0">
                <a:latin typeface="Times New Roman" pitchFamily="18" charset="0"/>
                <a:cs typeface="Times New Roman" pitchFamily="18" charset="0"/>
              </a:rPr>
              <a:t> de </a:t>
            </a:r>
            <a:r>
              <a:rPr lang="en-US" sz="2400" b="1" dirty="0" err="1" smtClean="0">
                <a:latin typeface="Times New Roman" pitchFamily="18" charset="0"/>
                <a:cs typeface="Times New Roman" pitchFamily="18" charset="0"/>
              </a:rPr>
              <a:t>sus</a:t>
            </a:r>
            <a:r>
              <a:rPr lang="en-US" sz="2400" b="1" u="sng" dirty="0" err="1" smtClean="0">
                <a:latin typeface="Times New Roman" pitchFamily="18" charset="0"/>
                <a:cs typeface="Times New Roman" pitchFamily="18" charset="0"/>
              </a:rPr>
              <a:t>ț</a:t>
            </a:r>
            <a:r>
              <a:rPr lang="en-US" sz="2400" b="1" dirty="0" err="1" smtClean="0">
                <a:latin typeface="Times New Roman" pitchFamily="18" charset="0"/>
                <a:cs typeface="Times New Roman" pitchFamily="18" charset="0"/>
              </a:rPr>
              <a:t>inere</a:t>
            </a:r>
            <a:r>
              <a:rPr lang="en-US" sz="2400" b="1" dirty="0" smtClean="0">
                <a:latin typeface="Times New Roman" pitchFamily="18" charset="0"/>
                <a:cs typeface="Times New Roman" pitchFamily="18" charset="0"/>
              </a:rPr>
              <a:t> a </a:t>
            </a:r>
            <a:r>
              <a:rPr lang="en-US" sz="2400" b="1" i="1" u="sng" dirty="0" err="1" smtClean="0">
                <a:latin typeface="Times New Roman" pitchFamily="18" charset="0"/>
                <a:cs typeface="Times New Roman" pitchFamily="18" charset="0"/>
              </a:rPr>
              <a:t>crescătorilor</a:t>
            </a:r>
            <a:r>
              <a:rPr lang="en-US" sz="2400" b="1" i="1" u="sng" dirty="0" smtClean="0">
                <a:latin typeface="Times New Roman" pitchFamily="18" charset="0"/>
                <a:cs typeface="Times New Roman" pitchFamily="18" charset="0"/>
              </a:rPr>
              <a:t> de </a:t>
            </a:r>
            <a:r>
              <a:rPr lang="en-US" sz="2400" b="1" i="1" u="sng" dirty="0" err="1" smtClean="0">
                <a:latin typeface="Times New Roman" pitchFamily="18" charset="0"/>
                <a:cs typeface="Times New Roman" pitchFamily="18" charset="0"/>
              </a:rPr>
              <a:t>porci</a:t>
            </a:r>
            <a:r>
              <a:rPr lang="en-US" sz="2400" b="1" i="1" u="sng" dirty="0" smtClean="0">
                <a:latin typeface="Times New Roman" pitchFamily="18" charset="0"/>
                <a:cs typeface="Times New Roman" pitchFamily="18" charset="0"/>
              </a:rPr>
              <a:t> de </a:t>
            </a:r>
            <a:r>
              <a:rPr lang="en-US" sz="2400" b="1" i="1" u="sng" dirty="0" err="1" smtClean="0">
                <a:latin typeface="Times New Roman" pitchFamily="18" charset="0"/>
                <a:cs typeface="Times New Roman" pitchFamily="18" charset="0"/>
              </a:rPr>
              <a:t>reproducție</a:t>
            </a:r>
            <a:r>
              <a:rPr lang="en-US" sz="2400" b="1" i="1" u="sng" dirty="0" smtClean="0">
                <a:latin typeface="Times New Roman" pitchFamily="18" charset="0"/>
                <a:cs typeface="Times New Roman" pitchFamily="18" charset="0"/>
              </a:rPr>
              <a:t> din </a:t>
            </a:r>
            <a:r>
              <a:rPr lang="en-US" sz="2400" b="1" i="1" u="sng" dirty="0" err="1" smtClean="0">
                <a:latin typeface="Times New Roman" pitchFamily="18" charset="0"/>
                <a:cs typeface="Times New Roman" pitchFamily="18" charset="0"/>
              </a:rPr>
              <a:t>rasele</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Bazna</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și</a:t>
            </a:r>
            <a:r>
              <a:rPr lang="en-US" sz="2400" b="1" i="1" u="sng" dirty="0" smtClean="0">
                <a:latin typeface="Times New Roman" pitchFamily="18" charset="0"/>
                <a:cs typeface="Times New Roman" pitchFamily="18" charset="0"/>
              </a:rPr>
              <a:t>/</a:t>
            </a:r>
            <a:r>
              <a:rPr lang="en-US" sz="2400" b="1" i="1" u="sng" dirty="0" err="1" smtClean="0">
                <a:latin typeface="Times New Roman" pitchFamily="18" charset="0"/>
                <a:cs typeface="Times New Roman" pitchFamily="18" charset="0"/>
              </a:rPr>
              <a:t>sau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Mangalița</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pentru</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perioada</a:t>
            </a:r>
            <a:r>
              <a:rPr lang="en-US" sz="2400" b="1" i="1" u="sng" dirty="0" smtClean="0">
                <a:latin typeface="Times New Roman" pitchFamily="18" charset="0"/>
                <a:cs typeface="Times New Roman" pitchFamily="18" charset="0"/>
              </a:rPr>
              <a:t> 2020 – 2022</a:t>
            </a:r>
            <a:br>
              <a:rPr lang="en-US" sz="2400" b="1" i="1" u="sng" dirty="0" smtClean="0">
                <a:latin typeface="Times New Roman" pitchFamily="18" charset="0"/>
                <a:cs typeface="Times New Roman" pitchFamily="18" charset="0"/>
              </a:rPr>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en-US" sz="2400" b="1" i="1" u="sng" dirty="0" smtClean="0">
                <a:latin typeface="Times New Roman" pitchFamily="18" charset="0"/>
                <a:cs typeface="Times New Roman" pitchFamily="18" charset="0"/>
              </a:rPr>
              <a:t/>
            </a:r>
            <a:br>
              <a:rPr lang="en-US" sz="2400" b="1" i="1" u="sng" dirty="0" smtClean="0">
                <a:latin typeface="Times New Roman" pitchFamily="18" charset="0"/>
                <a:cs typeface="Times New Roman" pitchFamily="18" charset="0"/>
              </a:rPr>
            </a:br>
            <a:r>
              <a:rPr lang="en-GB" sz="2400" b="1" dirty="0" smtClean="0"/>
              <a:t>1 </a:t>
            </a:r>
            <a:r>
              <a:rPr lang="en-GB" sz="2400" b="1" dirty="0" err="1" smtClean="0"/>
              <a:t>Beneficiar</a:t>
            </a:r>
            <a:r>
              <a:rPr lang="en-GB" sz="2400" b="1" dirty="0" smtClean="0"/>
              <a:t> – </a:t>
            </a:r>
            <a:r>
              <a:rPr lang="en-GB" sz="2400" b="1" dirty="0" err="1" smtClean="0"/>
              <a:t>Sprijin</a:t>
            </a:r>
            <a:r>
              <a:rPr lang="en-GB" sz="2400" b="1" dirty="0" smtClean="0"/>
              <a:t> 7.200 lei</a:t>
            </a:r>
            <a:r>
              <a:rPr lang="ro-RO" sz="2400" dirty="0" smtClean="0"/>
              <a:t/>
            </a:r>
            <a:br>
              <a:rPr lang="ro-RO" sz="2400" dirty="0" smtClean="0"/>
            </a:br>
            <a:r>
              <a:rPr lang="it-IT" sz="2400" b="1" u="sng" dirty="0" smtClean="0">
                <a:latin typeface="Times New Roman" pitchFamily="18" charset="0"/>
                <a:cs typeface="Times New Roman" pitchFamily="18" charset="0"/>
              </a:rPr>
              <a:t/>
            </a:r>
            <a:br>
              <a:rPr lang="it-IT" sz="2400" b="1" u="sng" dirty="0" smtClean="0">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ro-RO" sz="2400" b="1" u="sng" dirty="0" smtClean="0">
                <a:solidFill>
                  <a:srgbClr val="FF0000"/>
                </a:solidFill>
                <a:latin typeface="Times New Roman" pitchFamily="18" charset="0"/>
                <a:cs typeface="Times New Roman" pitchFamily="18" charset="0"/>
              </a:rPr>
              <a:t/>
            </a:r>
            <a:br>
              <a:rPr lang="ro-RO" sz="2400" b="1" u="sng" dirty="0" smtClean="0">
                <a:solidFill>
                  <a:srgbClr val="FF0000"/>
                </a:solidFill>
                <a:latin typeface="Times New Roman" pitchFamily="18" charset="0"/>
                <a:cs typeface="Times New Roman" pitchFamily="18" charset="0"/>
              </a:rPr>
            </a:br>
            <a:r>
              <a:rPr lang="en-US" sz="2800" b="1" dirty="0" smtClean="0">
                <a:solidFill>
                  <a:srgbClr val="FF0000"/>
                </a:solidFill>
                <a:latin typeface="Times New Roman" pitchFamily="18" charset="0"/>
                <a:cs typeface="Times New Roman" pitchFamily="18" charset="0"/>
              </a:rPr>
              <a:t/>
            </a:r>
            <a:br>
              <a:rPr lang="en-US" sz="2800" b="1" dirty="0" smtClean="0">
                <a:solidFill>
                  <a:srgbClr val="FF0000"/>
                </a:solidFill>
                <a:latin typeface="Times New Roman" pitchFamily="18" charset="0"/>
                <a:cs typeface="Times New Roman" pitchFamily="18" charset="0"/>
              </a:rPr>
            </a:br>
            <a:endParaRPr lang="en-US" sz="2800" b="1" dirty="0" smtClean="0">
              <a:solidFill>
                <a:srgbClr val="FF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524001"/>
            <a:ext cx="7772400" cy="4191000"/>
          </a:xfrm>
        </p:spPr>
        <p:txBody>
          <a:bodyPr>
            <a:noAutofit/>
          </a:bodyPr>
          <a:lstStyle/>
          <a:p>
            <a:pPr algn="l"/>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r>
            <a:br>
              <a:rPr lang="en-GB" sz="1800" b="1" dirty="0" smtClean="0"/>
            </a:br>
            <a:r>
              <a:rPr lang="en-GB" sz="1800" b="1" dirty="0" smtClean="0"/>
              <a:t>                                    </a:t>
            </a:r>
            <a:r>
              <a:rPr lang="en-US" sz="1800" b="1" dirty="0" smtClean="0">
                <a:latin typeface="Times New Roman" pitchFamily="18" charset="0"/>
                <a:cs typeface="Times New Roman" pitchFamily="18" charset="0"/>
              </a:rPr>
              <a:t>HOTARARE Nr. </a:t>
            </a:r>
            <a:r>
              <a:rPr lang="en-GB" sz="1800" b="1" dirty="0" smtClean="0">
                <a:latin typeface="Times New Roman" pitchFamily="18" charset="0"/>
                <a:cs typeface="Times New Roman" pitchFamily="18" charset="0"/>
              </a:rPr>
              <a:t>147</a:t>
            </a:r>
            <a:r>
              <a:rPr lang="en-US" sz="1800" b="1" dirty="0" smtClean="0">
                <a:latin typeface="Times New Roman" pitchFamily="18" charset="0"/>
                <a:cs typeface="Times New Roman" pitchFamily="18" charset="0"/>
              </a:rPr>
              <a:t>/2022</a:t>
            </a:r>
            <a:r>
              <a:rPr lang="en-US" sz="1800" b="1" dirty="0" smtClean="0">
                <a:solidFill>
                  <a:srgbClr val="FF0000"/>
                </a:solidFill>
                <a:latin typeface="Times New Roman" pitchFamily="18" charset="0"/>
                <a:cs typeface="Times New Roman" pitchFamily="18" charset="0"/>
              </a:rPr>
              <a:t/>
            </a:r>
            <a:br>
              <a:rPr lang="en-US" sz="1800" b="1" dirty="0" smtClean="0">
                <a:solidFill>
                  <a:srgbClr val="FF0000"/>
                </a:solidFill>
                <a:latin typeface="Times New Roman" pitchFamily="18" charset="0"/>
                <a:cs typeface="Times New Roman" pitchFamily="18" charset="0"/>
              </a:rPr>
            </a:br>
            <a:r>
              <a:rPr lang="en-US" sz="1800" b="1" dirty="0" smtClean="0">
                <a:solidFill>
                  <a:srgbClr val="FF0000"/>
                </a:solidFill>
                <a:latin typeface="Times New Roman" pitchFamily="18" charset="0"/>
                <a:cs typeface="Times New Roman" pitchFamily="18" charset="0"/>
              </a:rPr>
              <a:t>                               </a:t>
            </a:r>
            <a:r>
              <a:rPr lang="ro-RO" sz="1800" b="1" dirty="0" smtClean="0"/>
              <a:t> „Ajutor de minimis pentru aplicarea </a:t>
            </a:r>
            <a:r>
              <a:rPr lang="ro-RO" sz="1800" dirty="0" smtClean="0"/>
              <a:t/>
            </a:r>
            <a:br>
              <a:rPr lang="ro-RO" sz="1800" dirty="0" smtClean="0"/>
            </a:br>
            <a:r>
              <a:rPr lang="en-GB" sz="1800" dirty="0" smtClean="0"/>
              <a:t>                      </a:t>
            </a:r>
            <a:r>
              <a:rPr lang="ro-RO" sz="1800" b="1" dirty="0" smtClean="0"/>
              <a:t>programului de sustinere a productiei de usturoi“, </a:t>
            </a:r>
            <a:r>
              <a:rPr lang="en-GB" sz="1800" b="1" dirty="0" smtClean="0"/>
              <a:t/>
            </a:r>
            <a:br>
              <a:rPr lang="en-GB" sz="1800" b="1" dirty="0" smtClean="0"/>
            </a:br>
            <a:r>
              <a:rPr lang="ro-RO" sz="1800" b="1" dirty="0" smtClean="0"/>
              <a:t>precum si  pentru stabilirea</a:t>
            </a:r>
            <a:r>
              <a:rPr lang="en-GB" sz="1800" b="1" dirty="0" smtClean="0"/>
              <a:t> </a:t>
            </a:r>
            <a:r>
              <a:rPr lang="ro-RO" sz="1800" b="1" dirty="0" smtClean="0"/>
              <a:t>unor masuri de verificare si control al acesteia</a:t>
            </a:r>
            <a:r>
              <a:rPr lang="ro-RO" sz="3600" dirty="0" smtClean="0"/>
              <a:t/>
            </a:r>
            <a:br>
              <a:rPr lang="ro-RO" sz="3600" dirty="0" smtClean="0"/>
            </a:br>
            <a:r>
              <a:rPr lang="en-GB" sz="1800" b="1" dirty="0" smtClean="0"/>
              <a:t/>
            </a:r>
            <a:br>
              <a:rPr lang="en-GB" sz="1800" b="1" dirty="0" smtClean="0"/>
            </a:br>
            <a:r>
              <a:rPr lang="en-GB" sz="1800" b="1" dirty="0" err="1" smtClean="0"/>
              <a:t>Prevederile</a:t>
            </a:r>
            <a:r>
              <a:rPr lang="en-GB" sz="1800" b="1" dirty="0" smtClean="0"/>
              <a:t> </a:t>
            </a:r>
            <a:r>
              <a:rPr lang="en-GB" sz="1800" b="1" dirty="0" err="1" smtClean="0"/>
              <a:t>prezentei</a:t>
            </a:r>
            <a:r>
              <a:rPr lang="en-GB" sz="1800" b="1" dirty="0" smtClean="0"/>
              <a:t> scheme s-a </a:t>
            </a:r>
            <a:r>
              <a:rPr lang="en-GB" sz="1800" b="1" dirty="0" err="1" smtClean="0"/>
              <a:t>aplicat</a:t>
            </a:r>
            <a:r>
              <a:rPr lang="en-GB" sz="1800" b="1" dirty="0" smtClean="0"/>
              <a:t> </a:t>
            </a:r>
            <a:r>
              <a:rPr lang="en-GB" sz="1800" b="1" dirty="0" err="1" smtClean="0"/>
              <a:t>intreprinderilor</a:t>
            </a:r>
            <a:r>
              <a:rPr lang="en-GB" sz="1800" b="1" dirty="0" smtClean="0"/>
              <a:t>/ </a:t>
            </a:r>
            <a:r>
              <a:rPr lang="en-GB" sz="1800" b="1" dirty="0" err="1" smtClean="0"/>
              <a:t>intreprinderilor</a:t>
            </a:r>
            <a:r>
              <a:rPr lang="en-GB" sz="1800" b="1" dirty="0" smtClean="0"/>
              <a:t> </a:t>
            </a:r>
            <a:r>
              <a:rPr lang="en-GB" sz="1800" b="1" dirty="0" err="1" smtClean="0"/>
              <a:t>unice</a:t>
            </a:r>
            <a:r>
              <a:rPr lang="en-GB" sz="1800" b="1" dirty="0" smtClean="0"/>
              <a:t> definite de </a:t>
            </a:r>
            <a:r>
              <a:rPr lang="en-GB" sz="1800" b="1" dirty="0" err="1" smtClean="0"/>
              <a:t>legislatie</a:t>
            </a:r>
            <a:r>
              <a:rPr lang="en-GB" sz="1800" b="1" dirty="0" smtClean="0"/>
              <a:t>, </a:t>
            </a:r>
            <a:r>
              <a:rPr lang="en-GB" sz="1800" b="1" dirty="0" err="1" smtClean="0"/>
              <a:t>respectiv</a:t>
            </a:r>
            <a:r>
              <a:rPr lang="en-GB" sz="1800" b="1" dirty="0" smtClean="0"/>
              <a:t>:</a:t>
            </a:r>
            <a:br>
              <a:rPr lang="en-GB" sz="1800" b="1" dirty="0" smtClean="0"/>
            </a:br>
            <a:r>
              <a:rPr lang="en-GB" sz="1800" b="1" dirty="0" smtClean="0"/>
              <a:t/>
            </a:r>
            <a:br>
              <a:rPr lang="en-GB" sz="1800" b="1" dirty="0" smtClean="0"/>
            </a:br>
            <a:r>
              <a:rPr lang="en-GB" sz="1800" b="1" dirty="0" smtClean="0"/>
              <a:t>   a)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fizice</a:t>
            </a:r>
            <a:r>
              <a:rPr lang="en-GB" sz="1800" b="1" dirty="0" smtClean="0"/>
              <a:t> care </a:t>
            </a:r>
            <a:r>
              <a:rPr lang="en-GB" sz="1800" b="1" dirty="0" err="1" smtClean="0"/>
              <a:t>detin</a:t>
            </a:r>
            <a:r>
              <a:rPr lang="en-GB" sz="1800" b="1" dirty="0" smtClean="0"/>
              <a:t> </a:t>
            </a:r>
            <a:r>
              <a:rPr lang="en-GB" sz="1800" b="1" dirty="0" err="1" smtClean="0"/>
              <a:t>atestat</a:t>
            </a:r>
            <a:r>
              <a:rPr lang="en-GB" sz="1800" b="1" dirty="0" smtClean="0"/>
              <a:t> de </a:t>
            </a:r>
            <a:r>
              <a:rPr lang="en-GB" sz="1800" b="1" dirty="0" err="1" smtClean="0"/>
              <a:t>producator</a:t>
            </a:r>
            <a:r>
              <a:rPr lang="en-GB" sz="1800" b="1" dirty="0" smtClean="0"/>
              <a:t> </a:t>
            </a:r>
            <a:r>
              <a:rPr lang="en-GB" sz="1800" b="1" dirty="0" err="1" smtClean="0"/>
              <a:t>emis</a:t>
            </a:r>
            <a:r>
              <a:rPr lang="en-GB" sz="1800" b="1" dirty="0" smtClean="0"/>
              <a:t> in </a:t>
            </a:r>
            <a:r>
              <a:rPr lang="en-GB" sz="1800" b="1" dirty="0" err="1" smtClean="0"/>
              <a:t>baza</a:t>
            </a:r>
            <a:r>
              <a:rPr lang="en-GB" sz="1800" b="1" dirty="0" smtClean="0"/>
              <a:t> </a:t>
            </a:r>
            <a:r>
              <a:rPr lang="en-GB" sz="1800" b="1" dirty="0" err="1" smtClean="0"/>
              <a:t>Legii</a:t>
            </a:r>
            <a:r>
              <a:rPr lang="en-GB" sz="1800" b="1" dirty="0" smtClean="0"/>
              <a:t> </a:t>
            </a:r>
            <a:r>
              <a:rPr lang="en-GB" sz="1800" b="1" dirty="0" smtClean="0">
                <a:hlinkClick r:id="rId4"/>
              </a:rPr>
              <a:t>nr. 145/2014</a:t>
            </a:r>
            <a:r>
              <a:rPr lang="en-GB" sz="1800" b="1" dirty="0" smtClean="0"/>
              <a:t>;</a:t>
            </a:r>
            <a:br>
              <a:rPr lang="en-GB" sz="1800" b="1" dirty="0" smtClean="0"/>
            </a:br>
            <a:r>
              <a:rPr lang="en-GB" sz="1800" b="1" dirty="0" smtClean="0"/>
              <a:t/>
            </a:r>
            <a:br>
              <a:rPr lang="en-GB" sz="1800" b="1" dirty="0" smtClean="0"/>
            </a:br>
            <a:r>
              <a:rPr lang="en-GB" sz="1800" b="1" dirty="0" smtClean="0"/>
              <a:t>   b)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fizice</a:t>
            </a:r>
            <a:r>
              <a:rPr lang="en-GB" sz="1800" b="1" dirty="0" smtClean="0"/>
              <a:t> </a:t>
            </a:r>
            <a:r>
              <a:rPr lang="en-GB" sz="1800" b="1" dirty="0" err="1" smtClean="0"/>
              <a:t>autorizate</a:t>
            </a:r>
            <a:r>
              <a:rPr lang="en-GB" sz="1800" b="1" dirty="0" smtClean="0"/>
              <a:t>, </a:t>
            </a:r>
            <a:r>
              <a:rPr lang="en-GB" sz="1800" b="1" dirty="0" err="1" smtClean="0"/>
              <a:t>intreprinderi</a:t>
            </a:r>
            <a:r>
              <a:rPr lang="en-GB" sz="1800" b="1" dirty="0" smtClean="0"/>
              <a:t> </a:t>
            </a:r>
            <a:r>
              <a:rPr lang="en-GB" sz="1800" b="1" dirty="0" err="1" smtClean="0"/>
              <a:t>individuale</a:t>
            </a:r>
            <a:r>
              <a:rPr lang="en-GB" sz="1800" b="1" dirty="0" smtClean="0"/>
              <a:t> </a:t>
            </a:r>
            <a:r>
              <a:rPr lang="en-GB" sz="1800" b="1" dirty="0" err="1" smtClean="0"/>
              <a:t>si</a:t>
            </a:r>
            <a:r>
              <a:rPr lang="en-GB" sz="1800" b="1" dirty="0" smtClean="0"/>
              <a:t> </a:t>
            </a:r>
            <a:r>
              <a:rPr lang="en-GB" sz="1800" b="1" dirty="0" err="1" smtClean="0"/>
              <a:t>intreprinderi</a:t>
            </a:r>
            <a:r>
              <a:rPr lang="en-GB" sz="1800" b="1" dirty="0" smtClean="0"/>
              <a:t> </a:t>
            </a:r>
            <a:r>
              <a:rPr lang="en-GB" sz="1800" b="1" dirty="0" err="1" smtClean="0"/>
              <a:t>familiale</a:t>
            </a:r>
            <a:r>
              <a:rPr lang="en-GB" sz="1800" b="1" dirty="0" smtClean="0"/>
              <a:t>, </a:t>
            </a:r>
            <a:r>
              <a:rPr lang="en-GB" sz="1800" b="1" dirty="0" err="1" smtClean="0"/>
              <a:t>constituite</a:t>
            </a:r>
            <a:r>
              <a:rPr lang="en-GB" sz="1800" b="1" dirty="0" smtClean="0"/>
              <a:t> </a:t>
            </a:r>
            <a:r>
              <a:rPr lang="en-GB" sz="1800" b="1" dirty="0" err="1" smtClean="0"/>
              <a:t>potrivit</a:t>
            </a:r>
            <a:r>
              <a:rPr lang="en-GB" sz="1800" b="1" dirty="0" smtClean="0"/>
              <a:t> </a:t>
            </a:r>
            <a:r>
              <a:rPr lang="en-GB" sz="1800" b="1" dirty="0" err="1" smtClean="0"/>
              <a:t>prevederilor</a:t>
            </a:r>
            <a:r>
              <a:rPr lang="en-GB" sz="1800" b="1" dirty="0" smtClean="0"/>
              <a:t> </a:t>
            </a:r>
            <a:r>
              <a:rPr lang="en-GB" sz="1800" b="1" dirty="0" err="1" smtClean="0"/>
              <a:t>legislatiei</a:t>
            </a:r>
            <a:r>
              <a:rPr lang="en-GB" sz="1800" b="1" dirty="0" smtClean="0"/>
              <a:t> in </a:t>
            </a:r>
            <a:r>
              <a:rPr lang="en-GB" sz="1800" b="1" dirty="0" err="1" smtClean="0"/>
              <a:t>vigoare</a:t>
            </a:r>
            <a:r>
              <a:rPr lang="en-GB" sz="1800" b="1" dirty="0" smtClean="0"/>
              <a:t>;</a:t>
            </a:r>
            <a:br>
              <a:rPr lang="en-GB" sz="1800" b="1" dirty="0" smtClean="0"/>
            </a:br>
            <a:r>
              <a:rPr lang="en-GB" sz="1800" b="1" dirty="0" smtClean="0"/>
              <a:t/>
            </a:r>
            <a:br>
              <a:rPr lang="en-GB" sz="1800" b="1" dirty="0" smtClean="0"/>
            </a:br>
            <a:r>
              <a:rPr lang="en-GB" sz="1800" b="1" dirty="0" smtClean="0"/>
              <a:t>   c) </a:t>
            </a:r>
            <a:r>
              <a:rPr lang="en-GB" sz="1800" b="1" dirty="0" err="1" smtClean="0"/>
              <a:t>producatorilor</a:t>
            </a:r>
            <a:r>
              <a:rPr lang="en-GB" sz="1800" b="1" dirty="0" smtClean="0"/>
              <a:t> </a:t>
            </a:r>
            <a:r>
              <a:rPr lang="en-GB" sz="1800" b="1" dirty="0" err="1" smtClean="0"/>
              <a:t>agricoli</a:t>
            </a:r>
            <a:r>
              <a:rPr lang="en-GB" sz="1800" b="1" dirty="0" smtClean="0"/>
              <a:t> </a:t>
            </a:r>
            <a:r>
              <a:rPr lang="en-GB" sz="1800" b="1" dirty="0" err="1" smtClean="0"/>
              <a:t>persoane</a:t>
            </a:r>
            <a:r>
              <a:rPr lang="en-GB" sz="1800" b="1" dirty="0" smtClean="0"/>
              <a:t> </a:t>
            </a:r>
            <a:r>
              <a:rPr lang="en-GB" sz="1800" b="1" dirty="0" err="1" smtClean="0"/>
              <a:t>juridice</a:t>
            </a:r>
            <a:r>
              <a:rPr lang="en-GB" sz="1800" b="1" dirty="0" smtClean="0"/>
              <a:t>.</a:t>
            </a:r>
            <a:r>
              <a:rPr lang="en-GB" sz="2800" dirty="0" smtClean="0"/>
              <a:t/>
            </a:r>
            <a:br>
              <a:rPr lang="en-GB" sz="2800" dirty="0" smtClean="0"/>
            </a:br>
            <a:r>
              <a:rPr lang="en-GB" sz="2800" dirty="0" smtClean="0"/>
              <a:t/>
            </a:r>
            <a:br>
              <a:rPr lang="en-GB" sz="2800" dirty="0" smtClean="0"/>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ro-RO" sz="2800" dirty="0" smtClean="0"/>
              <a:t/>
            </a:r>
            <a:br>
              <a:rPr lang="ro-RO" sz="2800" dirty="0" smtClean="0"/>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09600" y="1828800"/>
            <a:ext cx="7772400" cy="1470025"/>
          </a:xfrm>
        </p:spPr>
        <p:txBody>
          <a:bodyPr/>
          <a:lstStyle/>
          <a:p>
            <a:r>
              <a:rPr lang="en-US" b="1" dirty="0" err="1" smtClean="0">
                <a:latin typeface="Times New Roman" pitchFamily="18" charset="0"/>
              </a:rPr>
              <a:t>Indicatori</a:t>
            </a:r>
            <a:r>
              <a:rPr lang="en-US" b="1" dirty="0" smtClean="0">
                <a:latin typeface="Times New Roman" pitchFamily="18" charset="0"/>
              </a:rPr>
              <a:t> din </a:t>
            </a:r>
            <a:r>
              <a:rPr lang="ro-RO" b="1" dirty="0" smtClean="0">
                <a:latin typeface="Times New Roman" pitchFamily="18" charset="0"/>
              </a:rPr>
              <a:t>Agricultura judeţul</a:t>
            </a:r>
            <a:r>
              <a:rPr lang="en-US" b="1" dirty="0" err="1" smtClean="0">
                <a:latin typeface="Times New Roman" pitchFamily="18" charset="0"/>
              </a:rPr>
              <a:t>ui</a:t>
            </a:r>
            <a:r>
              <a:rPr lang="ro-RO" b="1" dirty="0" smtClean="0">
                <a:latin typeface="Times New Roman" pitchFamily="18" charset="0"/>
              </a:rPr>
              <a:t> Prahova</a:t>
            </a:r>
            <a:endParaRPr lang="en-US" sz="4400" b="1" dirty="0" smtClean="0">
              <a:solidFill>
                <a:srgbClr val="000000"/>
              </a:solidFill>
              <a:latin typeface="Times New Roman" pitchFamily="18" charset="0"/>
            </a:endParaRPr>
          </a:p>
        </p:txBody>
      </p:sp>
      <p:sp>
        <p:nvSpPr>
          <p:cNvPr id="16" name="Content Placeholder 2"/>
          <p:cNvSpPr txBox="1">
            <a:spLocks/>
          </p:cNvSpPr>
          <p:nvPr/>
        </p:nvSpPr>
        <p:spPr>
          <a:xfrm>
            <a:off x="381000" y="3429000"/>
            <a:ext cx="8229600" cy="21637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ro-RO"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rPr>
              <a:t>Direcţia pentru Agricultură</a:t>
            </a:r>
            <a:r>
              <a:rPr kumimoji="0" lang="en-US"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rPr>
              <a:t> Jude</a:t>
            </a:r>
            <a:r>
              <a:rPr kumimoji="0" lang="ro-RO"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rPr>
              <a:t>ţ</a:t>
            </a:r>
            <a:r>
              <a:rPr kumimoji="0" lang="en-US" sz="2000" b="1" i="0" u="none" strike="noStrike" kern="1200" cap="none" spc="0" normalizeH="0" baseline="0" noProof="0" dirty="0" err="1" smtClean="0">
                <a:ln>
                  <a:noFill/>
                </a:ln>
                <a:solidFill>
                  <a:schemeClr val="tx1">
                    <a:tint val="75000"/>
                  </a:schemeClr>
                </a:solidFill>
                <a:effectLst/>
                <a:uLnTx/>
                <a:uFillTx/>
                <a:latin typeface="Times New Roman" pitchFamily="18" charset="0"/>
                <a:ea typeface="+mn-ea"/>
                <a:cs typeface="+mn-cs"/>
              </a:rPr>
              <a:t>ean</a:t>
            </a:r>
            <a:r>
              <a:rPr kumimoji="0" lang="ro-RO"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rPr>
              <a:t>ă Prahova </a:t>
            </a: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r>
              <a:rPr kumimoji="0" lang="ro-RO"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rPr>
              <a:t>Str. Anton Pann, Nr.7, Ploieşti, Prahova</a:t>
            </a:r>
            <a:endParaRPr kumimoji="0" lang="fr-FR" sz="2000" b="1" i="0" u="none" strike="noStrike" kern="1200" cap="none" spc="0" normalizeH="0" baseline="0" noProof="0" dirty="0" smtClean="0">
              <a:ln>
                <a:noFill/>
              </a:ln>
              <a:solidFill>
                <a:schemeClr val="tx1">
                  <a:tint val="75000"/>
                </a:schemeClr>
              </a:solidFill>
              <a:effectLst/>
              <a:uLnTx/>
              <a:uFillTx/>
              <a:latin typeface="Times New Roman" pitchFamily="18" charset="0"/>
              <a:ea typeface="+mn-ea"/>
              <a:cs typeface="+mn-cs"/>
            </a:endParaRP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3200" b="1" i="0" u="none" strike="noStrike" kern="1200" cap="none" spc="0" normalizeH="0" baseline="0" noProof="0" dirty="0" smtClean="0">
              <a:ln>
                <a:noFill/>
              </a:ln>
              <a:solidFill>
                <a:srgbClr val="000000"/>
              </a:solidFill>
              <a:effectLst/>
              <a:uLnTx/>
              <a:uFillTx/>
              <a:latin typeface="Times New Roman" pitchFamily="18" charset="0"/>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524001"/>
            <a:ext cx="7772400" cy="4191000"/>
          </a:xfrm>
        </p:spPr>
        <p:txBody>
          <a:bodyPr>
            <a:noAutofit/>
          </a:bodyPr>
          <a:lstStyle/>
          <a:p>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ro-RO" sz="2800" dirty="0" smtClean="0"/>
              <a:t/>
            </a:r>
            <a:br>
              <a:rPr lang="ro-RO" sz="2800" dirty="0" smtClean="0"/>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
        <p:nvSpPr>
          <p:cNvPr id="1025" name="Rectangle 1"/>
          <p:cNvSpPr>
            <a:spLocks noChangeArrowheads="1"/>
          </p:cNvSpPr>
          <p:nvPr/>
        </p:nvSpPr>
        <p:spPr bwMode="auto">
          <a:xfrm>
            <a:off x="304800" y="1752600"/>
            <a:ext cx="8686800" cy="40626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mj-lt"/>
                <a:cs typeface="Courier New" pitchFamily="49" charset="0"/>
              </a:rPr>
              <a:t>Pentru</a:t>
            </a:r>
            <a:r>
              <a:rPr kumimoji="0" lang="en-US" sz="1600" b="1" i="0" u="none" strike="noStrike" cap="none" normalizeH="0" baseline="0" dirty="0" smtClean="0">
                <a:ln>
                  <a:noFill/>
                </a:ln>
                <a:solidFill>
                  <a:schemeClr val="tx1"/>
                </a:solidFill>
                <a:effectLst/>
                <a:latin typeface="+mj-lt"/>
                <a:cs typeface="Courier New" pitchFamily="49" charset="0"/>
              </a:rPr>
              <a:t> a </a:t>
            </a:r>
            <a:r>
              <a:rPr kumimoji="0" lang="en-US" sz="1600" b="1" i="0" u="none" strike="noStrike" cap="none" normalizeH="0" baseline="0" dirty="0" err="1" smtClean="0">
                <a:ln>
                  <a:noFill/>
                </a:ln>
                <a:solidFill>
                  <a:schemeClr val="tx1"/>
                </a:solidFill>
                <a:effectLst/>
                <a:latin typeface="+mj-lt"/>
                <a:cs typeface="Courier New" pitchFamily="49" charset="0"/>
              </a:rPr>
              <a:t>fi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eligibili</a:t>
            </a:r>
            <a:r>
              <a:rPr kumimoji="0" lang="en-US" sz="1600" b="1" i="0" u="none" strike="noStrike" cap="none" normalizeH="0" baseline="0" dirty="0" smtClean="0">
                <a:ln>
                  <a:noFill/>
                </a:ln>
                <a:solidFill>
                  <a:schemeClr val="tx1"/>
                </a:solidFill>
                <a:effectLst/>
                <a:latin typeface="+mj-lt"/>
                <a:cs typeface="Courier New" pitchFamily="49" charset="0"/>
              </a:rPr>
              <a:t> la </a:t>
            </a:r>
            <a:r>
              <a:rPr kumimoji="0" lang="en-US" sz="1600" b="1" i="0" u="none" strike="noStrike" cap="none" normalizeH="0" baseline="0" dirty="0" err="1" smtClean="0">
                <a:ln>
                  <a:noFill/>
                </a:ln>
                <a:solidFill>
                  <a:schemeClr val="tx1"/>
                </a:solidFill>
                <a:effectLst/>
                <a:latin typeface="+mj-lt"/>
                <a:cs typeface="Courier New" pitchFamily="49" charset="0"/>
              </a:rPr>
              <a:t>acordarea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ajutorului</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minimis</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pentru</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productia</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usturoi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beneficiarii</a:t>
            </a:r>
            <a:r>
              <a:rPr kumimoji="0" lang="en-US" sz="1600" b="1" i="0" u="none" strike="noStrike" cap="none" normalizeH="0" baseline="0" dirty="0" smtClean="0">
                <a:ln>
                  <a:noFill/>
                </a:ln>
                <a:solidFill>
                  <a:schemeClr val="tx1"/>
                </a:solidFill>
                <a:effectLst/>
                <a:latin typeface="+mj-lt"/>
                <a:cs typeface="Courier New" pitchFamily="49" charset="0"/>
              </a:rPr>
              <a:t> au </a:t>
            </a:r>
            <a:r>
              <a:rPr kumimoji="0" lang="en-US" sz="1600" b="1" i="0" u="none" strike="noStrike" cap="none" normalizeH="0" baseline="0" dirty="0" err="1" smtClean="0">
                <a:ln>
                  <a:noFill/>
                </a:ln>
                <a:solidFill>
                  <a:schemeClr val="tx1"/>
                </a:solidFill>
                <a:effectLst/>
                <a:latin typeface="+mj-lt"/>
                <a:cs typeface="Courier New" pitchFamily="49" charset="0"/>
              </a:rPr>
              <a:t>trebuit</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indeplineasca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cumulativ</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urmatoarele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criterii</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eligibilitate</a:t>
            </a:r>
            <a:r>
              <a:rPr kumimoji="0" lang="en-US" sz="1600" b="1" i="0" u="none" strike="noStrike" cap="none" normalizeH="0" baseline="0" dirty="0" smtClean="0">
                <a:ln>
                  <a:noFill/>
                </a:ln>
                <a:solidFill>
                  <a:schemeClr val="tx1"/>
                </a:solidFill>
                <a:effectLst/>
                <a:latin typeface="+mj-lt"/>
                <a:cs typeface="Courier New" pitchFamily="49"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j-lt"/>
                <a:cs typeface="Courier New" pitchFamily="49" charset="0"/>
              </a:rPr>
              <a:t>   a)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solicite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ajutorul</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minimis</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prevazut</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prezenta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hotarare</a:t>
            </a:r>
            <a:r>
              <a:rPr kumimoji="0" lang="en-US" sz="1600" b="1" i="0" u="none" strike="noStrike" cap="none" normalizeH="0" baseline="0" dirty="0" smtClean="0">
                <a:ln>
                  <a:noFill/>
                </a:ln>
                <a:solidFill>
                  <a:schemeClr val="tx1"/>
                </a:solidFill>
                <a:effectLst/>
                <a:latin typeface="+mj-lt"/>
                <a:cs typeface="Courier New" pitchFamily="49" charset="0"/>
              </a:rPr>
              <a:t>;</a:t>
            </a:r>
            <a:br>
              <a:rPr kumimoji="0" lang="en-US" sz="1600" b="1" i="0" u="none" strike="noStrike" cap="none" normalizeH="0" baseline="0" dirty="0" smtClean="0">
                <a:ln>
                  <a:noFill/>
                </a:ln>
                <a:solidFill>
                  <a:schemeClr val="tx1"/>
                </a:solidFill>
                <a:effectLst/>
                <a:latin typeface="+mj-lt"/>
                <a:cs typeface="Courier New" pitchFamily="49" charset="0"/>
              </a:rPr>
            </a:br>
            <a:r>
              <a:rPr kumimoji="0" lang="en-US" sz="1600" b="1" i="0" u="none" strike="noStrike" cap="none" normalizeH="0" baseline="0" dirty="0" smtClean="0">
                <a:ln>
                  <a:noFill/>
                </a:ln>
                <a:solidFill>
                  <a:schemeClr val="tx1"/>
                </a:solidFill>
                <a:effectLst/>
                <a:latin typeface="+mj-lt"/>
                <a:cs typeface="Courier New" pitchFamily="49" charset="0"/>
              </a:rPr>
              <a:t>   b)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utilizeze</a:t>
            </a:r>
            <a:r>
              <a:rPr kumimoji="0" lang="en-US" sz="1600" b="1" i="0" u="none" strike="noStrike" cap="none" normalizeH="0" baseline="0" dirty="0" smtClean="0">
                <a:ln>
                  <a:noFill/>
                </a:ln>
                <a:solidFill>
                  <a:schemeClr val="tx1"/>
                </a:solidFill>
                <a:effectLst/>
                <a:latin typeface="+mj-lt"/>
                <a:cs typeface="Courier New" pitchFamily="49" charset="0"/>
              </a:rPr>
              <a:t> o </a:t>
            </a:r>
            <a:r>
              <a:rPr kumimoji="0" lang="en-US" sz="1600" b="1" i="0" u="none" strike="noStrike" cap="none" normalizeH="0" baseline="0" dirty="0" err="1" smtClean="0">
                <a:ln>
                  <a:noFill/>
                </a:ln>
                <a:solidFill>
                  <a:schemeClr val="tx1"/>
                </a:solidFill>
                <a:effectLst/>
                <a:latin typeface="+mj-lt"/>
                <a:cs typeface="Courier New" pitchFamily="49" charset="0"/>
              </a:rPr>
              <a:t>suprafata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cultivata</a:t>
            </a:r>
            <a:r>
              <a:rPr kumimoji="0" lang="en-US" sz="1600" b="1" i="0" u="none" strike="noStrike" cap="none" normalizeH="0" baseline="0" dirty="0" smtClean="0">
                <a:ln>
                  <a:noFill/>
                </a:ln>
                <a:solidFill>
                  <a:schemeClr val="tx1"/>
                </a:solidFill>
                <a:effectLst/>
                <a:latin typeface="+mj-lt"/>
                <a:cs typeface="Courier New" pitchFamily="49" charset="0"/>
              </a:rPr>
              <a:t> cu </a:t>
            </a:r>
            <a:r>
              <a:rPr kumimoji="0" lang="en-US" sz="1600" b="1" i="0" u="none" strike="noStrike" cap="none" normalizeH="0" baseline="0" dirty="0" err="1" smtClean="0">
                <a:ln>
                  <a:noFill/>
                </a:ln>
                <a:solidFill>
                  <a:schemeClr val="tx1"/>
                </a:solidFill>
                <a:effectLst/>
                <a:latin typeface="+mj-lt"/>
                <a:cs typeface="Courier New" pitchFamily="49" charset="0"/>
              </a:rPr>
              <a:t>usturoi</a:t>
            </a:r>
            <a:r>
              <a:rPr kumimoji="0" lang="en-US" sz="1600" b="1" i="0" u="none" strike="noStrike" cap="none" normalizeH="0" baseline="0" dirty="0" smtClean="0">
                <a:ln>
                  <a:noFill/>
                </a:ln>
                <a:solidFill>
                  <a:schemeClr val="tx1"/>
                </a:solidFill>
                <a:effectLst/>
                <a:latin typeface="+mj-lt"/>
                <a:cs typeface="Courier New" pitchFamily="49" charset="0"/>
              </a:rPr>
              <a:t> de minimum 3.000 mp, </a:t>
            </a:r>
            <a:r>
              <a:rPr kumimoji="0" lang="en-US" sz="1600" b="1" i="0" u="none" strike="noStrike" cap="none" normalizeH="0" baseline="0" dirty="0" err="1" smtClean="0">
                <a:ln>
                  <a:noFill/>
                </a:ln>
                <a:solidFill>
                  <a:schemeClr val="tx1"/>
                </a:solidFill>
                <a:effectLst/>
                <a:latin typeface="+mj-lt"/>
                <a:cs typeface="Courier New" pitchFamily="49" charset="0"/>
              </a:rPr>
              <a:t>marcata</a:t>
            </a:r>
            <a:r>
              <a:rPr kumimoji="0" lang="en-US" sz="1600" b="1" i="0" u="none" strike="noStrike" cap="none" normalizeH="0" baseline="0" dirty="0" smtClean="0">
                <a:ln>
                  <a:noFill/>
                </a:ln>
                <a:solidFill>
                  <a:schemeClr val="tx1"/>
                </a:solidFill>
                <a:effectLst/>
                <a:latin typeface="+mj-lt"/>
                <a:cs typeface="Courier New" pitchFamily="49" charset="0"/>
              </a:rPr>
              <a:t> la loc </a:t>
            </a:r>
            <a:r>
              <a:rPr kumimoji="0" lang="en-US" sz="1600" b="1" i="0" u="none" strike="noStrike" cap="none" normalizeH="0" baseline="0" dirty="0" err="1" smtClean="0">
                <a:ln>
                  <a:noFill/>
                </a:ln>
                <a:solidFill>
                  <a:schemeClr val="tx1"/>
                </a:solidFill>
                <a:effectLst/>
                <a:latin typeface="+mj-lt"/>
                <a:cs typeface="Courier New" pitchFamily="49" charset="0"/>
              </a:rPr>
              <a:t>vizibil</a:t>
            </a:r>
            <a:r>
              <a:rPr kumimoji="0" lang="en-US" sz="1600" b="1" i="0" u="none" strike="noStrike" cap="none" normalizeH="0" baseline="0" dirty="0" smtClean="0">
                <a:ln>
                  <a:noFill/>
                </a:ln>
                <a:solidFill>
                  <a:schemeClr val="tx1"/>
                </a:solidFill>
                <a:effectLst/>
                <a:latin typeface="+mj-lt"/>
                <a:cs typeface="Courier New" pitchFamily="49" charset="0"/>
              </a:rPr>
              <a:t> cu o </a:t>
            </a:r>
            <a:r>
              <a:rPr kumimoji="0" lang="en-US" sz="1600" b="1" i="0" u="none" strike="noStrike" cap="none" normalizeH="0" baseline="0" dirty="0" err="1" smtClean="0">
                <a:ln>
                  <a:noFill/>
                </a:ln>
                <a:solidFill>
                  <a:schemeClr val="tx1"/>
                </a:solidFill>
                <a:effectLst/>
                <a:latin typeface="+mj-lt"/>
                <a:cs typeface="Courier New" pitchFamily="49" charset="0"/>
              </a:rPr>
              <a:t>placa</a:t>
            </a:r>
            <a:r>
              <a:rPr kumimoji="0" lang="en-US" sz="1600" b="1" i="0" u="none" strike="noStrike" cap="none" normalizeH="0" baseline="0" dirty="0" smtClean="0">
                <a:ln>
                  <a:noFill/>
                </a:ln>
                <a:solidFill>
                  <a:schemeClr val="tx1"/>
                </a:solidFill>
                <a:effectLst/>
                <a:latin typeface="+mj-lt"/>
                <a:cs typeface="Courier New" pitchFamily="49" charset="0"/>
              </a:rPr>
              <a:t>-indicator </a:t>
            </a:r>
            <a:r>
              <a:rPr kumimoji="0" lang="en-US" sz="1600" b="1" i="0" u="none" strike="noStrike" cap="none" normalizeH="0" baseline="0" dirty="0" err="1" smtClean="0">
                <a:ln>
                  <a:noFill/>
                </a:ln>
                <a:solidFill>
                  <a:schemeClr val="tx1"/>
                </a:solidFill>
                <a:effectLst/>
                <a:latin typeface="+mj-lt"/>
                <a:cs typeface="Courier New" pitchFamily="49" charset="0"/>
              </a:rPr>
              <a:t>pe</a:t>
            </a:r>
            <a:r>
              <a:rPr kumimoji="0" lang="en-US" sz="1600" b="1" i="0" u="none" strike="noStrike" cap="none" normalizeH="0" baseline="0" dirty="0" smtClean="0">
                <a:ln>
                  <a:noFill/>
                </a:ln>
                <a:solidFill>
                  <a:schemeClr val="tx1"/>
                </a:solidFill>
                <a:effectLst/>
                <a:latin typeface="+mj-lt"/>
                <a:cs typeface="Courier New" pitchFamily="49" charset="0"/>
              </a:rPr>
              <a:t> care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se </a:t>
            </a:r>
            <a:r>
              <a:rPr kumimoji="0" lang="en-US" sz="1600" b="1" i="0" u="none" strike="noStrike" cap="none" normalizeH="0" baseline="0" dirty="0" err="1" smtClean="0">
                <a:ln>
                  <a:noFill/>
                </a:ln>
                <a:solidFill>
                  <a:schemeClr val="tx1"/>
                </a:solidFill>
                <a:effectLst/>
                <a:latin typeface="+mj-lt"/>
                <a:cs typeface="Courier New" pitchFamily="49" charset="0"/>
              </a:rPr>
              <a:t>gaseasca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inscriptia</a:t>
            </a:r>
            <a:r>
              <a:rPr kumimoji="0" lang="en-US" sz="1600" b="1" i="0" u="none" strike="noStrike" cap="none" normalizeH="0" baseline="0" dirty="0" smtClean="0">
                <a:ln>
                  <a:noFill/>
                </a:ln>
                <a:solidFill>
                  <a:schemeClr val="tx1"/>
                </a:solidFill>
                <a:effectLst/>
                <a:latin typeface="+mj-lt"/>
                <a:cs typeface="Courier New" pitchFamily="49" charset="0"/>
              </a:rPr>
              <a:t> „Program </a:t>
            </a:r>
            <a:r>
              <a:rPr kumimoji="0" lang="en-US" sz="1600" b="1" i="0" u="none" strike="noStrike" cap="none" normalizeH="0" baseline="0" dirty="0" err="1" smtClean="0">
                <a:ln>
                  <a:noFill/>
                </a:ln>
                <a:solidFill>
                  <a:schemeClr val="tx1"/>
                </a:solidFill>
                <a:effectLst/>
                <a:latin typeface="+mj-lt"/>
                <a:cs typeface="Courier New" pitchFamily="49" charset="0"/>
              </a:rPr>
              <a:t>sustinere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usturoi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anul</a:t>
            </a:r>
            <a:r>
              <a:rPr kumimoji="0" lang="en-US" sz="1600" b="1" i="0" u="none" strike="noStrike" cap="none" normalizeH="0" baseline="0" dirty="0" smtClean="0">
                <a:ln>
                  <a:noFill/>
                </a:ln>
                <a:solidFill>
                  <a:schemeClr val="tx1"/>
                </a:solidFill>
                <a:effectLst/>
                <a:latin typeface="+mj-lt"/>
                <a:cs typeface="Courier New" pitchFamily="49" charset="0"/>
              </a:rPr>
              <a:t> ..............., </a:t>
            </a:r>
            <a:r>
              <a:rPr kumimoji="0" lang="en-US" sz="1600" b="1" i="0" u="none" strike="noStrike" cap="none" normalizeH="0" baseline="0" dirty="0" err="1" smtClean="0">
                <a:ln>
                  <a:noFill/>
                </a:ln>
                <a:solidFill>
                  <a:schemeClr val="tx1"/>
                </a:solidFill>
                <a:effectLst/>
                <a:latin typeface="+mj-lt"/>
                <a:cs typeface="Courier New" pitchFamily="49" charset="0"/>
              </a:rPr>
              <a:t>beneficiar</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numarul</a:t>
            </a:r>
            <a:r>
              <a:rPr kumimoji="0" lang="en-US" sz="1600" b="1" i="0" u="none" strike="noStrike" cap="none" normalizeH="0" baseline="0" dirty="0" smtClean="0">
                <a:ln>
                  <a:noFill/>
                </a:ln>
                <a:solidFill>
                  <a:schemeClr val="tx1"/>
                </a:solidFill>
                <a:effectLst/>
                <a:latin typeface="+mj-lt"/>
                <a:cs typeface="Courier New" pitchFamily="49" charset="0"/>
              </a:rPr>
              <a:t> ..............., </a:t>
            </a:r>
            <a:r>
              <a:rPr kumimoji="0" lang="en-US" sz="1600" b="1" i="0" u="none" strike="noStrike" cap="none" normalizeH="0" baseline="0" dirty="0" err="1" smtClean="0">
                <a:ln>
                  <a:noFill/>
                </a:ln>
                <a:solidFill>
                  <a:schemeClr val="tx1"/>
                </a:solidFill>
                <a:effectLst/>
                <a:latin typeface="+mj-lt"/>
                <a:cs typeface="Courier New" pitchFamily="49" charset="0"/>
              </a:rPr>
              <a:t>Directia</a:t>
            </a:r>
            <a:r>
              <a:rPr kumimoji="0" lang="en-US" sz="1600" b="1" i="0" u="none" strike="noStrike" cap="none" normalizeH="0" baseline="0" dirty="0" smtClean="0">
                <a:ln>
                  <a:noFill/>
                </a:ln>
                <a:solidFill>
                  <a:schemeClr val="tx1"/>
                </a:solidFill>
                <a:effectLst/>
                <a:latin typeface="+mj-lt"/>
                <a:cs typeface="Courier New" pitchFamily="49" charset="0"/>
              </a:rPr>
              <a:t> Agricola </a:t>
            </a:r>
            <a:r>
              <a:rPr kumimoji="0" lang="en-US" sz="1600" b="1" i="0" u="none" strike="noStrike" cap="none" normalizeH="0" baseline="0" dirty="0" err="1" smtClean="0">
                <a:ln>
                  <a:noFill/>
                </a:ln>
                <a:solidFill>
                  <a:schemeClr val="tx1"/>
                </a:solidFill>
                <a:effectLst/>
                <a:latin typeface="+mj-lt"/>
                <a:cs typeface="Courier New" pitchFamily="49" charset="0"/>
              </a:rPr>
              <a:t>Judeteana</a:t>
            </a:r>
            <a:r>
              <a:rPr kumimoji="0" lang="en-US" sz="1600" b="1" i="0" u="none" strike="noStrike" cap="none" normalizeH="0" baseline="0" dirty="0" smtClean="0">
                <a:ln>
                  <a:noFill/>
                </a:ln>
                <a:solidFill>
                  <a:schemeClr val="tx1"/>
                </a:solidFill>
                <a:effectLst/>
                <a:latin typeface="+mj-lt"/>
                <a:cs typeface="Courier New" pitchFamily="49" charset="0"/>
              </a:rPr>
              <a:t> ......./a </a:t>
            </a:r>
            <a:r>
              <a:rPr kumimoji="0" lang="en-US" sz="1600" b="1" i="0" u="none" strike="noStrike" cap="none" normalizeH="0" baseline="0" dirty="0" err="1" smtClean="0">
                <a:ln>
                  <a:noFill/>
                </a:ln>
                <a:solidFill>
                  <a:schemeClr val="tx1"/>
                </a:solidFill>
                <a:effectLst/>
                <a:latin typeface="+mj-lt"/>
                <a:cs typeface="Courier New" pitchFamily="49" charset="0"/>
              </a:rPr>
              <a:t>Municipiului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Bucuresti</a:t>
            </a:r>
            <a:r>
              <a:rPr kumimoji="0" lang="en-US" sz="1600" b="1" i="0" u="none" strike="noStrike" cap="none" normalizeH="0" baseline="0" dirty="0" smtClean="0">
                <a:ln>
                  <a:noFill/>
                </a:ln>
                <a:solidFill>
                  <a:schemeClr val="tx1"/>
                </a:solidFill>
                <a:effectLst/>
                <a:latin typeface="+mj-lt"/>
                <a:cs typeface="Courier New" pitchFamily="49" charset="0"/>
              </a:rPr>
              <a:t>“, cu </a:t>
            </a:r>
            <a:r>
              <a:rPr kumimoji="0" lang="en-US" sz="1600" b="1" i="0" u="none" strike="noStrike" cap="none" normalizeH="0" baseline="0" dirty="0" err="1" smtClean="0">
                <a:ln>
                  <a:noFill/>
                </a:ln>
                <a:solidFill>
                  <a:schemeClr val="tx1"/>
                </a:solidFill>
                <a:effectLst/>
                <a:latin typeface="+mj-lt"/>
                <a:cs typeface="Courier New" pitchFamily="49" charset="0"/>
              </a:rPr>
              <a:t>dimensiunea</a:t>
            </a:r>
            <a:r>
              <a:rPr kumimoji="0" lang="en-US" sz="1600" b="1" i="0" u="none" strike="noStrike" cap="none" normalizeH="0" baseline="0" dirty="0" smtClean="0">
                <a:ln>
                  <a:noFill/>
                </a:ln>
                <a:solidFill>
                  <a:schemeClr val="tx1"/>
                </a:solidFill>
                <a:effectLst/>
                <a:latin typeface="+mj-lt"/>
                <a:cs typeface="Courier New" pitchFamily="49" charset="0"/>
              </a:rPr>
              <a:t> minima </a:t>
            </a:r>
            <a:r>
              <a:rPr kumimoji="0" lang="en-US" sz="1600" b="1" i="0" u="none" strike="noStrike" cap="none" normalizeH="0" baseline="0" dirty="0" err="1" smtClean="0">
                <a:ln>
                  <a:noFill/>
                </a:ln>
                <a:solidFill>
                  <a:schemeClr val="tx1"/>
                </a:solidFill>
                <a:effectLst/>
                <a:latin typeface="+mj-lt"/>
                <a:cs typeface="Courier New" pitchFamily="49" charset="0"/>
              </a:rPr>
              <a:t>recomandata</a:t>
            </a:r>
            <a:r>
              <a:rPr kumimoji="0" lang="en-US" sz="1600" b="1" i="0" u="none" strike="noStrike" cap="none" normalizeH="0" baseline="0" dirty="0" smtClean="0">
                <a:ln>
                  <a:noFill/>
                </a:ln>
                <a:solidFill>
                  <a:schemeClr val="tx1"/>
                </a:solidFill>
                <a:effectLst/>
                <a:latin typeface="+mj-lt"/>
                <a:cs typeface="Courier New" pitchFamily="49" charset="0"/>
              </a:rPr>
              <a:t> de 50 cm/70 cm;</a:t>
            </a:r>
            <a:br>
              <a:rPr kumimoji="0" lang="en-US" sz="1600" b="1" i="0" u="none" strike="noStrike" cap="none" normalizeH="0" baseline="0" dirty="0" smtClean="0">
                <a:ln>
                  <a:noFill/>
                </a:ln>
                <a:solidFill>
                  <a:schemeClr val="tx1"/>
                </a:solidFill>
                <a:effectLst/>
                <a:latin typeface="+mj-lt"/>
                <a:cs typeface="Courier New" pitchFamily="49" charset="0"/>
              </a:rPr>
            </a:br>
            <a:r>
              <a:rPr kumimoji="0" lang="en-US" sz="1600" b="1" i="0" u="none" strike="noStrike" cap="none" normalizeH="0" baseline="0" dirty="0" smtClean="0">
                <a:ln>
                  <a:noFill/>
                </a:ln>
                <a:solidFill>
                  <a:schemeClr val="tx1"/>
                </a:solidFill>
                <a:effectLst/>
                <a:latin typeface="+mj-lt"/>
                <a:cs typeface="Courier New" pitchFamily="49" charset="0"/>
              </a:rPr>
              <a:t>   c)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obtina</a:t>
            </a:r>
            <a:r>
              <a:rPr kumimoji="0" lang="en-US" sz="1600" b="1" i="0" u="none" strike="noStrike" cap="none" normalizeH="0" baseline="0" dirty="0" smtClean="0">
                <a:ln>
                  <a:noFill/>
                </a:ln>
                <a:solidFill>
                  <a:schemeClr val="tx1"/>
                </a:solidFill>
                <a:effectLst/>
                <a:latin typeface="+mj-lt"/>
                <a:cs typeface="Courier New" pitchFamily="49" charset="0"/>
              </a:rPr>
              <a:t> o </a:t>
            </a:r>
            <a:r>
              <a:rPr kumimoji="0" lang="en-US" sz="1600" b="1" i="0" u="none" strike="noStrike" cap="none" normalizeH="0" baseline="0" dirty="0" err="1" smtClean="0">
                <a:ln>
                  <a:noFill/>
                </a:ln>
                <a:solidFill>
                  <a:schemeClr val="tx1"/>
                </a:solidFill>
                <a:effectLst/>
                <a:latin typeface="+mj-lt"/>
                <a:cs typeface="Courier New" pitchFamily="49" charset="0"/>
              </a:rPr>
              <a:t>productie</a:t>
            </a:r>
            <a:r>
              <a:rPr kumimoji="0" lang="en-US" sz="1600" b="1" i="0" u="none" strike="noStrike" cap="none" normalizeH="0" baseline="0" dirty="0" smtClean="0">
                <a:ln>
                  <a:noFill/>
                </a:ln>
                <a:solidFill>
                  <a:schemeClr val="tx1"/>
                </a:solidFill>
                <a:effectLst/>
                <a:latin typeface="+mj-lt"/>
                <a:cs typeface="Courier New" pitchFamily="49" charset="0"/>
              </a:rPr>
              <a:t> de minimum 3 kg </a:t>
            </a:r>
            <a:r>
              <a:rPr kumimoji="0" lang="en-US" sz="1600" b="1" i="0" u="none" strike="noStrike" cap="none" normalizeH="0" baseline="0" dirty="0" err="1" smtClean="0">
                <a:ln>
                  <a:noFill/>
                </a:ln>
                <a:solidFill>
                  <a:schemeClr val="tx1"/>
                </a:solidFill>
                <a:effectLst/>
                <a:latin typeface="+mj-lt"/>
                <a:cs typeface="Courier New" pitchFamily="49" charset="0"/>
              </a:rPr>
              <a:t>usturoi</a:t>
            </a:r>
            <a:r>
              <a:rPr kumimoji="0" lang="en-US" sz="1600" b="1" i="0" u="none" strike="noStrike" cap="none" normalizeH="0" baseline="0" dirty="0" smtClean="0">
                <a:ln>
                  <a:noFill/>
                </a:ln>
                <a:solidFill>
                  <a:schemeClr val="tx1"/>
                </a:solidFill>
                <a:effectLst/>
                <a:latin typeface="+mj-lt"/>
                <a:cs typeface="Courier New" pitchFamily="49" charset="0"/>
              </a:rPr>
              <a:t>/10 mp de </a:t>
            </a:r>
            <a:r>
              <a:rPr kumimoji="0" lang="en-US" sz="1600" b="1" i="0" u="none" strike="noStrike" cap="none" normalizeH="0" baseline="0" dirty="0" err="1" smtClean="0">
                <a:ln>
                  <a:noFill/>
                </a:ln>
                <a:solidFill>
                  <a:schemeClr val="tx1"/>
                </a:solidFill>
                <a:effectLst/>
                <a:latin typeface="+mj-lt"/>
                <a:cs typeface="Courier New" pitchFamily="49" charset="0"/>
              </a:rPr>
              <a:t>pe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suprafata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prevazuta</a:t>
            </a:r>
            <a:r>
              <a:rPr kumimoji="0" lang="en-US" sz="1600" b="1" i="0" u="none" strike="noStrike" cap="none" normalizeH="0" baseline="0" dirty="0" smtClean="0">
                <a:ln>
                  <a:noFill/>
                </a:ln>
                <a:solidFill>
                  <a:schemeClr val="tx1"/>
                </a:solidFill>
                <a:effectLst/>
                <a:latin typeface="+mj-lt"/>
                <a:cs typeface="Courier New" pitchFamily="49" charset="0"/>
              </a:rPr>
              <a:t> la lit. b);</a:t>
            </a:r>
            <a:br>
              <a:rPr kumimoji="0" lang="en-US" sz="1600" b="1" i="0" u="none" strike="noStrike" cap="none" normalizeH="0" baseline="0" dirty="0" smtClean="0">
                <a:ln>
                  <a:noFill/>
                </a:ln>
                <a:solidFill>
                  <a:schemeClr val="tx1"/>
                </a:solidFill>
                <a:effectLst/>
                <a:latin typeface="+mj-lt"/>
                <a:cs typeface="Courier New" pitchFamily="49" charset="0"/>
              </a:rPr>
            </a:br>
            <a:r>
              <a:rPr kumimoji="0" lang="en-US" sz="1600" b="1" i="0" u="none" strike="noStrike" cap="none" normalizeH="0" baseline="0" dirty="0" smtClean="0">
                <a:ln>
                  <a:noFill/>
                </a:ln>
                <a:solidFill>
                  <a:schemeClr val="tx1"/>
                </a:solidFill>
                <a:effectLst/>
                <a:latin typeface="+mj-lt"/>
                <a:cs typeface="Courier New" pitchFamily="49" charset="0"/>
              </a:rPr>
              <a:t>   d)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fie </a:t>
            </a:r>
            <a:r>
              <a:rPr kumimoji="0" lang="en-US" sz="1600" b="1" i="0" u="none" strike="noStrike" cap="none" normalizeH="0" baseline="0" dirty="0" err="1" smtClean="0">
                <a:ln>
                  <a:noFill/>
                </a:ln>
                <a:solidFill>
                  <a:schemeClr val="tx1"/>
                </a:solidFill>
                <a:effectLst/>
                <a:latin typeface="+mj-lt"/>
                <a:cs typeface="Courier New" pitchFamily="49" charset="0"/>
              </a:rPr>
              <a:t>inregistrati</a:t>
            </a:r>
            <a:r>
              <a:rPr kumimoji="0" lang="en-US" sz="1600" b="1" i="0" u="none" strike="noStrike" cap="none" normalizeH="0" baseline="0" dirty="0" smtClean="0">
                <a:ln>
                  <a:noFill/>
                </a:ln>
                <a:solidFill>
                  <a:schemeClr val="tx1"/>
                </a:solidFill>
                <a:effectLst/>
                <a:latin typeface="+mj-lt"/>
                <a:cs typeface="Courier New" pitchFamily="49" charset="0"/>
              </a:rPr>
              <a:t> in </a:t>
            </a:r>
            <a:r>
              <a:rPr kumimoji="0" lang="en-US" sz="1600" b="1" i="0" u="none" strike="noStrike" cap="none" normalizeH="0" baseline="0" dirty="0" err="1" smtClean="0">
                <a:ln>
                  <a:noFill/>
                </a:ln>
                <a:solidFill>
                  <a:schemeClr val="tx1"/>
                </a:solidFill>
                <a:effectLst/>
                <a:latin typeface="+mj-lt"/>
                <a:cs typeface="Courier New" pitchFamily="49" charset="0"/>
              </a:rPr>
              <a:t>evidentele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Registrului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agricol</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deschis</a:t>
            </a:r>
            <a:r>
              <a:rPr kumimoji="0" lang="en-US" sz="1600" b="1" i="0" u="none" strike="noStrike" cap="none" normalizeH="0" baseline="0" dirty="0" smtClean="0">
                <a:ln>
                  <a:noFill/>
                </a:ln>
                <a:solidFill>
                  <a:schemeClr val="tx1"/>
                </a:solidFill>
                <a:effectLst/>
                <a:latin typeface="+mj-lt"/>
                <a:cs typeface="Courier New" pitchFamily="49" charset="0"/>
              </a:rPr>
              <a:t> la </a:t>
            </a:r>
            <a:r>
              <a:rPr kumimoji="0" lang="en-US" sz="1600" b="1" i="0" u="none" strike="noStrike" cap="none" normalizeH="0" baseline="0" dirty="0" err="1" smtClean="0">
                <a:ln>
                  <a:noFill/>
                </a:ln>
                <a:solidFill>
                  <a:schemeClr val="tx1"/>
                </a:solidFill>
                <a:effectLst/>
                <a:latin typeface="+mj-lt"/>
                <a:cs typeface="Courier New" pitchFamily="49" charset="0"/>
              </a:rPr>
              <a:t>primariile</a:t>
            </a:r>
            <a:r>
              <a:rPr kumimoji="0" lang="en-US" sz="1600" b="1" i="0" u="none" strike="noStrike" cap="none" normalizeH="0" baseline="0" dirty="0" smtClean="0">
                <a:ln>
                  <a:noFill/>
                </a:ln>
                <a:solidFill>
                  <a:schemeClr val="tx1"/>
                </a:solidFill>
                <a:effectLst/>
                <a:latin typeface="+mj-lt"/>
                <a:cs typeface="Courier New" pitchFamily="49" charset="0"/>
              </a:rPr>
              <a:t> in a </a:t>
            </a:r>
            <a:r>
              <a:rPr kumimoji="0" lang="en-US" sz="1600" b="1" i="0" u="none" strike="noStrike" cap="none" normalizeH="0" baseline="0" dirty="0" err="1" smtClean="0">
                <a:ln>
                  <a:noFill/>
                </a:ln>
                <a:solidFill>
                  <a:schemeClr val="tx1"/>
                </a:solidFill>
                <a:effectLst/>
                <a:latin typeface="+mj-lt"/>
                <a:cs typeface="Courier New" pitchFamily="49" charset="0"/>
              </a:rPr>
              <a:t>caror</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raza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administrativ-teritoriala</a:t>
            </a:r>
            <a:r>
              <a:rPr kumimoji="0" lang="en-US" sz="1600" b="1" i="0" u="none" strike="noStrike" cap="none" normalizeH="0" baseline="0" dirty="0" smtClean="0">
                <a:ln>
                  <a:noFill/>
                </a:ln>
                <a:solidFill>
                  <a:schemeClr val="tx1"/>
                </a:solidFill>
                <a:effectLst/>
                <a:latin typeface="+mj-lt"/>
                <a:cs typeface="Courier New" pitchFamily="49" charset="0"/>
              </a:rPr>
              <a:t> se </a:t>
            </a:r>
            <a:r>
              <a:rPr kumimoji="0" lang="en-US" sz="1600" b="1" i="0" u="none" strike="noStrike" cap="none" normalizeH="0" baseline="0" dirty="0" err="1" smtClean="0">
                <a:ln>
                  <a:noFill/>
                </a:ln>
                <a:solidFill>
                  <a:schemeClr val="tx1"/>
                </a:solidFill>
                <a:effectLst/>
                <a:latin typeface="+mj-lt"/>
                <a:cs typeface="Courier New" pitchFamily="49" charset="0"/>
              </a:rPr>
              <a:t>afla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suprafetele</a:t>
            </a:r>
            <a:r>
              <a:rPr kumimoji="0" lang="en-US" sz="1600" b="1" i="0" u="none" strike="noStrike" cap="none" normalizeH="0" baseline="0" dirty="0" smtClean="0">
                <a:ln>
                  <a:noFill/>
                </a:ln>
                <a:solidFill>
                  <a:schemeClr val="tx1"/>
                </a:solidFill>
                <a:effectLst/>
                <a:latin typeface="+mj-lt"/>
                <a:cs typeface="Courier New" pitchFamily="49" charset="0"/>
              </a:rPr>
              <a:t> cultivate cu </a:t>
            </a:r>
            <a:r>
              <a:rPr kumimoji="0" lang="en-US" sz="1600" b="1" i="0" u="none" strike="noStrike" cap="none" normalizeH="0" baseline="0" dirty="0" err="1" smtClean="0">
                <a:ln>
                  <a:noFill/>
                </a:ln>
                <a:solidFill>
                  <a:schemeClr val="tx1"/>
                </a:solidFill>
                <a:effectLst/>
                <a:latin typeface="+mj-lt"/>
                <a:cs typeface="Courier New" pitchFamily="49" charset="0"/>
              </a:rPr>
              <a:t>usturoi</a:t>
            </a:r>
            <a:r>
              <a:rPr kumimoji="0" lang="en-US" sz="1600" b="1" i="0" u="none" strike="noStrike" cap="none" normalizeH="0" baseline="0" dirty="0" smtClean="0">
                <a:ln>
                  <a:noFill/>
                </a:ln>
                <a:solidFill>
                  <a:schemeClr val="tx1"/>
                </a:solidFill>
                <a:effectLst/>
                <a:latin typeface="+mj-lt"/>
                <a:cs typeface="Courier New" pitchFamily="49" charset="0"/>
              </a:rPr>
              <a:t> in </a:t>
            </a:r>
            <a:r>
              <a:rPr kumimoji="0" lang="en-US" sz="1600" b="1" i="0" u="none" strike="noStrike" cap="none" normalizeH="0" baseline="0" dirty="0" err="1" smtClean="0">
                <a:ln>
                  <a:noFill/>
                </a:ln>
                <a:solidFill>
                  <a:schemeClr val="tx1"/>
                </a:solidFill>
                <a:effectLst/>
                <a:latin typeface="+mj-lt"/>
                <a:cs typeface="Courier New" pitchFamily="49" charset="0"/>
              </a:rPr>
              <a:t>anul</a:t>
            </a:r>
            <a:r>
              <a:rPr kumimoji="0" lang="en-US" sz="1600" b="1" i="0" u="none" strike="noStrike" cap="none" normalizeH="0" baseline="0" dirty="0" smtClean="0">
                <a:ln>
                  <a:noFill/>
                </a:ln>
                <a:solidFill>
                  <a:schemeClr val="tx1"/>
                </a:solidFill>
                <a:effectLst/>
                <a:latin typeface="+mj-lt"/>
                <a:cs typeface="Courier New" pitchFamily="49" charset="0"/>
              </a:rPr>
              <a:t> 2022;</a:t>
            </a:r>
            <a:br>
              <a:rPr kumimoji="0" lang="en-US" sz="1600" b="1" i="0" u="none" strike="noStrike" cap="none" normalizeH="0" baseline="0" dirty="0" smtClean="0">
                <a:ln>
                  <a:noFill/>
                </a:ln>
                <a:solidFill>
                  <a:schemeClr val="tx1"/>
                </a:solidFill>
                <a:effectLst/>
                <a:latin typeface="+mj-lt"/>
                <a:cs typeface="Courier New" pitchFamily="49" charset="0"/>
              </a:rPr>
            </a:br>
            <a:r>
              <a:rPr kumimoji="0" lang="en-US" sz="1600" b="1" i="0" u="none" strike="noStrike" cap="none" normalizeH="0" baseline="0" dirty="0" smtClean="0">
                <a:ln>
                  <a:noFill/>
                </a:ln>
                <a:solidFill>
                  <a:schemeClr val="tx1"/>
                </a:solidFill>
                <a:effectLst/>
                <a:latin typeface="+mj-lt"/>
                <a:cs typeface="Courier New" pitchFamily="49" charset="0"/>
              </a:rPr>
              <a:t>   e)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detina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Registrul</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evidenta</a:t>
            </a:r>
            <a:r>
              <a:rPr kumimoji="0" lang="en-US" sz="1600" b="1" i="0" u="none" strike="noStrike" cap="none" normalizeH="0" baseline="0" dirty="0" smtClean="0">
                <a:ln>
                  <a:noFill/>
                </a:ln>
                <a:solidFill>
                  <a:schemeClr val="tx1"/>
                </a:solidFill>
                <a:effectLst/>
                <a:latin typeface="+mj-lt"/>
                <a:cs typeface="Courier New" pitchFamily="49" charset="0"/>
              </a:rPr>
              <a:t> a </a:t>
            </a:r>
            <a:r>
              <a:rPr kumimoji="0" lang="en-US" sz="1600" b="1" i="0" u="none" strike="noStrike" cap="none" normalizeH="0" baseline="0" dirty="0" err="1" smtClean="0">
                <a:ln>
                  <a:noFill/>
                </a:ln>
                <a:solidFill>
                  <a:schemeClr val="tx1"/>
                </a:solidFill>
                <a:effectLst/>
                <a:latin typeface="+mj-lt"/>
                <a:cs typeface="Courier New" pitchFamily="49" charset="0"/>
              </a:rPr>
              <a:t>tratamentelor</a:t>
            </a:r>
            <a:r>
              <a:rPr kumimoji="0" lang="en-US" sz="1600" b="1" i="0" u="none" strike="noStrike" cap="none" normalizeH="0" baseline="0" dirty="0" smtClean="0">
                <a:ln>
                  <a:noFill/>
                </a:ln>
                <a:solidFill>
                  <a:schemeClr val="tx1"/>
                </a:solidFill>
                <a:effectLst/>
                <a:latin typeface="+mj-lt"/>
                <a:cs typeface="Courier New" pitchFamily="49" charset="0"/>
              </a:rPr>
              <a:t> cu </a:t>
            </a:r>
            <a:r>
              <a:rPr kumimoji="0" lang="en-US" sz="1600" b="1" i="0" u="none" strike="noStrike" cap="none" normalizeH="0" baseline="0" dirty="0" err="1" smtClean="0">
                <a:ln>
                  <a:noFill/>
                </a:ln>
                <a:solidFill>
                  <a:schemeClr val="tx1"/>
                </a:solidFill>
                <a:effectLst/>
                <a:latin typeface="+mj-lt"/>
                <a:cs typeface="Courier New" pitchFamily="49" charset="0"/>
              </a:rPr>
              <a:t>produse</a:t>
            </a:r>
            <a:r>
              <a:rPr kumimoji="0" lang="en-US" sz="1600" b="1" i="0" u="none" strike="noStrike" cap="none" normalizeH="0" baseline="0" dirty="0" smtClean="0">
                <a:ln>
                  <a:noFill/>
                </a:ln>
                <a:solidFill>
                  <a:schemeClr val="tx1"/>
                </a:solidFill>
                <a:effectLst/>
                <a:latin typeface="+mj-lt"/>
                <a:cs typeface="Courier New" pitchFamily="49" charset="0"/>
              </a:rPr>
              <a:t> de </a:t>
            </a:r>
            <a:r>
              <a:rPr kumimoji="0" lang="en-US" sz="1600" b="1" i="0" u="none" strike="noStrike" cap="none" normalizeH="0" baseline="0" dirty="0" err="1" smtClean="0">
                <a:ln>
                  <a:noFill/>
                </a:ln>
                <a:solidFill>
                  <a:schemeClr val="tx1"/>
                </a:solidFill>
                <a:effectLst/>
                <a:latin typeface="+mj-lt"/>
                <a:cs typeface="Courier New" pitchFamily="49" charset="0"/>
              </a:rPr>
              <a:t>protectie</a:t>
            </a:r>
            <a:r>
              <a:rPr kumimoji="0" lang="en-US" sz="1600" b="1" i="0" u="none" strike="noStrike" cap="none" normalizeH="0" baseline="0" dirty="0" smtClean="0">
                <a:ln>
                  <a:noFill/>
                </a:ln>
                <a:solidFill>
                  <a:schemeClr val="tx1"/>
                </a:solidFill>
                <a:effectLst/>
                <a:latin typeface="+mj-lt"/>
                <a:cs typeface="Courier New" pitchFamily="49" charset="0"/>
              </a:rPr>
              <a:t> a </a:t>
            </a:r>
            <a:r>
              <a:rPr kumimoji="0" lang="en-US" sz="1600" b="1" i="0" u="none" strike="noStrike" cap="none" normalizeH="0" baseline="0" dirty="0" err="1" smtClean="0">
                <a:ln>
                  <a:noFill/>
                </a:ln>
                <a:solidFill>
                  <a:schemeClr val="tx1"/>
                </a:solidFill>
                <a:effectLst/>
                <a:latin typeface="+mj-lt"/>
                <a:cs typeface="Courier New" pitchFamily="49" charset="0"/>
              </a:rPr>
              <a:t>plantelor</a:t>
            </a:r>
            <a:r>
              <a:rPr kumimoji="0" lang="en-US" sz="1600" b="1" i="0" u="none" strike="noStrike" cap="none" normalizeH="0" baseline="0" dirty="0" smtClean="0">
                <a:ln>
                  <a:noFill/>
                </a:ln>
                <a:solidFill>
                  <a:schemeClr val="tx1"/>
                </a:solidFill>
                <a:effectLst/>
                <a:latin typeface="+mj-lt"/>
                <a:cs typeface="Courier New" pitchFamily="49" charset="0"/>
              </a:rPr>
              <a:t>, conform </a:t>
            </a:r>
            <a:r>
              <a:rPr kumimoji="0" lang="en-US" sz="1600" b="1" i="0" u="none" strike="noStrike" cap="none" normalizeH="0" baseline="0" dirty="0" err="1" smtClean="0">
                <a:ln>
                  <a:noFill/>
                </a:ln>
                <a:solidFill>
                  <a:schemeClr val="tx1"/>
                </a:solidFill>
                <a:effectLst/>
                <a:latin typeface="+mj-lt"/>
                <a:cs typeface="Courier New" pitchFamily="49" charset="0"/>
              </a:rPr>
              <a:t>modelului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prevazut</a:t>
            </a:r>
            <a:r>
              <a:rPr kumimoji="0" lang="en-US" sz="1600" b="1" i="0" u="none" strike="noStrike" cap="none" normalizeH="0" baseline="0" dirty="0" smtClean="0">
                <a:ln>
                  <a:noFill/>
                </a:ln>
                <a:solidFill>
                  <a:schemeClr val="tx1"/>
                </a:solidFill>
                <a:effectLst/>
                <a:latin typeface="+mj-lt"/>
                <a:cs typeface="Courier New" pitchFamily="49" charset="0"/>
              </a:rPr>
              <a:t> in </a:t>
            </a:r>
            <a:r>
              <a:rPr kumimoji="0" lang="en-US" sz="1600" b="1" i="0" u="none" strike="noStrike" cap="none" normalizeH="0" baseline="0" dirty="0" err="1" smtClean="0">
                <a:ln>
                  <a:noFill/>
                </a:ln>
                <a:solidFill>
                  <a:schemeClr val="tx1"/>
                </a:solidFill>
                <a:effectLst/>
                <a:latin typeface="+mj-lt"/>
                <a:cs typeface="Courier New" pitchFamily="49" charset="0"/>
              </a:rPr>
              <a:t>legislatie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completat</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incepand</a:t>
            </a:r>
            <a:r>
              <a:rPr kumimoji="0" lang="en-US" sz="1600" b="1" i="0" u="none" strike="noStrike" cap="none" normalizeH="0" baseline="0" dirty="0" smtClean="0">
                <a:ln>
                  <a:noFill/>
                </a:ln>
                <a:solidFill>
                  <a:schemeClr val="tx1"/>
                </a:solidFill>
                <a:effectLst/>
                <a:latin typeface="+mj-lt"/>
                <a:cs typeface="Courier New" pitchFamily="49" charset="0"/>
              </a:rPr>
              <a:t> cu data </a:t>
            </a:r>
            <a:r>
              <a:rPr kumimoji="0" lang="en-US" sz="1600" b="1" i="0" u="none" strike="noStrike" cap="none" normalizeH="0" baseline="0" dirty="0" err="1" smtClean="0">
                <a:ln>
                  <a:noFill/>
                </a:ln>
                <a:solidFill>
                  <a:schemeClr val="tx1"/>
                </a:solidFill>
                <a:effectLst/>
                <a:latin typeface="+mj-lt"/>
                <a:cs typeface="Courier New" pitchFamily="49" charset="0"/>
              </a:rPr>
              <a:t>infiintarii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culturii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si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avizat</a:t>
            </a:r>
            <a:r>
              <a:rPr kumimoji="0" lang="en-US" sz="1600" b="1" i="0" u="none" strike="noStrike" cap="none" normalizeH="0" baseline="0" dirty="0" smtClean="0">
                <a:ln>
                  <a:noFill/>
                </a:ln>
                <a:solidFill>
                  <a:schemeClr val="tx1"/>
                </a:solidFill>
                <a:effectLst/>
                <a:latin typeface="+mj-lt"/>
                <a:cs typeface="Courier New" pitchFamily="49" charset="0"/>
              </a:rPr>
              <a:t> de OFJ;</a:t>
            </a:r>
            <a:br>
              <a:rPr kumimoji="0" lang="en-US" sz="1600" b="1" i="0" u="none" strike="noStrike" cap="none" normalizeH="0" baseline="0" dirty="0" smtClean="0">
                <a:ln>
                  <a:noFill/>
                </a:ln>
                <a:solidFill>
                  <a:schemeClr val="tx1"/>
                </a:solidFill>
                <a:effectLst/>
                <a:latin typeface="+mj-lt"/>
                <a:cs typeface="Courier New" pitchFamily="49" charset="0"/>
              </a:rPr>
            </a:br>
            <a:r>
              <a:rPr kumimoji="0" lang="en-US" sz="1600" b="1" i="0" u="none" strike="noStrike" cap="none" normalizeH="0" baseline="0" dirty="0" smtClean="0">
                <a:ln>
                  <a:noFill/>
                </a:ln>
                <a:solidFill>
                  <a:schemeClr val="tx1"/>
                </a:solidFill>
                <a:effectLst/>
                <a:latin typeface="+mj-lt"/>
                <a:cs typeface="Courier New" pitchFamily="49" charset="0"/>
              </a:rPr>
              <a:t>   f) </a:t>
            </a:r>
            <a:r>
              <a:rPr kumimoji="0" lang="en-US" sz="1600" b="1" i="0" u="none" strike="noStrike" cap="none" normalizeH="0" baseline="0" dirty="0" err="1" smtClean="0">
                <a:ln>
                  <a:noFill/>
                </a:ln>
                <a:solidFill>
                  <a:schemeClr val="tx1"/>
                </a:solidFill>
                <a:effectLst/>
                <a:latin typeface="+mj-lt"/>
                <a:cs typeface="Courier New" pitchFamily="49" charset="0"/>
              </a:rPr>
              <a:t>sa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faca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dovada</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productiei</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realizate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potrivit</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prevederilor</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legale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prin</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documente</a:t>
            </a:r>
            <a:r>
              <a:rPr kumimoji="0" lang="en-US" sz="1600" b="1" i="0" u="none" strike="noStrike" cap="none" normalizeH="0" baseline="0" dirty="0" smtClean="0">
                <a:ln>
                  <a:noFill/>
                </a:ln>
                <a:solidFill>
                  <a:schemeClr val="tx1"/>
                </a:solidFill>
                <a:effectLst/>
                <a:latin typeface="+mj-lt"/>
                <a:cs typeface="Courier New" pitchFamily="49" charset="0"/>
              </a:rPr>
              <a:t> </a:t>
            </a:r>
            <a:r>
              <a:rPr kumimoji="0" lang="en-US" sz="1600" b="1" i="0" u="none" strike="noStrike" cap="none" normalizeH="0" baseline="0" dirty="0" err="1" smtClean="0">
                <a:ln>
                  <a:noFill/>
                </a:ln>
                <a:solidFill>
                  <a:schemeClr val="tx1"/>
                </a:solidFill>
                <a:effectLst/>
                <a:latin typeface="+mj-lt"/>
                <a:cs typeface="Courier New" pitchFamily="49" charset="0"/>
              </a:rPr>
              <a:t>justificative</a:t>
            </a:r>
            <a:r>
              <a:rPr kumimoji="0" lang="en-US" sz="1600" b="1" i="0" u="none" strike="noStrike" cap="none" normalizeH="0" baseline="0" dirty="0" smtClean="0">
                <a:ln>
                  <a:noFill/>
                </a:ln>
                <a:solidFill>
                  <a:schemeClr val="tx1"/>
                </a:solidFill>
                <a:effectLst/>
                <a:latin typeface="+mj-lt"/>
                <a:cs typeface="Courier New" pitchFamily="49" charset="0"/>
              </a:rPr>
              <a:t>, in </a:t>
            </a:r>
            <a:r>
              <a:rPr kumimoji="0" lang="en-US" sz="1600" b="1" i="0" u="none" strike="noStrike" cap="none" normalizeH="0" baseline="0" dirty="0" err="1" smtClean="0">
                <a:ln>
                  <a:noFill/>
                </a:ln>
                <a:solidFill>
                  <a:schemeClr val="tx1"/>
                </a:solidFill>
                <a:effectLst/>
                <a:latin typeface="+mj-lt"/>
                <a:cs typeface="Courier New" pitchFamily="49" charset="0"/>
              </a:rPr>
              <a:t>functie</a:t>
            </a:r>
            <a:r>
              <a:rPr kumimoji="0" lang="en-US" sz="1600" b="1" i="0" u="none" strike="noStrike" cap="none" normalizeH="0" baseline="0" dirty="0" smtClean="0">
                <a:ln>
                  <a:noFill/>
                </a:ln>
                <a:solidFill>
                  <a:schemeClr val="tx1"/>
                </a:solidFill>
                <a:effectLst/>
                <a:latin typeface="+mj-lt"/>
                <a:cs typeface="Courier New" pitchFamily="49" charset="0"/>
              </a:rPr>
              <a:t> de forma de </a:t>
            </a:r>
            <a:r>
              <a:rPr kumimoji="0" lang="en-US" sz="1600" b="1" i="0" u="none" strike="noStrike" cap="none" normalizeH="0" baseline="0" dirty="0" err="1" smtClean="0">
                <a:ln>
                  <a:noFill/>
                </a:ln>
                <a:solidFill>
                  <a:schemeClr val="tx1"/>
                </a:solidFill>
                <a:effectLst/>
                <a:latin typeface="+mj-lt"/>
                <a:cs typeface="Courier New" pitchFamily="49" charset="0"/>
              </a:rPr>
              <a:t>organizare</a:t>
            </a:r>
            <a:r>
              <a:rPr kumimoji="0" lang="en-US" sz="1600" b="1" i="0" u="none" strike="noStrike" cap="none" normalizeH="0" baseline="0" dirty="0" smtClean="0">
                <a:ln>
                  <a:noFill/>
                </a:ln>
                <a:solidFill>
                  <a:schemeClr val="tx1"/>
                </a:solidFill>
                <a:effectLst/>
                <a:latin typeface="+mj-lt"/>
                <a:cs typeface="Courier New" pitchFamily="49" charset="0"/>
              </a:rPr>
              <a:t>;</a:t>
            </a:r>
            <a:r>
              <a:rPr kumimoji="0" lang="en-US" sz="1000" b="0" i="0" u="none" strike="noStrike" cap="none" normalizeH="0" baseline="0" dirty="0" smtClean="0">
                <a:ln>
                  <a:noFill/>
                </a:ln>
                <a:solidFill>
                  <a:schemeClr val="tx1"/>
                </a:solidFill>
                <a:effectLst/>
                <a:latin typeface="Courier New" pitchFamily="49" charset="0"/>
                <a:cs typeface="Courier New" pitchFamily="49" charset="0"/>
              </a:rPr>
              <a:t/>
            </a:r>
            <a:br>
              <a:rPr kumimoji="0" lang="en-US" sz="1000" b="0" i="0" u="none" strike="noStrike" cap="none" normalizeH="0" baseline="0" dirty="0" smtClean="0">
                <a:ln>
                  <a:noFill/>
                </a:ln>
                <a:solidFill>
                  <a:schemeClr val="tx1"/>
                </a:solidFill>
                <a:effectLst/>
                <a:latin typeface="Courier New" pitchFamily="49" charset="0"/>
                <a:cs typeface="Courier New" pitchFamily="49"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447801"/>
            <a:ext cx="7772400" cy="4267200"/>
          </a:xfrm>
        </p:spPr>
        <p:txBody>
          <a:bodyPr>
            <a:noAutofit/>
          </a:bodyPr>
          <a:lstStyle/>
          <a:p>
            <a:pPr algn="l"/>
            <a:r>
              <a:rPr lang="ro-RO" sz="2800" b="1" dirty="0" smtClean="0"/>
              <a:t>  </a:t>
            </a:r>
            <a:r>
              <a:rPr lang="en-GB" sz="2800" dirty="0" smtClean="0"/>
              <a:t> </a:t>
            </a:r>
            <a:r>
              <a:rPr lang="en-GB" sz="2800" b="1" dirty="0" err="1" smtClean="0"/>
              <a:t>Valoarea</a:t>
            </a:r>
            <a:r>
              <a:rPr lang="en-GB" sz="2800" b="1" dirty="0" smtClean="0"/>
              <a:t> maxima in euro a </a:t>
            </a:r>
            <a:r>
              <a:rPr lang="en-GB" sz="2800" b="1" dirty="0" err="1" smtClean="0"/>
              <a:t>sprijinului</a:t>
            </a:r>
            <a:r>
              <a:rPr lang="en-GB" sz="2800" b="1" dirty="0" smtClean="0"/>
              <a:t> </a:t>
            </a:r>
            <a:r>
              <a:rPr lang="en-GB" sz="2800" b="1" dirty="0" err="1" smtClean="0"/>
              <a:t>financiar</a:t>
            </a:r>
            <a:r>
              <a:rPr lang="en-GB" sz="2800" b="1" dirty="0" smtClean="0"/>
              <a:t> de </a:t>
            </a:r>
            <a:r>
              <a:rPr lang="en-GB" sz="2800" b="1" dirty="0" err="1" smtClean="0"/>
              <a:t>ajutor</a:t>
            </a:r>
            <a:r>
              <a:rPr lang="en-GB" sz="2800" b="1" dirty="0" smtClean="0"/>
              <a:t> de </a:t>
            </a:r>
            <a:r>
              <a:rPr lang="en-GB" sz="2800" b="1" dirty="0" err="1" smtClean="0"/>
              <a:t>minimis</a:t>
            </a:r>
            <a:r>
              <a:rPr lang="en-GB" sz="2800" b="1" dirty="0" smtClean="0"/>
              <a:t> care se </a:t>
            </a:r>
            <a:r>
              <a:rPr lang="en-GB" sz="2800" b="1" dirty="0" err="1" smtClean="0"/>
              <a:t>acorda</a:t>
            </a:r>
            <a:r>
              <a:rPr lang="en-GB" sz="2800" b="1" dirty="0" smtClean="0"/>
              <a:t> </a:t>
            </a:r>
            <a:r>
              <a:rPr lang="en-GB" sz="2800" b="1" dirty="0" err="1" smtClean="0"/>
              <a:t>beneficiarilor</a:t>
            </a:r>
            <a:r>
              <a:rPr lang="en-GB" sz="2800" b="1" dirty="0" smtClean="0"/>
              <a:t> </a:t>
            </a:r>
            <a:r>
              <a:rPr lang="en-GB" sz="2800" b="1" dirty="0" err="1" smtClean="0"/>
              <a:t>este</a:t>
            </a:r>
            <a:r>
              <a:rPr lang="en-GB" sz="2800" b="1" dirty="0" smtClean="0"/>
              <a:t> de 3.000 euro/ha;</a:t>
            </a:r>
            <a:r>
              <a:rPr lang="en-GB" sz="2800" dirty="0" smtClean="0"/>
              <a:t/>
            </a:r>
            <a:br>
              <a:rPr lang="en-GB" sz="2800" dirty="0" smtClean="0"/>
            </a:br>
            <a:r>
              <a:rPr lang="en-GB" sz="2800" dirty="0" smtClean="0"/>
              <a:t/>
            </a:r>
            <a:br>
              <a:rPr lang="en-GB" sz="2800" dirty="0" smtClean="0"/>
            </a:br>
            <a:r>
              <a:rPr lang="ro-RO" sz="2800" b="1" dirty="0" smtClean="0"/>
              <a:t/>
            </a:r>
            <a:br>
              <a:rPr lang="ro-RO" sz="2800" b="1" dirty="0" smtClean="0"/>
            </a:br>
            <a:r>
              <a:rPr lang="ro-RO" sz="2800" b="1" dirty="0" smtClean="0"/>
              <a:t/>
            </a:r>
            <a:br>
              <a:rPr lang="ro-RO" sz="2800" b="1" dirty="0" smtClean="0"/>
            </a:br>
            <a:r>
              <a:rPr lang="ro-RO" sz="2800" b="1" dirty="0" smtClean="0"/>
              <a:t>     </a:t>
            </a:r>
            <a:r>
              <a:rPr lang="ro-RO" sz="2800" dirty="0" smtClean="0"/>
              <a:t/>
            </a:r>
            <a:br>
              <a:rPr lang="ro-RO" sz="2800" dirty="0" smtClean="0"/>
            </a:br>
            <a:r>
              <a:rPr lang="ro-RO" sz="2800" dirty="0" smtClean="0"/>
              <a:t/>
            </a:r>
            <a:br>
              <a:rPr lang="ro-RO" sz="2800" dirty="0" smtClean="0"/>
            </a:br>
            <a:r>
              <a:rPr lang="ro-RO" sz="2800" dirty="0" smtClean="0"/>
              <a:t>   </a:t>
            </a:r>
            <a:br>
              <a:rPr lang="ro-RO" sz="2800" dirty="0" smtClean="0"/>
            </a:br>
            <a:endParaRPr lang="en-US" sz="2800" dirty="0" smtClean="0">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
        <p:nvSpPr>
          <p:cNvPr id="17" name="Rectangle 16"/>
          <p:cNvSpPr/>
          <p:nvPr/>
        </p:nvSpPr>
        <p:spPr>
          <a:xfrm>
            <a:off x="838200" y="1828800"/>
            <a:ext cx="7924800" cy="3231654"/>
          </a:xfrm>
          <a:prstGeom prst="rect">
            <a:avLst/>
          </a:prstGeom>
        </p:spPr>
        <p:txBody>
          <a:bodyPr wrap="square">
            <a:spAutoFit/>
          </a:bodyPr>
          <a:lstStyle/>
          <a:p>
            <a:pPr algn="ctr"/>
            <a:endParaRPr lang="it-IT" sz="3200" b="1" dirty="0" smtClean="0">
              <a:latin typeface="+mj-lt"/>
              <a:cs typeface="Arial" pitchFamily="34" charset="0"/>
            </a:endParaRPr>
          </a:p>
          <a:p>
            <a:pPr algn="ctr"/>
            <a:endParaRPr lang="it-IT" sz="3200" b="1" dirty="0" smtClean="0">
              <a:latin typeface="+mj-lt"/>
              <a:cs typeface="Arial" pitchFamily="34" charset="0"/>
            </a:endParaRPr>
          </a:p>
          <a:p>
            <a:pPr algn="ctr"/>
            <a:r>
              <a:rPr lang="it-IT" sz="2800" b="1" dirty="0" smtClean="0">
                <a:latin typeface="+mj-lt"/>
                <a:cs typeface="Arial" pitchFamily="34" charset="0"/>
              </a:rPr>
              <a:t>Număr beneficiari  –  8 </a:t>
            </a:r>
            <a:endParaRPr lang="ro-RO" sz="2800" b="1" dirty="0" smtClean="0">
              <a:latin typeface="+mj-lt"/>
              <a:cs typeface="Arial" pitchFamily="34" charset="0"/>
            </a:endParaRPr>
          </a:p>
          <a:p>
            <a:pPr algn="ctr"/>
            <a:r>
              <a:rPr lang="it-IT" sz="2800" b="1" dirty="0" smtClean="0">
                <a:latin typeface="+mj-lt"/>
                <a:cs typeface="Arial" pitchFamily="34" charset="0"/>
              </a:rPr>
              <a:t/>
            </a:r>
            <a:br>
              <a:rPr lang="it-IT" sz="2800" b="1" dirty="0" smtClean="0">
                <a:latin typeface="+mj-lt"/>
                <a:cs typeface="Arial" pitchFamily="34" charset="0"/>
              </a:rPr>
            </a:br>
            <a:r>
              <a:rPr lang="it-IT" sz="2800" b="1" dirty="0" smtClean="0">
                <a:latin typeface="+mj-lt"/>
                <a:cs typeface="Arial" pitchFamily="34" charset="0"/>
              </a:rPr>
              <a:t>Total sume acordate ca</a:t>
            </a:r>
            <a:r>
              <a:rPr lang="ro-RO" sz="2800" b="1" dirty="0" smtClean="0">
                <a:latin typeface="+mj-lt"/>
                <a:cs typeface="Arial" pitchFamily="34" charset="0"/>
              </a:rPr>
              <a:t> </a:t>
            </a:r>
            <a:r>
              <a:rPr lang="it-IT" sz="2800" b="1" dirty="0" smtClean="0">
                <a:latin typeface="+mj-lt"/>
                <a:cs typeface="Arial" pitchFamily="34" charset="0"/>
              </a:rPr>
              <a:t>ajutor </a:t>
            </a:r>
            <a:endParaRPr lang="ro-RO" sz="2800" b="1" dirty="0" smtClean="0">
              <a:latin typeface="+mj-lt"/>
              <a:cs typeface="Arial" pitchFamily="34" charset="0"/>
            </a:endParaRPr>
          </a:p>
          <a:p>
            <a:pPr algn="ctr"/>
            <a:endParaRPr lang="ro-RO" sz="2800" b="1" dirty="0" smtClean="0">
              <a:latin typeface="+mj-lt"/>
              <a:cs typeface="Arial" pitchFamily="34" charset="0"/>
            </a:endParaRPr>
          </a:p>
          <a:p>
            <a:pPr algn="ctr"/>
            <a:r>
              <a:rPr lang="ro-RO" sz="2800" b="1" dirty="0" smtClean="0">
                <a:latin typeface="+mj-lt"/>
                <a:cs typeface="Arial" pitchFamily="34" charset="0"/>
              </a:rPr>
              <a:t>   </a:t>
            </a:r>
            <a:r>
              <a:rPr lang="it-IT" sz="2800" b="1" dirty="0" smtClean="0">
                <a:latin typeface="+mj-lt"/>
                <a:cs typeface="Arial" pitchFamily="34" charset="0"/>
              </a:rPr>
              <a:t> </a:t>
            </a:r>
            <a:r>
              <a:rPr lang="en-GB" sz="2800" b="1" dirty="0" smtClean="0">
                <a:latin typeface="+mj-lt"/>
                <a:cs typeface="Arial" pitchFamily="34" charset="0"/>
              </a:rPr>
              <a:t>206.620,96 </a:t>
            </a:r>
            <a:r>
              <a:rPr lang="en-US" sz="2800" b="1" dirty="0" smtClean="0">
                <a:latin typeface="+mj-lt"/>
                <a:cs typeface="Arial" pitchFamily="34" charset="0"/>
              </a:rPr>
              <a:t>lei </a:t>
            </a:r>
            <a:endParaRPr lang="ro-RO" sz="2800" dirty="0">
              <a:latin typeface="+mj-lt"/>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609600" y="1143000"/>
            <a:ext cx="8077200" cy="4648200"/>
          </a:xfrm>
          <a:prstGeom prst="rect">
            <a:avLst/>
          </a:prstGeom>
          <a:noFill/>
        </p:spPr>
        <p:txBody>
          <a:bodyPr vert="horz" wrap="square" lIns="91440" tIns="45720" rIns="91440" bIns="45720" numCol="1" anchor="t" anchorCtr="0" compatLnSpc="1">
            <a:prstTxWarp prst="textNoShape">
              <a:avLst/>
            </a:prstTxWarp>
          </a:bodyPr>
          <a:lstStyle/>
          <a:p>
            <a:endParaRPr lang="en-US" sz="1400" dirty="0"/>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2590800" y="1828800"/>
            <a:ext cx="7772400" cy="4191000"/>
          </a:xfrm>
        </p:spPr>
        <p:txBody>
          <a:bodyPr>
            <a:noAutofit/>
          </a:bodyPr>
          <a:lstStyle/>
          <a:p>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en-US" sz="2800" dirty="0" smtClean="0"/>
              <a:t/>
            </a:r>
            <a:br>
              <a:rPr lang="en-US" sz="2800" dirty="0" smtClean="0"/>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
        <p:nvSpPr>
          <p:cNvPr id="17" name="Rectangle 1"/>
          <p:cNvSpPr>
            <a:spLocks noChangeArrowheads="1"/>
          </p:cNvSpPr>
          <p:nvPr/>
        </p:nvSpPr>
        <p:spPr bwMode="auto">
          <a:xfrm>
            <a:off x="685800" y="-734198"/>
            <a:ext cx="80772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b="1"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ORDIN Nr.46 </a:t>
            </a:r>
            <a:r>
              <a:rPr kumimoji="0" lang="en-US" sz="2000" b="1" i="0" u="none" strike="noStrike" cap="none" normalizeH="0" baseline="0" dirty="0" smtClean="0">
                <a:ln>
                  <a:noFill/>
                </a:ln>
                <a:solidFill>
                  <a:schemeClr val="tx1"/>
                </a:solidFill>
                <a:effectLst/>
                <a:latin typeface="+mj-lt"/>
                <a:ea typeface="Tahoma" pitchFamily="34" charset="0"/>
                <a:cs typeface="Tahoma" pitchFamily="34" charset="0"/>
              </a:rPr>
              <a:t>/2012</a:t>
            </a: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
            </a:r>
            <a:b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           privind aprobarea Procedurii de emitere a certificatului de origine  pentru biomasa provenita din agricultura si industriile</a:t>
            </a:r>
            <a:r>
              <a:rPr kumimoji="0" lang="ro-RO" sz="2000" b="0" i="0" u="none" strike="noStrike" cap="none" normalizeH="0" baseline="0" dirty="0" smtClean="0">
                <a:ln>
                  <a:noFill/>
                </a:ln>
                <a:solidFill>
                  <a:schemeClr val="tx1"/>
                </a:solidFill>
                <a:effectLst/>
                <a:latin typeface="+mj-lt"/>
                <a:ea typeface="Tahoma" pitchFamily="34" charset="0"/>
                <a:cs typeface="Tahoma" pitchFamily="34" charset="0"/>
              </a:rPr>
              <a:t> </a:t>
            </a: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conexe, utilizata drept combustibil sau materie</a:t>
            </a:r>
            <a:r>
              <a:rPr kumimoji="0" lang="ro-RO" sz="2000" b="0" i="0" u="none" strike="noStrike" cap="none" normalizeH="0" baseline="0" dirty="0" smtClean="0">
                <a:ln>
                  <a:noFill/>
                </a:ln>
                <a:solidFill>
                  <a:schemeClr val="tx1"/>
                </a:solidFill>
                <a:effectLst/>
                <a:latin typeface="+mj-lt"/>
                <a:ea typeface="Tahoma" pitchFamily="34" charset="0"/>
                <a:cs typeface="Tahoma" pitchFamily="34" charset="0"/>
              </a:rPr>
              <a:t> </a:t>
            </a: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prima pentru productia de energie electrica</a:t>
            </a:r>
            <a:endParaRPr kumimoji="0" lang="en-US" sz="2000" b="1"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2000" b="1" dirty="0" smtClean="0">
              <a:latin typeface="+mj-lt"/>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  </a:t>
            </a:r>
            <a:r>
              <a:rPr kumimoji="0" lang="ro-RO" sz="2000" b="0" i="0" u="none" strike="noStrike" cap="none" normalizeH="0" baseline="0" dirty="0" smtClean="0">
                <a:ln>
                  <a:noFill/>
                </a:ln>
                <a:solidFill>
                  <a:schemeClr val="tx1"/>
                </a:solidFill>
                <a:effectLst/>
                <a:latin typeface="+mj-lt"/>
                <a:ea typeface="Tahoma" pitchFamily="34" charset="0"/>
                <a:cs typeface="Tahoma" pitchFamily="34" charset="0"/>
              </a:rPr>
              <a:t> </a:t>
            </a:r>
            <a:r>
              <a:rPr kumimoji="0" lang="ro-RO" sz="2000" b="1" i="0" u="none" strike="noStrike" cap="none" normalizeH="0" baseline="0" dirty="0" smtClean="0">
                <a:ln>
                  <a:noFill/>
                </a:ln>
                <a:solidFill>
                  <a:schemeClr val="tx1"/>
                </a:solidFill>
                <a:effectLst/>
                <a:latin typeface="+mj-lt"/>
                <a:ea typeface="Tahoma" pitchFamily="34" charset="0"/>
                <a:cs typeface="Tahoma" pitchFamily="34" charset="0"/>
              </a:rPr>
              <a:t>Generatorii de deseuri depun o cerere pentru emiterea certificatului de origine a biomasei provenite din deseuri, utilizata drept combustibil sau materie prima pentru productia de energie electrica la DAJ. Sunt deseuri din agricultura, horticultura, acvacultura, pescuit si de la prepararea si procesarea alimentelor, conform listei prevazute de mai jos, denumite in continuare deseuri.</a:t>
            </a:r>
            <a:endParaRPr kumimoji="0" lang="en-US" sz="2000" b="1"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o-RO"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en-US" sz="2800" dirty="0" smtClean="0"/>
              <a:t/>
            </a:r>
            <a:br>
              <a:rPr lang="en-US" sz="2800" dirty="0" smtClean="0"/>
            </a:br>
            <a:r>
              <a:rPr lang="en-US" sz="2800" dirty="0" smtClean="0"/>
              <a:t/>
            </a:r>
            <a:br>
              <a:rPr lang="en-US" sz="2800" dirty="0" smtClean="0"/>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graphicFrame>
        <p:nvGraphicFramePr>
          <p:cNvPr id="17" name="Table 16"/>
          <p:cNvGraphicFramePr>
            <a:graphicFrameLocks noGrp="1"/>
          </p:cNvGraphicFramePr>
          <p:nvPr/>
        </p:nvGraphicFramePr>
        <p:xfrm>
          <a:off x="381000" y="1295402"/>
          <a:ext cx="8382000" cy="4981332"/>
        </p:xfrm>
        <a:graphic>
          <a:graphicData uri="http://schemas.openxmlformats.org/drawingml/2006/table">
            <a:tbl>
              <a:tblPr/>
              <a:tblGrid>
                <a:gridCol w="1371600"/>
                <a:gridCol w="7010400"/>
              </a:tblGrid>
              <a:tr h="530602">
                <a:tc>
                  <a:txBody>
                    <a:bodyPr/>
                    <a:lstStyle/>
                    <a:p>
                      <a:pPr marL="0" marR="0" algn="ctr">
                        <a:lnSpc>
                          <a:spcPct val="115000"/>
                        </a:lnSpc>
                        <a:spcBef>
                          <a:spcPts val="0"/>
                        </a:spcBef>
                        <a:spcAft>
                          <a:spcPts val="0"/>
                        </a:spcAft>
                      </a:pPr>
                      <a:r>
                        <a:rPr lang="ro-RO" sz="1800" b="1" dirty="0">
                          <a:latin typeface="+mj-lt"/>
                          <a:ea typeface="Times New Roman"/>
                          <a:cs typeface="Arial" pitchFamily="34" charset="0"/>
                        </a:rPr>
                        <a:t>Cod</a:t>
                      </a:r>
                      <a:br>
                        <a:rPr lang="ro-RO" sz="1800" b="1" dirty="0">
                          <a:latin typeface="+mj-lt"/>
                          <a:ea typeface="Times New Roman"/>
                          <a:cs typeface="Arial" pitchFamily="34" charset="0"/>
                        </a:rPr>
                      </a:br>
                      <a:r>
                        <a:rPr lang="ro-RO" sz="1800" b="1" dirty="0">
                          <a:latin typeface="+mj-lt"/>
                          <a:ea typeface="Times New Roman"/>
                          <a:cs typeface="Arial" pitchFamily="34" charset="0"/>
                        </a:rPr>
                        <a:t>subcapitol</a:t>
                      </a:r>
                      <a:endParaRPr lang="en-US" sz="1800" b="1"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1800" b="1" dirty="0">
                          <a:latin typeface="+mj-lt"/>
                          <a:ea typeface="Times New Roman"/>
                          <a:cs typeface="Arial" pitchFamily="34" charset="0"/>
                        </a:rPr>
                        <a:t>Denumirea subcapitolului in care se incadreaza deseul</a:t>
                      </a:r>
                      <a:endParaRPr lang="en-US" sz="1800" b="1"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02">
                <a:tc>
                  <a:txBody>
                    <a:bodyPr/>
                    <a:lstStyle/>
                    <a:p>
                      <a:pPr marL="0" marR="0">
                        <a:lnSpc>
                          <a:spcPct val="115000"/>
                        </a:lnSpc>
                        <a:spcBef>
                          <a:spcPts val="0"/>
                        </a:spcBef>
                        <a:spcAft>
                          <a:spcPts val="0"/>
                        </a:spcAft>
                      </a:pPr>
                      <a:r>
                        <a:rPr lang="ro-RO" sz="1800" dirty="0">
                          <a:latin typeface="+mj-lt"/>
                          <a:ea typeface="Times New Roman"/>
                          <a:cs typeface="Arial" pitchFamily="34" charset="0"/>
                        </a:rPr>
                        <a:t>02 012)</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din agricultura, horticultura, acvacultura si pescuit</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02">
                <a:tc>
                  <a:txBody>
                    <a:bodyPr/>
                    <a:lstStyle/>
                    <a:p>
                      <a:pPr marL="0" marR="0">
                        <a:lnSpc>
                          <a:spcPct val="115000"/>
                        </a:lnSpc>
                        <a:spcBef>
                          <a:spcPts val="0"/>
                        </a:spcBef>
                        <a:spcAft>
                          <a:spcPts val="0"/>
                        </a:spcAft>
                      </a:pPr>
                      <a:r>
                        <a:rPr lang="ro-RO" sz="1800" dirty="0">
                          <a:latin typeface="+mj-lt"/>
                          <a:ea typeface="Times New Roman"/>
                          <a:cs typeface="Arial" pitchFamily="34" charset="0"/>
                        </a:rPr>
                        <a:t>02 02</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de la prepararea si procesarea carnii, pestelui si altor alimente de origine animala</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01134">
                <a:tc>
                  <a:txBody>
                    <a:bodyPr/>
                    <a:lstStyle/>
                    <a:p>
                      <a:pPr marL="0" marR="0">
                        <a:lnSpc>
                          <a:spcPct val="115000"/>
                        </a:lnSpc>
                        <a:spcBef>
                          <a:spcPts val="0"/>
                        </a:spcBef>
                        <a:spcAft>
                          <a:spcPts val="0"/>
                        </a:spcAft>
                      </a:pPr>
                      <a:r>
                        <a:rPr lang="ro-RO" sz="1800">
                          <a:latin typeface="+mj-lt"/>
                          <a:ea typeface="Times New Roman"/>
                          <a:cs typeface="Arial" pitchFamily="34" charset="0"/>
                        </a:rPr>
                        <a:t>02 03</a:t>
                      </a:r>
                      <a:endParaRPr lang="en-US" sz="180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de la prepararea si procesarea fructelor, legumelor, cerealelor, uleiurilor comestibile, pulberei de cacao, cafelei, ceaiului si tutunului; producerea conservelor; prepararea si fermentarea drojdiei si extractului de drojdie si melasei</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179">
                <a:tc>
                  <a:txBody>
                    <a:bodyPr/>
                    <a:lstStyle/>
                    <a:p>
                      <a:pPr marL="0" marR="0">
                        <a:lnSpc>
                          <a:spcPct val="115000"/>
                        </a:lnSpc>
                        <a:spcBef>
                          <a:spcPts val="0"/>
                        </a:spcBef>
                        <a:spcAft>
                          <a:spcPts val="0"/>
                        </a:spcAft>
                      </a:pPr>
                      <a:r>
                        <a:rPr lang="ro-RO" sz="1800">
                          <a:latin typeface="+mj-lt"/>
                          <a:ea typeface="Times New Roman"/>
                          <a:cs typeface="Arial" pitchFamily="34" charset="0"/>
                        </a:rPr>
                        <a:t>02 04</a:t>
                      </a:r>
                      <a:endParaRPr lang="en-US" sz="180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de la procesarea zaharului</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179">
                <a:tc>
                  <a:txBody>
                    <a:bodyPr/>
                    <a:lstStyle/>
                    <a:p>
                      <a:pPr marL="0" marR="0">
                        <a:lnSpc>
                          <a:spcPct val="115000"/>
                        </a:lnSpc>
                        <a:spcBef>
                          <a:spcPts val="0"/>
                        </a:spcBef>
                        <a:spcAft>
                          <a:spcPts val="0"/>
                        </a:spcAft>
                      </a:pPr>
                      <a:r>
                        <a:rPr lang="ro-RO" sz="1800">
                          <a:latin typeface="+mj-lt"/>
                          <a:ea typeface="Times New Roman"/>
                          <a:cs typeface="Arial" pitchFamily="34" charset="0"/>
                        </a:rPr>
                        <a:t>02 05</a:t>
                      </a:r>
                      <a:endParaRPr lang="en-US" sz="180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din industria produselor lactate</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02">
                <a:tc>
                  <a:txBody>
                    <a:bodyPr/>
                    <a:lstStyle/>
                    <a:p>
                      <a:pPr marL="0" marR="0">
                        <a:lnSpc>
                          <a:spcPct val="115000"/>
                        </a:lnSpc>
                        <a:spcBef>
                          <a:spcPts val="0"/>
                        </a:spcBef>
                        <a:spcAft>
                          <a:spcPts val="0"/>
                        </a:spcAft>
                      </a:pPr>
                      <a:r>
                        <a:rPr lang="ro-RO" sz="1800">
                          <a:latin typeface="+mj-lt"/>
                          <a:ea typeface="Times New Roman"/>
                          <a:cs typeface="Arial" pitchFamily="34" charset="0"/>
                        </a:rPr>
                        <a:t>02 06</a:t>
                      </a:r>
                      <a:endParaRPr lang="en-US" sz="180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din industria produselor de panificatie si cofetarie</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0602">
                <a:tc>
                  <a:txBody>
                    <a:bodyPr/>
                    <a:lstStyle/>
                    <a:p>
                      <a:pPr marL="0" marR="0">
                        <a:lnSpc>
                          <a:spcPct val="115000"/>
                        </a:lnSpc>
                        <a:spcBef>
                          <a:spcPts val="0"/>
                        </a:spcBef>
                        <a:spcAft>
                          <a:spcPts val="0"/>
                        </a:spcAft>
                      </a:pPr>
                      <a:r>
                        <a:rPr lang="ro-RO" sz="1800" dirty="0">
                          <a:latin typeface="+mj-lt"/>
                          <a:ea typeface="Times New Roman"/>
                          <a:cs typeface="Arial" pitchFamily="34" charset="0"/>
                        </a:rPr>
                        <a:t>02 07</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ro-RO" sz="1800" dirty="0">
                          <a:latin typeface="+mj-lt"/>
                          <a:ea typeface="Times New Roman"/>
                          <a:cs typeface="Arial" pitchFamily="34" charset="0"/>
                        </a:rPr>
                        <a:t>Deseuri de la producerea bauturilor alcoolice si nealcoolice (exceptand cafeaua, ceaiul si cacaua)</a:t>
                      </a:r>
                      <a:endParaRPr lang="en-US" sz="1800" dirty="0">
                        <a:latin typeface="+mj-lt"/>
                        <a:ea typeface="Calibri"/>
                        <a:cs typeface="Arial"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
        <p:nvSpPr>
          <p:cNvPr id="1025" name="Rectangle 1"/>
          <p:cNvSpPr>
            <a:spLocks noChangeArrowheads="1"/>
          </p:cNvSpPr>
          <p:nvPr/>
        </p:nvSpPr>
        <p:spPr bwMode="auto">
          <a:xfrm>
            <a:off x="1" y="0"/>
            <a:ext cx="9143999"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dirty="0" smtClean="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sz="1400" b="1" i="0" u="none" strike="noStrike" cap="none" normalizeH="0" baseline="0" dirty="0" smtClean="0">
                <a:ln>
                  <a:noFill/>
                </a:ln>
                <a:solidFill>
                  <a:schemeClr val="tx1"/>
                </a:solidFill>
                <a:effectLst/>
                <a:latin typeface="+mj-lt"/>
                <a:ea typeface="Tahoma" pitchFamily="34" charset="0"/>
                <a:cs typeface="Tahoma" pitchFamily="34" charset="0"/>
              </a:rPr>
              <a:t>Cererea este insotita de urmatoarele documente:</a:t>
            </a:r>
            <a:endParaRPr kumimoji="0" lang="en-US" sz="1400" b="1"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a) copie a certificatului de inregistrare eliberat de Oficiul National al Registrului Comertului (CUI)</a:t>
            </a: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o-RO"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b) adeverinta de la primaria localitatii pe a carei raza administrativ-teritoriala isi desfasoara activitatea generatorii de deseuri, din care sa rezulte, dupa caz, datele din registrul agricol privind suprafetele cultivate cu plante agricole, livezi si vii si/sau efectivele de animale generatoare de deseuri;</a:t>
            </a: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a:r>
            <a:b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c) extrase din evidentele contabile ale operatorilor economici din domeniul prepararii si procesarii alimentelor privind cantitatea de deseuri rezultata din procesele de productie si copii din registrul de evidenta a gestiunii deseurilor;</a:t>
            </a: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a:r>
            <a:b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d) declaratii pe propria raspundere din care sa rezulte, cantitatea de deseuri pe care o detin;</a:t>
            </a: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a:r>
            <a:b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e) copii ale contractelor de vanzare-cumparare incheiate cu producatorii de energie electrica din surse regenerabile de energie, beneficiari ai sistemului de promovare instituit prin Legea </a:t>
            </a:r>
            <a:r>
              <a:rPr kumimoji="0" lang="ro-RO" sz="1400" b="0" i="0" u="none" strike="noStrike" cap="none" normalizeH="0" baseline="0" dirty="0" smtClean="0">
                <a:ln>
                  <a:noFill/>
                </a:ln>
                <a:solidFill>
                  <a:srgbClr val="0000FF"/>
                </a:solidFill>
                <a:effectLst/>
                <a:latin typeface="+mj-lt"/>
                <a:ea typeface="Tahoma" pitchFamily="34" charset="0"/>
                <a:cs typeface="Tahoma" pitchFamily="34" charset="0"/>
                <a:hlinkClick r:id="rId4"/>
              </a:rPr>
              <a:t>nr. 220/2008</a:t>
            </a: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a:t>
            </a:r>
            <a:endParaRPr kumimoji="0" lang="en-US" sz="1400" b="0" i="0" u="none" strike="noStrike" cap="none" normalizeH="0" baseline="0" dirty="0" smtClean="0">
              <a:ln>
                <a:noFill/>
              </a:ln>
              <a:solidFill>
                <a:schemeClr val="tx1"/>
              </a:solidFill>
              <a:effectLst/>
              <a:latin typeface="+mj-lt"/>
              <a:ea typeface="Tahoma" pitchFamily="34" charset="0"/>
              <a:cs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
            </a:r>
            <a:b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1400" b="1" i="0" u="none" strike="noStrike" cap="none" normalizeH="0" baseline="0" dirty="0" smtClean="0">
                <a:ln>
                  <a:noFill/>
                </a:ln>
                <a:solidFill>
                  <a:schemeClr val="tx1"/>
                </a:solidFill>
                <a:effectLst/>
                <a:latin typeface="+mj-lt"/>
                <a:ea typeface="Tahoma" pitchFamily="34" charset="0"/>
                <a:cs typeface="Tahoma" pitchFamily="34" charset="0"/>
              </a:rPr>
              <a:t>    - </a:t>
            </a:r>
            <a:r>
              <a:rPr kumimoji="0" lang="ro-RO" sz="1400" b="0" i="0" u="none" strike="noStrike" cap="none" normalizeH="0" baseline="0" dirty="0" smtClean="0">
                <a:ln>
                  <a:noFill/>
                </a:ln>
                <a:solidFill>
                  <a:schemeClr val="tx1"/>
                </a:solidFill>
                <a:effectLst/>
                <a:latin typeface="+mj-lt"/>
                <a:ea typeface="Tahoma" pitchFamily="34" charset="0"/>
                <a:cs typeface="Tahoma" pitchFamily="34" charset="0"/>
              </a:rPr>
              <a:t>Producatorii de deseuri  solicita, prin cerere, cate un certificat de origine pentru cantitatea totala de biomasa si cate un certificat de origine pentru fiecare cantitate de biomasa comercializata producatorilor de energie electrica din surse regenerabile de energie, beneficiari ai sistemului de promovare instituit prin Legea nr. 220/2008, conform contractelor de vanzare-cumparare.</a:t>
            </a:r>
            <a:r>
              <a:rPr kumimoji="0" lang="ro-RO"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r>
            <a:br>
              <a:rPr kumimoji="0" lang="ro-RO" sz="1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br>
            <a:r>
              <a:rPr kumimoji="0" lang="ro-RO" sz="1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t/>
            </a:r>
            <a:br>
              <a:rPr kumimoji="0" lang="ro-RO" sz="1000" b="0" i="0" u="none" strike="noStrike" cap="none" normalizeH="0" baseline="0" dirty="0" smtClean="0">
                <a:ln>
                  <a:noFill/>
                </a:ln>
                <a:solidFill>
                  <a:schemeClr val="tx1"/>
                </a:solidFill>
                <a:effectLst/>
                <a:latin typeface="Courier New" pitchFamily="49" charset="0"/>
                <a:ea typeface="Times New Roman" pitchFamily="18" charset="0"/>
                <a:cs typeface="Courier New" pitchFamily="49" charset="0"/>
              </a:rPr>
            </a:br>
            <a:endParaRPr kumimoji="0" lang="ro-RO"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it-IT" sz="2800" b="1" u="sng" dirty="0" smtClean="0">
                <a:solidFill>
                  <a:srgbClr val="000000"/>
                </a:solidFill>
                <a:latin typeface="Times New Roman" pitchFamily="18" charset="0"/>
                <a:cs typeface="Times New Roman" pitchFamily="18" charset="0"/>
              </a:rPr>
              <a:t/>
            </a:r>
            <a:br>
              <a:rPr lang="it-IT" sz="2800" b="1" u="sng" dirty="0" smtClean="0">
                <a:solidFill>
                  <a:srgbClr val="000000"/>
                </a:solidFill>
                <a:latin typeface="Times New Roman" pitchFamily="18" charset="0"/>
                <a:cs typeface="Times New Roman" pitchFamily="18" charset="0"/>
              </a:rPr>
            </a:br>
            <a:r>
              <a:rPr lang="en-US" sz="2800" dirty="0" smtClean="0"/>
              <a:t/>
            </a:r>
            <a:br>
              <a:rPr lang="en-US" sz="2800" dirty="0" smtClean="0"/>
            </a:br>
            <a:r>
              <a:rPr lang="en-US" sz="2800" dirty="0" smtClean="0"/>
              <a:t/>
            </a:r>
            <a:br>
              <a:rPr lang="en-US" sz="2800" dirty="0" smtClean="0"/>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
        <p:nvSpPr>
          <p:cNvPr id="70657" name="Rectangle 1"/>
          <p:cNvSpPr>
            <a:spLocks noChangeArrowheads="1"/>
          </p:cNvSpPr>
          <p:nvPr/>
        </p:nvSpPr>
        <p:spPr bwMode="auto">
          <a:xfrm>
            <a:off x="1" y="1077218"/>
            <a:ext cx="9143999"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1400" b="1" dirty="0" smtClean="0">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o-RO" sz="2400" b="0" i="0" u="none" strike="noStrike" cap="none" normalizeH="0" baseline="0" dirty="0" smtClean="0">
                <a:ln>
                  <a:noFill/>
                </a:ln>
                <a:solidFill>
                  <a:schemeClr val="tx1"/>
                </a:solidFill>
                <a:effectLst/>
                <a:latin typeface="Tahoma" pitchFamily="34" charset="0"/>
                <a:ea typeface="Tahoma" pitchFamily="34" charset="0"/>
                <a:cs typeface="Tahoma" pitchFamily="34" charset="0"/>
              </a:rPr>
              <a:t>         </a:t>
            </a:r>
            <a:r>
              <a:rPr kumimoji="0" lang="ro-RO" sz="2800" b="0" i="0" u="none" strike="noStrike" cap="none" normalizeH="0" baseline="0" dirty="0" smtClean="0">
                <a:ln>
                  <a:noFill/>
                </a:ln>
                <a:solidFill>
                  <a:schemeClr val="tx1"/>
                </a:solidFill>
                <a:effectLst/>
                <a:latin typeface="+mj-lt"/>
                <a:ea typeface="Tahoma" pitchFamily="34" charset="0"/>
                <a:cs typeface="Tahoma" pitchFamily="34" charset="0"/>
              </a:rPr>
              <a:t>DAJ analizeaza documentatia depusa de generatorii de deseuri prin verificarea documentelor anexate la cerere, respectarea conditiilor si </a:t>
            </a:r>
            <a:r>
              <a:rPr kumimoji="0" lang="ro-RO" sz="2800" b="1" i="0" u="none" strike="noStrike" cap="none" normalizeH="0" baseline="0" dirty="0" smtClean="0">
                <a:ln>
                  <a:noFill/>
                </a:ln>
                <a:solidFill>
                  <a:schemeClr val="tx1"/>
                </a:solidFill>
                <a:effectLst/>
                <a:latin typeface="+mj-lt"/>
                <a:ea typeface="Tahoma" pitchFamily="34" charset="0"/>
                <a:cs typeface="Tahoma" pitchFamily="34" charset="0"/>
              </a:rPr>
              <a:t>emit</a:t>
            </a:r>
            <a:r>
              <a:rPr kumimoji="0" lang="en-US" sz="2800" b="1" i="0" u="none" strike="noStrike" cap="none" normalizeH="0" baseline="0" dirty="0" smtClean="0">
                <a:ln>
                  <a:noFill/>
                </a:ln>
                <a:solidFill>
                  <a:schemeClr val="tx1"/>
                </a:solidFill>
                <a:effectLst/>
                <a:latin typeface="+mj-lt"/>
                <a:ea typeface="Tahoma" pitchFamily="34" charset="0"/>
                <a:cs typeface="Tahoma" pitchFamily="34" charset="0"/>
              </a:rPr>
              <a:t>e</a:t>
            </a:r>
            <a:r>
              <a:rPr kumimoji="0" lang="ro-RO" sz="2800" b="1" i="0" u="none" strike="noStrike" cap="none" normalizeH="0" baseline="0" dirty="0" smtClean="0">
                <a:ln>
                  <a:noFill/>
                </a:ln>
                <a:solidFill>
                  <a:schemeClr val="tx1"/>
                </a:solidFill>
                <a:effectLst/>
                <a:latin typeface="+mj-lt"/>
                <a:ea typeface="Tahoma" pitchFamily="34" charset="0"/>
                <a:cs typeface="Tahoma" pitchFamily="34" charset="0"/>
              </a:rPr>
              <a:t> certificate de origine </a:t>
            </a:r>
            <a:r>
              <a:rPr kumimoji="0" lang="ro-RO" sz="2800" b="0" i="0" u="none" strike="noStrike" cap="none" normalizeH="0" baseline="0" dirty="0" smtClean="0">
                <a:ln>
                  <a:noFill/>
                </a:ln>
                <a:solidFill>
                  <a:schemeClr val="tx1"/>
                </a:solidFill>
                <a:effectLst/>
                <a:latin typeface="+mj-lt"/>
                <a:ea typeface="Tahoma" pitchFamily="34" charset="0"/>
                <a:cs typeface="Tahoma" pitchFamily="34" charset="0"/>
              </a:rPr>
              <a:t>pentru biomasa provenita din deseuri, utilizata drept combustibil sau materie prima pentru productia de energie electrica, in termen de 10 zile lucratoare de la data inregistrarii cererii, daca documentatia este conformă.</a:t>
            </a:r>
            <a:br>
              <a:rPr kumimoji="0" lang="ro-RO" sz="2800" b="0" i="0" u="none" strike="noStrike" cap="none" normalizeH="0" baseline="0" dirty="0" smtClean="0">
                <a:ln>
                  <a:noFill/>
                </a:ln>
                <a:solidFill>
                  <a:schemeClr val="tx1"/>
                </a:solidFill>
                <a:effectLst/>
                <a:latin typeface="+mj-lt"/>
                <a:ea typeface="Tahoma" pitchFamily="34" charset="0"/>
                <a:cs typeface="Tahoma" pitchFamily="34" charset="0"/>
              </a:rPr>
            </a:br>
            <a:r>
              <a:rPr kumimoji="0" lang="ro-RO" sz="2800" b="0" i="0" u="none" strike="noStrike" cap="none" normalizeH="0" baseline="0" dirty="0" smtClean="0">
                <a:ln>
                  <a:noFill/>
                </a:ln>
                <a:solidFill>
                  <a:schemeClr val="tx1"/>
                </a:solidFill>
                <a:effectLst/>
                <a:latin typeface="+mj-lt"/>
                <a:ea typeface="Tahoma" pitchFamily="34" charset="0"/>
                <a:cs typeface="Tahoma" pitchFamily="34" charset="0"/>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pPr algn="l"/>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t>
            </a:r>
            <a:r>
              <a:rPr lang="ro-RO" sz="3200" dirty="0" smtClean="0"/>
              <a:t> </a:t>
            </a:r>
            <a:r>
              <a:rPr lang="en-US" sz="3200" dirty="0" smtClean="0"/>
              <a:t/>
            </a:r>
            <a:br>
              <a:rPr lang="en-US" sz="3200" dirty="0" smtClean="0"/>
            </a:br>
            <a:r>
              <a:rPr lang="ro-RO" sz="3200" dirty="0" smtClean="0"/>
              <a:t>   </a:t>
            </a:r>
            <a:r>
              <a:rPr lang="ro-RO" sz="2000" dirty="0" smtClean="0">
                <a:latin typeface="Arial" pitchFamily="34" charset="0"/>
                <a:cs typeface="Arial" pitchFamily="34" charset="0"/>
              </a:rPr>
              <a:t> </a:t>
            </a:r>
            <a:r>
              <a:rPr lang="ro-RO" sz="2000" b="1" dirty="0" smtClean="0">
                <a:cs typeface="Arial" pitchFamily="34" charset="0"/>
              </a:rPr>
              <a:t> In cazul in care, constata ca nu sunt indeplinite conditiile de emitere a certificatelor de origine,</a:t>
            </a:r>
            <a:r>
              <a:rPr lang="en-US" sz="2000" b="1" dirty="0" smtClean="0">
                <a:cs typeface="Arial" pitchFamily="34" charset="0"/>
              </a:rPr>
              <a:t> </a:t>
            </a:r>
            <a:r>
              <a:rPr lang="ro-RO" sz="2000" b="1" dirty="0" smtClean="0">
                <a:cs typeface="Arial" pitchFamily="34" charset="0"/>
              </a:rPr>
              <a:t>DAJ comunică generatorilor de deseuri, decizia de respingere a cererii pentru emiterea certificatului de origine a biomasei provenite deseuri, utilizata drept combustibil sau materie prima pentru productia de energie electrica.</a:t>
            </a:r>
            <a:br>
              <a:rPr lang="ro-RO" sz="2000" b="1" dirty="0" smtClean="0">
                <a:cs typeface="Arial" pitchFamily="34" charset="0"/>
              </a:rPr>
            </a:br>
            <a:r>
              <a:rPr lang="ro-RO" sz="2000" b="1" dirty="0" smtClean="0">
                <a:cs typeface="Arial" pitchFamily="34" charset="0"/>
              </a:rPr>
              <a:t>    -  DAJ tie evidenta certificatelor de origine intrun registru unic de evidenta a certificatelor de origine emise pentru biomasa provenita din deseuri, utilizata drept combustibil sau materie prima pentru productia de energie electrica.</a:t>
            </a:r>
            <a:br>
              <a:rPr lang="ro-RO" sz="2000" b="1" dirty="0" smtClean="0">
                <a:cs typeface="Arial" pitchFamily="34" charset="0"/>
              </a:rPr>
            </a:br>
            <a:r>
              <a:rPr lang="ro-RO" sz="2000" b="1" dirty="0" smtClean="0">
                <a:cs typeface="Arial" pitchFamily="34" charset="0"/>
              </a:rPr>
              <a:t>    -  DAJ transmite, in prima decada a fiecarei luni, Ministerului Agriculturii si Dezvoltarii Rurale situatia certificatelor de origine emise in luna precedentă</a:t>
            </a:r>
            <a:r>
              <a:rPr lang="ro-RO" sz="1800" b="1" dirty="0" smtClean="0"/>
              <a:t>.</a:t>
            </a:r>
            <a:r>
              <a:rPr lang="ro-RO" sz="1800" dirty="0" smtClean="0"/>
              <a:t/>
            </a:r>
            <a:br>
              <a:rPr lang="ro-RO" sz="1800" dirty="0" smtClean="0"/>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pPr algn="l"/>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t>
            </a:r>
            <a:r>
              <a:rPr lang="ro-RO" sz="3200" dirty="0" smtClean="0">
                <a:latin typeface="Arial" pitchFamily="34" charset="0"/>
                <a:cs typeface="Arial" pitchFamily="34" charset="0"/>
              </a:rPr>
              <a:t> </a:t>
            </a:r>
            <a:r>
              <a:rPr lang="ro-RO" sz="2000" b="1" dirty="0" smtClean="0">
                <a:cs typeface="Arial" pitchFamily="34" charset="0"/>
              </a:rPr>
              <a:t>- Pe baza situatiilor transmise de DAJ, Ministerul Agriculturii si Dezvoltarii Rurale intocmeste Raportul de evidenta la nivel national a certificatelor de origine emise pentru biomasa provenita deseuri, utilizata drept combustibil sau materie prima pentru productia de energie electrica.</a:t>
            </a:r>
            <a:r>
              <a:rPr lang="en-GB" sz="2000" b="1" dirty="0" smtClean="0">
                <a:cs typeface="Arial" pitchFamily="34" charset="0"/>
              </a:rPr>
              <a:t/>
            </a:r>
            <a:br>
              <a:rPr lang="en-GB" sz="2000" b="1" dirty="0" smtClean="0">
                <a:cs typeface="Arial" pitchFamily="34" charset="0"/>
              </a:rPr>
            </a:br>
            <a:r>
              <a:rPr lang="ro-RO" sz="2000" b="1" dirty="0" smtClean="0">
                <a:cs typeface="Arial" pitchFamily="34" charset="0"/>
              </a:rPr>
              <a:t/>
            </a:r>
            <a:br>
              <a:rPr lang="ro-RO" sz="2000" b="1" dirty="0" smtClean="0">
                <a:cs typeface="Arial" pitchFamily="34" charset="0"/>
              </a:rPr>
            </a:br>
            <a:r>
              <a:rPr lang="ro-RO" sz="2000" b="1" dirty="0" smtClean="0">
                <a:cs typeface="Arial" pitchFamily="34" charset="0"/>
              </a:rPr>
              <a:t>   - In situatiile in care, ulterior emiterii certificatelor de origine, se constata inadvertente sau elemente certe de neconformitate cu realitatea privind cantitatile de deseuri, DAJ </a:t>
            </a:r>
            <a:r>
              <a:rPr lang="ro-RO" sz="2000" b="1" u="sng" dirty="0" smtClean="0">
                <a:cs typeface="Arial" pitchFamily="34" charset="0"/>
              </a:rPr>
              <a:t>anuleaza certificatele de origine</a:t>
            </a:r>
            <a:r>
              <a:rPr lang="ro-RO" sz="2000" b="1" dirty="0" smtClean="0">
                <a:cs typeface="Arial" pitchFamily="34" charset="0"/>
              </a:rPr>
              <a:t> si intocmesc decizii de anulare a certificatului de origine emis pentru biomasa provenita din deseuri, utilizata drept combustibil sau materie prima pentru productia de energie electrica.</a:t>
            </a:r>
            <a:r>
              <a:rPr lang="en-US" sz="2000" b="1" dirty="0" smtClean="0">
                <a:latin typeface="Arial" pitchFamily="34" charset="0"/>
                <a:cs typeface="Arial" pitchFamily="34" charset="0"/>
              </a:rPr>
              <a:t/>
            </a:r>
            <a:br>
              <a:rPr lang="en-US" sz="2000" b="1" dirty="0" smtClean="0">
                <a:latin typeface="Arial" pitchFamily="34" charset="0"/>
                <a:cs typeface="Arial" pitchFamily="34"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pPr algn="l"/>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ro-RO" sz="2800" b="1" dirty="0" smtClean="0">
                <a:solidFill>
                  <a:srgbClr val="000000"/>
                </a:solidFill>
                <a:cs typeface="Times New Roman" pitchFamily="18" charset="0"/>
              </a:rPr>
              <a:t>     </a:t>
            </a:r>
            <a:r>
              <a:rPr lang="ro-RO" sz="2800" b="1" dirty="0" smtClean="0">
                <a:cs typeface="Arial" pitchFamily="34" charset="0"/>
              </a:rPr>
              <a:t> - In cazul situatiilor anulării certificatului de origine, generatorii de deseuri nu vor mai beneficia de certificate de origine pentru o perioada de 3 ani de la data emiterii deciziilor de anulare.</a:t>
            </a:r>
            <a:r>
              <a:rPr lang="en-GB" sz="2800" b="1" dirty="0" smtClean="0">
                <a:cs typeface="Arial" pitchFamily="34" charset="0"/>
              </a:rPr>
              <a:t/>
            </a:r>
            <a:br>
              <a:rPr lang="en-GB" sz="2800" b="1" dirty="0" smtClean="0">
                <a:cs typeface="Arial" pitchFamily="34" charset="0"/>
              </a:rPr>
            </a:br>
            <a:r>
              <a:rPr lang="ro-RO" sz="2800" b="1" dirty="0" smtClean="0">
                <a:cs typeface="Arial" pitchFamily="34" charset="0"/>
              </a:rPr>
              <a:t/>
            </a:r>
            <a:br>
              <a:rPr lang="ro-RO" sz="2800" b="1" dirty="0" smtClean="0">
                <a:cs typeface="Arial" pitchFamily="34" charset="0"/>
              </a:rPr>
            </a:br>
            <a:r>
              <a:rPr lang="ro-RO" sz="2800" b="1" dirty="0" smtClean="0">
                <a:cs typeface="Arial" pitchFamily="34" charset="0"/>
              </a:rPr>
              <a:t>     - DAJ transmite Ministerului Agriculturii si Dezvoltarii Rurale si Autoritatii Nationale de Reglementare in Domeniul Energiei copii ale deciziilor de anulare, in termen de 3 zile lucratoare de la data emiterii acestora.</a:t>
            </a:r>
            <a:r>
              <a:rPr lang="ro-RO" sz="2400" dirty="0" smtClean="0">
                <a:latin typeface="Arial" pitchFamily="34" charset="0"/>
                <a:cs typeface="Arial" pitchFamily="34" charset="0"/>
              </a:rPr>
              <a:t/>
            </a:r>
            <a:br>
              <a:rPr lang="ro-RO" sz="2400" dirty="0" smtClean="0">
                <a:latin typeface="Arial" pitchFamily="34" charset="0"/>
                <a:cs typeface="Arial" pitchFamily="34" charset="0"/>
              </a:rPr>
            </a:b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pPr algn="l"/>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t>
            </a:r>
            <a:r>
              <a:rPr lang="it-IT" sz="3200" b="1" dirty="0" smtClean="0">
                <a:cs typeface="Arial" pitchFamily="34" charset="0"/>
              </a:rPr>
              <a:t>Biomasa </a:t>
            </a:r>
            <a:r>
              <a:rPr lang="it-IT" sz="3200" dirty="0" smtClean="0">
                <a:cs typeface="Arial" pitchFamily="34" charset="0"/>
              </a:rPr>
              <a:t>este considerata ca cea mai importantă resursă regenerabilă, chiar daca nu si cea mai eficienta iar la nivelul judetului in anul 202</a:t>
            </a:r>
            <a:r>
              <a:rPr lang="en-GB" sz="3200" dirty="0" smtClean="0">
                <a:cs typeface="Arial" pitchFamily="34" charset="0"/>
              </a:rPr>
              <a:t>2</a:t>
            </a:r>
            <a:r>
              <a:rPr lang="it-IT" sz="3200" dirty="0" smtClean="0">
                <a:cs typeface="Arial" pitchFamily="34" charset="0"/>
              </a:rPr>
              <a:t>,</a:t>
            </a:r>
            <a:r>
              <a:rPr lang="it-IT" sz="3200" b="1" dirty="0" smtClean="0">
                <a:cs typeface="Arial" pitchFamily="34" charset="0"/>
              </a:rPr>
              <a:t> s</a:t>
            </a:r>
            <a:r>
              <a:rPr lang="en-US" sz="3200" b="1" dirty="0" smtClean="0">
                <a:cs typeface="Arial" pitchFamily="34" charset="0"/>
              </a:rPr>
              <a:t>-au </a:t>
            </a:r>
            <a:r>
              <a:rPr lang="en-US" sz="3200" b="1" dirty="0" err="1" smtClean="0">
                <a:cs typeface="Arial" pitchFamily="34" charset="0"/>
              </a:rPr>
              <a:t>eliberat</a:t>
            </a:r>
            <a:r>
              <a:rPr lang="en-US" sz="3200" b="1" dirty="0" smtClean="0">
                <a:cs typeface="Arial" pitchFamily="34" charset="0"/>
              </a:rPr>
              <a:t> un </a:t>
            </a:r>
            <a:r>
              <a:rPr lang="en-US" sz="3200" b="1" dirty="0" err="1" smtClean="0">
                <a:cs typeface="Arial" pitchFamily="34" charset="0"/>
              </a:rPr>
              <a:t>numar</a:t>
            </a:r>
            <a:r>
              <a:rPr lang="en-US" sz="3200" b="1" dirty="0" smtClean="0">
                <a:cs typeface="Arial" pitchFamily="34" charset="0"/>
              </a:rPr>
              <a:t> de </a:t>
            </a:r>
            <a:r>
              <a:rPr lang="ro-RO" sz="3200" b="1" dirty="0" smtClean="0">
                <a:cs typeface="Arial" pitchFamily="34" charset="0"/>
              </a:rPr>
              <a:t>9</a:t>
            </a:r>
            <a:r>
              <a:rPr lang="en-US" sz="3200" b="1" dirty="0" smtClean="0">
                <a:cs typeface="Arial" pitchFamily="34" charset="0"/>
              </a:rPr>
              <a:t> certificate de </a:t>
            </a:r>
            <a:r>
              <a:rPr lang="en-US" sz="3200" b="1" dirty="0" err="1" smtClean="0">
                <a:cs typeface="Arial" pitchFamily="34" charset="0"/>
              </a:rPr>
              <a:t>biomasa</a:t>
            </a:r>
            <a:r>
              <a:rPr lang="en-US" sz="3200" b="1" dirty="0" smtClean="0">
                <a:cs typeface="Arial" pitchFamily="34" charset="0"/>
              </a:rPr>
              <a:t> </a:t>
            </a:r>
            <a:r>
              <a:rPr lang="en-US" sz="3200" dirty="0" err="1" smtClean="0">
                <a:cs typeface="Arial" pitchFamily="34" charset="0"/>
              </a:rPr>
              <a:t>pentru</a:t>
            </a:r>
            <a:r>
              <a:rPr lang="en-US" sz="3200" dirty="0" smtClean="0">
                <a:cs typeface="Arial" pitchFamily="34" charset="0"/>
              </a:rPr>
              <a:t> o </a:t>
            </a:r>
            <a:r>
              <a:rPr lang="en-US" sz="3200" dirty="0" err="1" smtClean="0">
                <a:cs typeface="Arial" pitchFamily="34" charset="0"/>
              </a:rPr>
              <a:t>cantitate</a:t>
            </a:r>
            <a:r>
              <a:rPr lang="en-US" sz="3200" dirty="0" smtClean="0">
                <a:cs typeface="Arial" pitchFamily="34" charset="0"/>
              </a:rPr>
              <a:t> de 12 226 tone de</a:t>
            </a:r>
            <a:r>
              <a:rPr lang="ro-RO" sz="3200" dirty="0" smtClean="0">
                <a:cs typeface="Arial" pitchFamily="34" charset="0"/>
              </a:rPr>
              <a:t>şeuri.</a:t>
            </a:r>
            <a:r>
              <a:rPr lang="en-US" sz="3200" b="1" dirty="0" smtClean="0">
                <a:latin typeface="Arial" pitchFamily="34" charset="0"/>
                <a:cs typeface="Arial" pitchFamily="34" charset="0"/>
              </a:rPr>
              <a:t/>
            </a:r>
            <a:br>
              <a:rPr lang="en-US" sz="3200" b="1" dirty="0" smtClean="0">
                <a:latin typeface="Arial" pitchFamily="34" charset="0"/>
                <a:cs typeface="Arial" pitchFamily="34"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2130425"/>
            <a:ext cx="7772400" cy="3279775"/>
          </a:xfrm>
        </p:spPr>
        <p:txBody>
          <a:bodyPr>
            <a:noAutofit/>
          </a:bodyPr>
          <a:lstStyle/>
          <a:p>
            <a:pPr algn="just"/>
            <a:r>
              <a:rPr lang="ro-RO" sz="2000" b="1" dirty="0" smtClean="0">
                <a:latin typeface="Times New Roman" pitchFamily="18" charset="0"/>
                <a:cs typeface="Times New Roman" pitchFamily="18" charset="0"/>
              </a:rPr>
              <a:t>Direcţia pentru Agricultură Judeţeană Prahova este instituţie publică cu personalitate juridică, serviciu public deconcentrat în subordinea Ministerului Agriculturii şi Dezvoltării Rurale, responsabilă cu implementarea politicilor şi strategiilor Ministerului Agriculturii şi Dezvoltării Rurale în domeniile de activitate ale acestuia, statistică, asistenţă tehnică, informarea, îndrumarea şi consilierea pentru obţinerea fondurilor europene şi naţionale în rândul fermierilor, efectuarea activităţilor de monitorizare, verificare, inspecţii şi control în domeniile de activitate, precum şi cu alte atribuţii prevăzute de legislaţia în vigoare</a:t>
            </a:r>
            <a:r>
              <a:rPr lang="en-US" sz="2000" b="1" dirty="0" smtClean="0">
                <a:latin typeface="Times New Roman" pitchFamily="18" charset="0"/>
                <a:cs typeface="Times New Roman" pitchFamily="18" charset="0"/>
              </a:rPr>
              <a:t>,</a:t>
            </a:r>
            <a:r>
              <a:rPr lang="ro-RO" sz="2000" b="1" dirty="0" smtClean="0">
                <a:latin typeface="Times New Roman" pitchFamily="18" charset="0"/>
                <a:cs typeface="Times New Roman" pitchFamily="18" charset="0"/>
              </a:rPr>
              <a:t> la nivel judeţean.</a:t>
            </a:r>
            <a:endParaRPr lang="en-US" sz="2000" dirty="0" smtClean="0">
              <a:solidFill>
                <a:srgbClr val="000000"/>
              </a:solidFill>
              <a:latin typeface="Times New Roman" pitchFamily="18" charset="0"/>
              <a:cs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1"/>
            <a:ext cx="7772400" cy="4267200"/>
          </a:xfrm>
        </p:spPr>
        <p:txBody>
          <a:bodyPr>
            <a:noAutofit/>
          </a:bodyPr>
          <a:lstStyle/>
          <a:p>
            <a:r>
              <a:rPr lang="it-IT" sz="3200" b="1" dirty="0" smtClean="0"/>
              <a:t/>
            </a:r>
            <a:br>
              <a:rPr lang="it-IT" sz="3200" b="1" dirty="0" smtClean="0"/>
            </a:br>
            <a:r>
              <a:rPr lang="it-IT" sz="3200" b="1" dirty="0" smtClean="0"/>
              <a:t/>
            </a:r>
            <a:br>
              <a:rPr lang="it-IT" sz="3200" b="1" dirty="0" smtClean="0"/>
            </a:br>
            <a:r>
              <a:rPr lang="it-IT" sz="3200" b="1" dirty="0" smtClean="0"/>
              <a:t/>
            </a:r>
            <a:br>
              <a:rPr lang="it-IT" sz="3200" b="1" dirty="0" smtClean="0"/>
            </a:br>
            <a:r>
              <a:rPr lang="it-IT" sz="3200" b="1" dirty="0" smtClean="0"/>
              <a:t/>
            </a:r>
            <a:br>
              <a:rPr lang="it-IT" sz="3200" b="1" dirty="0" smtClean="0"/>
            </a:br>
            <a:r>
              <a:rPr lang="it-IT" sz="2500" b="1" u="sng" dirty="0" smtClean="0">
                <a:cs typeface="Arial" pitchFamily="34" charset="0"/>
              </a:rPr>
              <a:t>Privind activitatea de fond funciar:</a:t>
            </a:r>
            <a:br>
              <a:rPr lang="it-IT" sz="2500" b="1" u="sng" dirty="0" smtClean="0">
                <a:cs typeface="Arial" pitchFamily="34" charset="0"/>
              </a:rPr>
            </a:br>
            <a:r>
              <a:rPr lang="en-US" sz="2500" dirty="0" smtClean="0">
                <a:cs typeface="Arial" pitchFamily="34" charset="0"/>
              </a:rPr>
              <a:t/>
            </a:r>
            <a:br>
              <a:rPr lang="en-US" sz="2500" dirty="0" smtClean="0">
                <a:cs typeface="Arial" pitchFamily="34" charset="0"/>
              </a:rPr>
            </a:br>
            <a:r>
              <a:rPr lang="it-IT" sz="2500" dirty="0" smtClean="0">
                <a:cs typeface="Arial" pitchFamily="34" charset="0"/>
              </a:rPr>
              <a:t>Scoateri terenuri din circuitul agricol au fost </a:t>
            </a:r>
            <a:r>
              <a:rPr lang="it-IT" sz="2500" b="1" dirty="0" smtClean="0">
                <a:cs typeface="Arial" pitchFamily="34" charset="0"/>
              </a:rPr>
              <a:t>55 dosare </a:t>
            </a:r>
            <a:r>
              <a:rPr lang="en-US" sz="2500" b="1" dirty="0" smtClean="0">
                <a:cs typeface="Arial" pitchFamily="34" charset="0"/>
              </a:rPr>
              <a:t/>
            </a:r>
            <a:br>
              <a:rPr lang="en-US" sz="2500" b="1" dirty="0" smtClean="0">
                <a:cs typeface="Arial" pitchFamily="34" charset="0"/>
              </a:rPr>
            </a:br>
            <a:r>
              <a:rPr lang="it-IT" sz="2500" dirty="0" smtClean="0">
                <a:cs typeface="Arial" pitchFamily="34" charset="0"/>
              </a:rPr>
              <a:t>Avize privind clasa de calitate pentru introducerea în intravilan PUZ</a:t>
            </a:r>
            <a:r>
              <a:rPr lang="it-IT" sz="2500" b="1" dirty="0" smtClean="0">
                <a:cs typeface="Arial" pitchFamily="34" charset="0"/>
              </a:rPr>
              <a:t> – 2</a:t>
            </a:r>
            <a:r>
              <a:rPr lang="en-GB" sz="2500" b="1" dirty="0" smtClean="0">
                <a:cs typeface="Arial" pitchFamily="34" charset="0"/>
              </a:rPr>
              <a:t>8</a:t>
            </a:r>
            <a:r>
              <a:rPr lang="en-US" sz="2500" b="1" dirty="0" smtClean="0">
                <a:cs typeface="Arial" pitchFamily="34" charset="0"/>
              </a:rPr>
              <a:t/>
            </a:r>
            <a:br>
              <a:rPr lang="en-US" sz="2500" b="1" dirty="0" smtClean="0">
                <a:cs typeface="Arial" pitchFamily="34" charset="0"/>
              </a:rPr>
            </a:br>
            <a:r>
              <a:rPr lang="it-IT" sz="2500" dirty="0" smtClean="0">
                <a:cs typeface="Arial" pitchFamily="34" charset="0"/>
              </a:rPr>
              <a:t>Avize privind clasa de calitate pentru introducerea în intravilan PUG </a:t>
            </a:r>
            <a:r>
              <a:rPr lang="it-IT" sz="2500" b="1" dirty="0" smtClean="0">
                <a:cs typeface="Arial" pitchFamily="34" charset="0"/>
              </a:rPr>
              <a:t>– </a:t>
            </a:r>
            <a:r>
              <a:rPr lang="en-GB" sz="2500" b="1" dirty="0" smtClean="0">
                <a:cs typeface="Arial" pitchFamily="34" charset="0"/>
              </a:rPr>
              <a:t>1</a:t>
            </a:r>
            <a:r>
              <a:rPr lang="en-US" sz="2500" b="1" dirty="0" smtClean="0">
                <a:cs typeface="Arial" pitchFamily="34" charset="0"/>
              </a:rPr>
              <a:t/>
            </a:r>
            <a:br>
              <a:rPr lang="en-US" sz="2500" b="1" dirty="0" smtClean="0">
                <a:cs typeface="Arial" pitchFamily="34" charset="0"/>
              </a:rPr>
            </a:br>
            <a:r>
              <a:rPr lang="en-US" sz="2500" b="1" dirty="0" smtClean="0">
                <a:cs typeface="Arial" pitchFamily="34" charset="0"/>
              </a:rPr>
              <a:t/>
            </a:r>
            <a:br>
              <a:rPr lang="en-US" sz="2500" b="1" dirty="0" smtClean="0">
                <a:cs typeface="Arial" pitchFamily="34" charset="0"/>
              </a:rPr>
            </a:br>
            <a:r>
              <a:rPr lang="it-IT" sz="2500" dirty="0" smtClean="0">
                <a:cs typeface="Arial" pitchFamily="34" charset="0"/>
              </a:rPr>
              <a:t>Redări/ Introduceri în circuitul agricol </a:t>
            </a:r>
            <a:r>
              <a:rPr lang="it-IT" sz="2500" b="1" dirty="0" smtClean="0">
                <a:cs typeface="Arial" pitchFamily="34" charset="0"/>
              </a:rPr>
              <a:t>– 7.</a:t>
            </a:r>
            <a:r>
              <a:rPr lang="en-US" sz="2500" dirty="0" smtClean="0"/>
              <a:t/>
            </a:r>
            <a:br>
              <a:rPr lang="en-US" sz="25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u="sng" dirty="0" err="1" smtClean="0">
                <a:cs typeface="Times New Roman" pitchFamily="18" charset="0"/>
              </a:rPr>
              <a:t>Scoateri</a:t>
            </a:r>
            <a:r>
              <a:rPr lang="en-US" sz="3200" b="1" u="sng" dirty="0" smtClean="0">
                <a:cs typeface="Times New Roman" pitchFamily="18" charset="0"/>
              </a:rPr>
              <a:t> DEFINITIVE din </a:t>
            </a:r>
            <a:r>
              <a:rPr lang="en-US" sz="3200" b="1" u="sng" dirty="0" err="1" smtClean="0">
                <a:cs typeface="Times New Roman" pitchFamily="18" charset="0"/>
              </a:rPr>
              <a:t>circuitul</a:t>
            </a:r>
            <a:r>
              <a:rPr lang="en-US" sz="3200" b="1" u="sng" dirty="0" smtClean="0">
                <a:cs typeface="Times New Roman" pitchFamily="18" charset="0"/>
              </a:rPr>
              <a:t> </a:t>
            </a:r>
            <a:r>
              <a:rPr lang="en-US" sz="3200" b="1" u="sng" dirty="0" err="1" smtClean="0">
                <a:cs typeface="Times New Roman" pitchFamily="18" charset="0"/>
              </a:rPr>
              <a:t>agricol</a:t>
            </a:r>
            <a:r>
              <a:rPr lang="en-US" sz="3200" b="1" u="sng" dirty="0" smtClean="0">
                <a:cs typeface="Times New Roman" pitchFamily="18" charset="0"/>
              </a:rPr>
              <a:t>:</a:t>
            </a:r>
            <a:r>
              <a:rPr lang="en-US" sz="3200" b="1" dirty="0" smtClean="0">
                <a:cs typeface="Times New Roman" pitchFamily="18" charset="0"/>
              </a:rPr>
              <a:t/>
            </a:r>
            <a:br>
              <a:rPr lang="en-US" sz="3200" b="1" dirty="0" smtClean="0">
                <a:cs typeface="Times New Roman" pitchFamily="18" charset="0"/>
              </a:rPr>
            </a:br>
            <a:r>
              <a:rPr lang="en-US" sz="3200" b="1" dirty="0" smtClean="0">
                <a:cs typeface="Times New Roman" pitchFamily="18" charset="0"/>
              </a:rPr>
              <a:t/>
            </a:r>
            <a:br>
              <a:rPr lang="en-US" sz="3200" b="1" dirty="0" smtClean="0">
                <a:cs typeface="Times New Roman" pitchFamily="18" charset="0"/>
              </a:rPr>
            </a:br>
            <a:r>
              <a:rPr lang="en-US" sz="3200" dirty="0" err="1" smtClean="0">
                <a:cs typeface="Times New Roman" pitchFamily="18" charset="0"/>
              </a:rPr>
              <a:t>Numar</a:t>
            </a:r>
            <a:r>
              <a:rPr lang="en-US" sz="3200" dirty="0" smtClean="0">
                <a:cs typeface="Times New Roman" pitchFamily="18" charset="0"/>
              </a:rPr>
              <a:t> </a:t>
            </a:r>
            <a:r>
              <a:rPr lang="en-US" sz="3200" dirty="0" err="1" smtClean="0">
                <a:cs typeface="Times New Roman" pitchFamily="18" charset="0"/>
              </a:rPr>
              <a:t>dosare</a:t>
            </a:r>
            <a:r>
              <a:rPr lang="en-US" sz="3200" dirty="0" smtClean="0">
                <a:cs typeface="Times New Roman" pitchFamily="18" charset="0"/>
              </a:rPr>
              <a:t>: 42</a:t>
            </a:r>
            <a:br>
              <a:rPr lang="en-US" sz="3200" dirty="0" smtClean="0">
                <a:cs typeface="Times New Roman" pitchFamily="18" charset="0"/>
              </a:rPr>
            </a:br>
            <a:r>
              <a:rPr lang="en-US" sz="3200" dirty="0" smtClean="0">
                <a:cs typeface="Times New Roman" pitchFamily="18" charset="0"/>
              </a:rPr>
              <a:t/>
            </a:r>
            <a:br>
              <a:rPr lang="en-US" sz="3200" dirty="0" smtClean="0">
                <a:cs typeface="Times New Roman" pitchFamily="18" charset="0"/>
              </a:rPr>
            </a:br>
            <a:r>
              <a:rPr lang="en-US" sz="3200" dirty="0" err="1" smtClean="0">
                <a:cs typeface="Times New Roman" pitchFamily="18" charset="0"/>
              </a:rPr>
              <a:t>Suprafata</a:t>
            </a:r>
            <a:r>
              <a:rPr lang="en-US" sz="3200" dirty="0" smtClean="0">
                <a:cs typeface="Times New Roman" pitchFamily="18" charset="0"/>
              </a:rPr>
              <a:t>: 58,82 ha</a:t>
            </a:r>
            <a:r>
              <a:rPr lang="en-US" sz="3200" b="1" dirty="0" smtClean="0">
                <a:cs typeface="Times New Roman" pitchFamily="18" charset="0"/>
              </a:rPr>
              <a:t/>
            </a:r>
            <a:br>
              <a:rPr lang="en-US" sz="3200" b="1" dirty="0" smtClean="0">
                <a:cs typeface="Times New Roman" pitchFamily="18" charset="0"/>
              </a:rPr>
            </a:br>
            <a:r>
              <a:rPr lang="en-US" sz="3200" b="1" dirty="0" smtClean="0">
                <a:cs typeface="Times New Roman" pitchFamily="18" charset="0"/>
              </a:rPr>
              <a:t/>
            </a:r>
            <a:br>
              <a:rPr lang="en-US" sz="3200" b="1" dirty="0" smtClean="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AutoShape 2"/>
          <p:cNvSpPr txBox="1">
            <a:spLocks noChangeArrowheads="1"/>
          </p:cNvSpPr>
          <p:nvPr/>
        </p:nvSpPr>
        <p:spPr>
          <a:xfrm>
            <a:off x="838200" y="1905001"/>
            <a:ext cx="7772400" cy="39624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800" b="0"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endParaRPr>
          </a:p>
        </p:txBody>
      </p:sp>
      <p:sp>
        <p:nvSpPr>
          <p:cNvPr id="18" name="Rectangle 17"/>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3962400"/>
          </a:xfrm>
        </p:spPr>
        <p:txBody>
          <a:bodyPr>
            <a:noAutofit/>
          </a:bodyPr>
          <a:lstStyle/>
          <a:p>
            <a:r>
              <a:rPr lang="en-US" sz="2800" b="1" u="sng" dirty="0" smtClean="0">
                <a:solidFill>
                  <a:srgbClr val="000000"/>
                </a:solidFill>
                <a:latin typeface="Times New Roman" pitchFamily="18" charset="0"/>
                <a:cs typeface="Times New Roman" pitchFamily="18" charset="0"/>
              </a:rPr>
              <a:t/>
            </a:r>
            <a:br>
              <a:rPr lang="en-US" sz="2800" b="1" u="sng" dirty="0" smtClean="0">
                <a:solidFill>
                  <a:srgbClr val="000000"/>
                </a:solidFill>
                <a:latin typeface="Times New Roman" pitchFamily="18" charset="0"/>
                <a:cs typeface="Times New Roman" pitchFamily="18" charset="0"/>
              </a:rPr>
            </a:br>
            <a:r>
              <a:rPr lang="en-US" sz="2800" b="1" u="sng" dirty="0" smtClean="0">
                <a:solidFill>
                  <a:srgbClr val="000000"/>
                </a:solidFill>
                <a:latin typeface="Times New Roman" pitchFamily="18" charset="0"/>
                <a:cs typeface="Times New Roman" pitchFamily="18" charset="0"/>
              </a:rPr>
              <a:t/>
            </a:r>
            <a:br>
              <a:rPr lang="en-US" sz="2800" b="1" u="sng" dirty="0" smtClean="0">
                <a:solidFill>
                  <a:srgbClr val="000000"/>
                </a:solidFill>
                <a:latin typeface="Times New Roman" pitchFamily="18" charset="0"/>
                <a:cs typeface="Times New Roman" pitchFamily="18" charset="0"/>
              </a:rPr>
            </a:br>
            <a:r>
              <a:rPr lang="en-US" sz="2800" b="1" u="sng" dirty="0" err="1" smtClean="0">
                <a:cs typeface="Times New Roman" pitchFamily="18" charset="0"/>
              </a:rPr>
              <a:t>Scoateri</a:t>
            </a:r>
            <a:r>
              <a:rPr lang="ro-RO" sz="2800" b="1" u="sng" dirty="0" smtClean="0">
                <a:cs typeface="Times New Roman" pitchFamily="18" charset="0"/>
              </a:rPr>
              <a:t> temporare</a:t>
            </a:r>
            <a:r>
              <a:rPr lang="en-US" sz="2800" b="1" u="sng" dirty="0" smtClean="0">
                <a:cs typeface="Times New Roman" pitchFamily="18" charset="0"/>
              </a:rPr>
              <a:t> </a:t>
            </a:r>
            <a:r>
              <a:rPr lang="ro-RO" sz="2800" b="1" u="sng" dirty="0" smtClean="0">
                <a:cs typeface="Times New Roman" pitchFamily="18" charset="0"/>
              </a:rPr>
              <a:t>terenuri</a:t>
            </a:r>
            <a:r>
              <a:rPr lang="en-US" sz="2800" b="1" u="sng" dirty="0" smtClean="0">
                <a:cs typeface="Times New Roman" pitchFamily="18" charset="0"/>
              </a:rPr>
              <a:t> din </a:t>
            </a:r>
            <a:r>
              <a:rPr lang="en-US" sz="2800" b="1" u="sng" dirty="0" err="1" smtClean="0">
                <a:cs typeface="Times New Roman" pitchFamily="18" charset="0"/>
              </a:rPr>
              <a:t>circuitul</a:t>
            </a:r>
            <a:r>
              <a:rPr lang="en-US" sz="2800" b="1" u="sng" dirty="0" smtClean="0">
                <a:cs typeface="Times New Roman" pitchFamily="18" charset="0"/>
              </a:rPr>
              <a:t> </a:t>
            </a:r>
            <a:r>
              <a:rPr lang="en-US" sz="2800" b="1" u="sng" dirty="0" err="1" smtClean="0">
                <a:cs typeface="Times New Roman" pitchFamily="18" charset="0"/>
              </a:rPr>
              <a:t>agricol</a:t>
            </a:r>
            <a:r>
              <a:rPr lang="en-US" sz="2800" b="1" u="sng" dirty="0" smtClean="0">
                <a:cs typeface="Times New Roman" pitchFamily="18" charset="0"/>
              </a:rPr>
              <a:t>:</a:t>
            </a:r>
            <a:br>
              <a:rPr lang="en-US" sz="2800" b="1" u="sng" dirty="0" smtClean="0">
                <a:cs typeface="Times New Roman" pitchFamily="18" charset="0"/>
              </a:rPr>
            </a:br>
            <a:r>
              <a:rPr lang="en-US" sz="2800" b="1" dirty="0" smtClean="0">
                <a:cs typeface="Times New Roman" pitchFamily="18" charset="0"/>
              </a:rPr>
              <a:t/>
            </a:r>
            <a:br>
              <a:rPr lang="en-US" sz="2800" b="1" dirty="0" smtClean="0">
                <a:cs typeface="Times New Roman" pitchFamily="18" charset="0"/>
              </a:rPr>
            </a:br>
            <a:r>
              <a:rPr lang="en-US" sz="3200" dirty="0" err="1" smtClean="0">
                <a:cs typeface="Times New Roman" pitchFamily="18" charset="0"/>
              </a:rPr>
              <a:t>Numar</a:t>
            </a:r>
            <a:r>
              <a:rPr lang="en-US" sz="3200" dirty="0" smtClean="0">
                <a:cs typeface="Times New Roman" pitchFamily="18" charset="0"/>
              </a:rPr>
              <a:t> </a:t>
            </a:r>
            <a:r>
              <a:rPr lang="en-US" sz="3200" dirty="0" err="1" smtClean="0">
                <a:cs typeface="Times New Roman" pitchFamily="18" charset="0"/>
              </a:rPr>
              <a:t>dosare</a:t>
            </a:r>
            <a:r>
              <a:rPr lang="en-US" sz="3200" dirty="0" smtClean="0">
                <a:cs typeface="Times New Roman" pitchFamily="18" charset="0"/>
              </a:rPr>
              <a:t>: </a:t>
            </a:r>
            <a:r>
              <a:rPr lang="en-GB" sz="3200" dirty="0" smtClean="0">
                <a:cs typeface="Times New Roman" pitchFamily="18" charset="0"/>
              </a:rPr>
              <a:t>13</a:t>
            </a:r>
            <a:r>
              <a:rPr lang="en-US" sz="3200" dirty="0" smtClean="0">
                <a:cs typeface="Times New Roman" pitchFamily="18" charset="0"/>
              </a:rPr>
              <a:t/>
            </a:r>
            <a:br>
              <a:rPr lang="en-US" sz="3200" dirty="0" smtClean="0">
                <a:cs typeface="Times New Roman" pitchFamily="18" charset="0"/>
              </a:rPr>
            </a:br>
            <a:r>
              <a:rPr lang="en-US" sz="3200" dirty="0" smtClean="0">
                <a:cs typeface="Times New Roman" pitchFamily="18" charset="0"/>
              </a:rPr>
              <a:t/>
            </a:r>
            <a:br>
              <a:rPr lang="en-US" sz="3200" dirty="0" smtClean="0">
                <a:cs typeface="Times New Roman" pitchFamily="18" charset="0"/>
              </a:rPr>
            </a:br>
            <a:r>
              <a:rPr lang="en-US" sz="3200" dirty="0" err="1" smtClean="0">
                <a:cs typeface="Times New Roman" pitchFamily="18" charset="0"/>
              </a:rPr>
              <a:t>Suprafata</a:t>
            </a:r>
            <a:r>
              <a:rPr lang="en-US" sz="3200" dirty="0" smtClean="0">
                <a:cs typeface="Times New Roman" pitchFamily="18" charset="0"/>
              </a:rPr>
              <a:t>: </a:t>
            </a:r>
            <a:r>
              <a:rPr lang="en-GB" sz="3200" dirty="0" smtClean="0">
                <a:cs typeface="Times New Roman" pitchFamily="18" charset="0"/>
              </a:rPr>
              <a:t>43</a:t>
            </a:r>
            <a:r>
              <a:rPr lang="en-US" sz="3200" dirty="0" smtClean="0">
                <a:cs typeface="Times New Roman" pitchFamily="18" charset="0"/>
              </a:rPr>
              <a:t>,1 ha</a:t>
            </a:r>
            <a:r>
              <a:rPr lang="en-US" sz="3200" dirty="0" smtClean="0">
                <a:solidFill>
                  <a:srgbClr val="000000"/>
                </a:solidFill>
                <a:latin typeface="Times New Roman" pitchFamily="18" charset="0"/>
                <a:cs typeface="Times New Roman" pitchFamily="18" charset="0"/>
              </a:rPr>
              <a:t/>
            </a:r>
            <a:br>
              <a:rPr lang="en-US" sz="3200"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1"/>
            <a:ext cx="7772400" cy="4267200"/>
          </a:xfrm>
        </p:spPr>
        <p:txBody>
          <a:bodyPr>
            <a:noAutofit/>
          </a:bodyPr>
          <a:lstStyle/>
          <a:p>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ro-RO" sz="3200" b="1" dirty="0" smtClean="0">
                <a:solidFill>
                  <a:srgbClr val="000000"/>
                </a:solidFill>
                <a:latin typeface="Times New Roman" pitchFamily="18" charset="0"/>
                <a:cs typeface="Times New Roman" pitchFamily="18" charset="0"/>
              </a:rPr>
              <a:t/>
            </a:r>
            <a:br>
              <a:rPr lang="ro-RO" sz="3200" b="1" dirty="0" smtClean="0">
                <a:solidFill>
                  <a:srgbClr val="000000"/>
                </a:solidFill>
                <a:latin typeface="Times New Roman" pitchFamily="18" charset="0"/>
                <a:cs typeface="Times New Roman" pitchFamily="18" charset="0"/>
              </a:rPr>
            </a:br>
            <a:r>
              <a:rPr lang="ro-RO" sz="3200" b="1" dirty="0" smtClean="0">
                <a:solidFill>
                  <a:srgbClr val="000000"/>
                </a:solidFill>
                <a:latin typeface="Times New Roman" pitchFamily="18" charset="0"/>
                <a:cs typeface="Times New Roman" pitchFamily="18" charset="0"/>
              </a:rPr>
              <a:t/>
            </a:r>
            <a:br>
              <a:rPr lang="ro-RO" sz="3200" b="1" dirty="0" smtClean="0">
                <a:solidFill>
                  <a:srgbClr val="000000"/>
                </a:solidFill>
                <a:latin typeface="Times New Roman" pitchFamily="18" charset="0"/>
                <a:cs typeface="Times New Roman" pitchFamily="18" charset="0"/>
              </a:rPr>
            </a:br>
            <a:r>
              <a:rPr lang="en-US" sz="3200" b="1" u="sng" dirty="0" err="1" smtClean="0">
                <a:solidFill>
                  <a:srgbClr val="000000"/>
                </a:solidFill>
                <a:cs typeface="Times New Roman" pitchFamily="18" charset="0"/>
              </a:rPr>
              <a:t>Registrul</a:t>
            </a:r>
            <a:r>
              <a:rPr lang="en-US" sz="3200" b="1" u="sng" dirty="0" smtClean="0">
                <a:solidFill>
                  <a:srgbClr val="000000"/>
                </a:solidFill>
                <a:cs typeface="Times New Roman" pitchFamily="18" charset="0"/>
              </a:rPr>
              <a:t> </a:t>
            </a:r>
            <a:r>
              <a:rPr lang="en-US" sz="3200" b="1" u="sng" dirty="0" err="1" smtClean="0">
                <a:solidFill>
                  <a:srgbClr val="000000"/>
                </a:solidFill>
                <a:cs typeface="Times New Roman" pitchFamily="18" charset="0"/>
              </a:rPr>
              <a:t>Plantatiilor</a:t>
            </a:r>
            <a:r>
              <a:rPr lang="en-US" sz="3200" b="1" u="sng" dirty="0" smtClean="0">
                <a:solidFill>
                  <a:srgbClr val="000000"/>
                </a:solidFill>
                <a:cs typeface="Times New Roman" pitchFamily="18" charset="0"/>
              </a:rPr>
              <a:t> </a:t>
            </a:r>
            <a:r>
              <a:rPr lang="en-US" sz="3200" b="1" u="sng" dirty="0" err="1" smtClean="0">
                <a:solidFill>
                  <a:srgbClr val="000000"/>
                </a:solidFill>
                <a:cs typeface="Times New Roman" pitchFamily="18" charset="0"/>
              </a:rPr>
              <a:t>Viticole</a:t>
            </a:r>
            <a:r>
              <a:rPr lang="en-US" sz="3200" b="1" u="sng" dirty="0" smtClean="0">
                <a:solidFill>
                  <a:srgbClr val="000000"/>
                </a:solidFill>
                <a:cs typeface="Times New Roman" pitchFamily="18" charset="0"/>
              </a:rPr>
              <a:t>:</a:t>
            </a:r>
            <a:br>
              <a:rPr lang="en-US" sz="3200" b="1" u="sng" dirty="0" smtClean="0">
                <a:solidFill>
                  <a:srgbClr val="000000"/>
                </a:solidFill>
                <a:cs typeface="Times New Roman" pitchFamily="18" charset="0"/>
              </a:rPr>
            </a:br>
            <a:r>
              <a:rPr lang="en-US" sz="2400" b="1" dirty="0" err="1" smtClean="0">
                <a:solidFill>
                  <a:srgbClr val="000000"/>
                </a:solidFill>
                <a:cs typeface="Times New Roman" pitchFamily="18" charset="0"/>
              </a:rPr>
              <a:t>Cereri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defrisare</a:t>
            </a:r>
            <a:r>
              <a:rPr lang="en-US" sz="2400" b="1" dirty="0" smtClean="0">
                <a:solidFill>
                  <a:srgbClr val="000000"/>
                </a:solidFill>
                <a:cs typeface="Times New Roman" pitchFamily="18" charset="0"/>
              </a:rPr>
              <a:t>: 50</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Suprafata</a:t>
            </a:r>
            <a:r>
              <a:rPr lang="en-US" sz="2400" b="1" dirty="0" smtClean="0">
                <a:solidFill>
                  <a:srgbClr val="000000"/>
                </a:solidFill>
                <a:cs typeface="Times New Roman" pitchFamily="18" charset="0"/>
              </a:rPr>
              <a:t> de vita de vie </a:t>
            </a:r>
            <a:r>
              <a:rPr lang="en-US" sz="2400" b="1" dirty="0" err="1" smtClean="0">
                <a:solidFill>
                  <a:srgbClr val="000000"/>
                </a:solidFill>
                <a:cs typeface="Times New Roman" pitchFamily="18" charset="0"/>
              </a:rPr>
              <a:t>defrisata</a:t>
            </a:r>
            <a:r>
              <a:rPr lang="en-US" sz="2400" b="1" dirty="0" smtClean="0">
                <a:solidFill>
                  <a:srgbClr val="000000"/>
                </a:solidFill>
                <a:cs typeface="Times New Roman" pitchFamily="18" charset="0"/>
              </a:rPr>
              <a:t>: 86,70 ha</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Autorizatii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plantare</a:t>
            </a:r>
            <a:r>
              <a:rPr lang="en-US" sz="2400" b="1" dirty="0" smtClean="0">
                <a:solidFill>
                  <a:srgbClr val="000000"/>
                </a:solidFill>
                <a:cs typeface="Times New Roman" pitchFamily="18" charset="0"/>
              </a:rPr>
              <a:t> vita de vie: 13</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Modificari</a:t>
            </a:r>
            <a:r>
              <a:rPr lang="en-US" sz="2400" b="1" dirty="0" smtClean="0">
                <a:solidFill>
                  <a:srgbClr val="000000"/>
                </a:solidFill>
                <a:cs typeface="Times New Roman" pitchFamily="18" charset="0"/>
              </a:rPr>
              <a:t>: 400</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Declaratii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recolta</a:t>
            </a:r>
            <a:r>
              <a:rPr lang="en-US" sz="2400" b="1" dirty="0" smtClean="0">
                <a:solidFill>
                  <a:srgbClr val="000000"/>
                </a:solidFill>
                <a:cs typeface="Times New Roman" pitchFamily="18" charset="0"/>
              </a:rPr>
              <a:t>: 119</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Declaratii</a:t>
            </a:r>
            <a:r>
              <a:rPr lang="en-US" sz="2400" b="1" dirty="0" smtClean="0">
                <a:solidFill>
                  <a:srgbClr val="000000"/>
                </a:solidFill>
                <a:cs typeface="Times New Roman" pitchFamily="18" charset="0"/>
              </a:rPr>
              <a:t> de </a:t>
            </a:r>
            <a:r>
              <a:rPr lang="en-US" sz="2400" b="1" dirty="0" err="1" smtClean="0">
                <a:solidFill>
                  <a:srgbClr val="000000"/>
                </a:solidFill>
                <a:cs typeface="Times New Roman" pitchFamily="18" charset="0"/>
              </a:rPr>
              <a:t>productie</a:t>
            </a:r>
            <a:r>
              <a:rPr lang="en-US" sz="2400" b="1" dirty="0" smtClean="0">
                <a:solidFill>
                  <a:srgbClr val="000000"/>
                </a:solidFill>
                <a:cs typeface="Times New Roman" pitchFamily="18" charset="0"/>
              </a:rPr>
              <a:t>: 6</a:t>
            </a:r>
            <a:r>
              <a:rPr lang="en-GB" sz="2400" b="1" dirty="0" smtClean="0">
                <a:solidFill>
                  <a:srgbClr val="000000"/>
                </a:solidFill>
                <a:cs typeface="Times New Roman" pitchFamily="18" charset="0"/>
              </a:rPr>
              <a:t>5</a:t>
            </a:r>
            <a:r>
              <a:rPr lang="en-US" sz="2400" b="1" dirty="0" smtClean="0">
                <a:solidFill>
                  <a:srgbClr val="000000"/>
                </a:solidFill>
                <a:cs typeface="Times New Roman" pitchFamily="18" charset="0"/>
              </a:rPr>
              <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Declaratii</a:t>
            </a:r>
            <a:r>
              <a:rPr lang="en-US" sz="2400" b="1" dirty="0" smtClean="0">
                <a:solidFill>
                  <a:srgbClr val="000000"/>
                </a:solidFill>
                <a:cs typeface="Times New Roman" pitchFamily="18" charset="0"/>
              </a:rPr>
              <a:t> de </a:t>
            </a:r>
            <a:r>
              <a:rPr lang="en-US" sz="2400" b="1" dirty="0" err="1" smtClean="0">
                <a:solidFill>
                  <a:srgbClr val="000000"/>
                </a:solidFill>
                <a:cs typeface="Times New Roman" pitchFamily="18" charset="0"/>
              </a:rPr>
              <a:t>stocuri</a:t>
            </a:r>
            <a:r>
              <a:rPr lang="en-US" sz="2400" b="1" dirty="0" smtClean="0">
                <a:solidFill>
                  <a:srgbClr val="000000"/>
                </a:solidFill>
                <a:cs typeface="Times New Roman" pitchFamily="18" charset="0"/>
              </a:rPr>
              <a:t>: </a:t>
            </a:r>
            <a:r>
              <a:rPr lang="en-GB" sz="2400" b="1" dirty="0" smtClean="0">
                <a:solidFill>
                  <a:srgbClr val="000000"/>
                </a:solidFill>
                <a:cs typeface="Times New Roman" pitchFamily="18" charset="0"/>
              </a:rPr>
              <a:t>49</a:t>
            </a:r>
            <a:r>
              <a:rPr lang="en-US" sz="2400" b="1" dirty="0" smtClean="0">
                <a:solidFill>
                  <a:srgbClr val="000000"/>
                </a:solidFill>
                <a:cs typeface="Times New Roman" pitchFamily="18" charset="0"/>
              </a:rPr>
              <a:t/>
            </a:r>
            <a:br>
              <a:rPr lang="en-US" sz="2400" b="1" dirty="0" smtClean="0">
                <a:solidFill>
                  <a:srgbClr val="000000"/>
                </a:solidFill>
                <a:cs typeface="Times New Roman" pitchFamily="18" charset="0"/>
              </a:rPr>
            </a:br>
            <a:r>
              <a:rPr lang="en-US" sz="2400" b="1" dirty="0" err="1" smtClean="0">
                <a:solidFill>
                  <a:srgbClr val="000000"/>
                </a:solidFill>
                <a:cs typeface="Times New Roman" pitchFamily="18" charset="0"/>
              </a:rPr>
              <a:t>Eliberare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carnete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viticultor</a:t>
            </a:r>
            <a:r>
              <a:rPr lang="en-US" sz="2400" b="1" dirty="0" smtClean="0">
                <a:solidFill>
                  <a:srgbClr val="000000"/>
                </a:solidFill>
                <a:cs typeface="Times New Roman" pitchFamily="18" charset="0"/>
              </a:rPr>
              <a:t>: </a:t>
            </a:r>
            <a:r>
              <a:rPr lang="en-GB" sz="2400" b="1" dirty="0" smtClean="0">
                <a:solidFill>
                  <a:srgbClr val="000000"/>
                </a:solidFill>
                <a:cs typeface="Times New Roman" pitchFamily="18" charset="0"/>
              </a:rPr>
              <a:t>37</a:t>
            </a:r>
            <a:r>
              <a:rPr lang="ro-RO" sz="2400" b="1" dirty="0" smtClean="0">
                <a:solidFill>
                  <a:srgbClr val="000000"/>
                </a:solidFill>
                <a:cs typeface="Times New Roman" pitchFamily="18" charset="0"/>
              </a:rPr>
              <a:t/>
            </a:r>
            <a:br>
              <a:rPr lang="ro-RO" sz="2400" b="1" dirty="0" smtClean="0">
                <a:solidFill>
                  <a:srgbClr val="000000"/>
                </a:solidFill>
                <a:cs typeface="Times New Roman" pitchFamily="18" charset="0"/>
              </a:rPr>
            </a:br>
            <a:r>
              <a:rPr lang="ro-RO" sz="2400" b="1" dirty="0" smtClean="0">
                <a:solidFill>
                  <a:srgbClr val="000000"/>
                </a:solidFill>
                <a:cs typeface="Times New Roman" pitchFamily="18" charset="0"/>
              </a:rPr>
              <a:t>Defrişări operate în RPV</a:t>
            </a:r>
            <a:r>
              <a:rPr lang="en-US" sz="2400" b="1" dirty="0" smtClean="0">
                <a:solidFill>
                  <a:srgbClr val="000000"/>
                </a:solidFill>
                <a:cs typeface="Times New Roman" pitchFamily="18" charset="0"/>
              </a:rPr>
              <a:t> :</a:t>
            </a:r>
            <a:r>
              <a:rPr lang="ro-RO" sz="2400" b="1" dirty="0" smtClean="0">
                <a:solidFill>
                  <a:srgbClr val="000000"/>
                </a:solidFill>
                <a:cs typeface="Times New Roman" pitchFamily="18" charset="0"/>
              </a:rPr>
              <a:t> </a:t>
            </a:r>
            <a:r>
              <a:rPr lang="en-GB" sz="2400" b="1" dirty="0" smtClean="0">
                <a:solidFill>
                  <a:srgbClr val="000000"/>
                </a:solidFill>
                <a:cs typeface="Times New Roman" pitchFamily="18" charset="0"/>
              </a:rPr>
              <a:t>50</a:t>
            </a:r>
            <a:r>
              <a:rPr lang="ro-RO" sz="2400" b="1" dirty="0" smtClean="0">
                <a:solidFill>
                  <a:srgbClr val="000000"/>
                </a:solidFill>
                <a:cs typeface="Times New Roman" pitchFamily="18" charset="0"/>
              </a:rPr>
              <a:t/>
            </a:r>
            <a:br>
              <a:rPr lang="ro-RO" sz="2400" b="1" dirty="0" smtClean="0">
                <a:solidFill>
                  <a:srgbClr val="000000"/>
                </a:solidFill>
                <a:cs typeface="Times New Roman" pitchFamily="18" charset="0"/>
              </a:rPr>
            </a:br>
            <a:r>
              <a:rPr lang="en-US" sz="2400" dirty="0" smtClean="0"/>
              <a:t/>
            </a:r>
            <a:br>
              <a:rPr lang="en-US" sz="2400" dirty="0" smtClean="0"/>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000" b="1" u="sng" dirty="0" smtClean="0">
                <a:cs typeface="Times New Roman" pitchFamily="18" charset="0"/>
              </a:rPr>
              <a:t>AUTORIZATII conform </a:t>
            </a:r>
            <a:r>
              <a:rPr lang="en-US" sz="3000" b="1" u="sng" dirty="0" err="1" smtClean="0">
                <a:cs typeface="Times New Roman" pitchFamily="18" charset="0"/>
              </a:rPr>
              <a:t>Legii</a:t>
            </a:r>
            <a:r>
              <a:rPr lang="en-US" sz="3000" b="1" u="sng" dirty="0" smtClean="0">
                <a:cs typeface="Times New Roman" pitchFamily="18" charset="0"/>
              </a:rPr>
              <a:t> </a:t>
            </a:r>
            <a:r>
              <a:rPr lang="en-US" sz="3000" b="1" u="sng" dirty="0" err="1" smtClean="0">
                <a:cs typeface="Times New Roman" pitchFamily="18" charset="0"/>
              </a:rPr>
              <a:t>Pomiculturii</a:t>
            </a:r>
            <a:r>
              <a:rPr lang="en-US" sz="3000" b="1" u="sng" dirty="0" smtClean="0">
                <a:cs typeface="Times New Roman" pitchFamily="18" charset="0"/>
              </a:rPr>
              <a:t>:</a:t>
            </a:r>
            <a:r>
              <a:rPr lang="en-US" sz="3200" b="1" dirty="0" smtClean="0">
                <a:cs typeface="Times New Roman" pitchFamily="18" charset="0"/>
              </a:rPr>
              <a:t/>
            </a:r>
            <a:br>
              <a:rPr lang="en-US" sz="3200" b="1" dirty="0" smtClean="0">
                <a:cs typeface="Times New Roman" pitchFamily="18" charset="0"/>
              </a:rPr>
            </a:br>
            <a:r>
              <a:rPr lang="en-US" sz="3200" b="1" dirty="0" smtClean="0">
                <a:cs typeface="Times New Roman" pitchFamily="18" charset="0"/>
              </a:rPr>
              <a:t/>
            </a:r>
            <a:br>
              <a:rPr lang="en-US" sz="3200" b="1" dirty="0" smtClean="0">
                <a:cs typeface="Times New Roman" pitchFamily="18" charset="0"/>
              </a:rPr>
            </a:br>
            <a:r>
              <a:rPr lang="en-US" sz="3200" dirty="0" smtClean="0">
                <a:cs typeface="Times New Roman" pitchFamily="18" charset="0"/>
              </a:rPr>
              <a:t>- </a:t>
            </a:r>
            <a:r>
              <a:rPr lang="en-US" sz="3200" dirty="0" err="1" smtClean="0">
                <a:cs typeface="Times New Roman" pitchFamily="18" charset="0"/>
              </a:rPr>
              <a:t>plantari</a:t>
            </a:r>
            <a:r>
              <a:rPr lang="en-US" sz="3200" dirty="0" smtClean="0">
                <a:cs typeface="Times New Roman" pitchFamily="18" charset="0"/>
              </a:rPr>
              <a:t> </a:t>
            </a:r>
            <a:r>
              <a:rPr lang="en-US" sz="3200" dirty="0" err="1" smtClean="0">
                <a:cs typeface="Times New Roman" pitchFamily="18" charset="0"/>
              </a:rPr>
              <a:t>pomi</a:t>
            </a:r>
            <a:r>
              <a:rPr lang="en-US" sz="3200" dirty="0" smtClean="0">
                <a:cs typeface="Times New Roman" pitchFamily="18" charset="0"/>
              </a:rPr>
              <a:t>/</a:t>
            </a:r>
            <a:r>
              <a:rPr lang="en-US" sz="3200" dirty="0" err="1" smtClean="0">
                <a:cs typeface="Times New Roman" pitchFamily="18" charset="0"/>
              </a:rPr>
              <a:t>arbusti</a:t>
            </a:r>
            <a:r>
              <a:rPr lang="en-US" sz="3200" dirty="0" smtClean="0">
                <a:cs typeface="Times New Roman" pitchFamily="18" charset="0"/>
              </a:rPr>
              <a:t> </a:t>
            </a:r>
            <a:r>
              <a:rPr lang="en-US" sz="3200" dirty="0" err="1" smtClean="0">
                <a:cs typeface="Times New Roman" pitchFamily="18" charset="0"/>
              </a:rPr>
              <a:t>fructiferi</a:t>
            </a:r>
            <a:r>
              <a:rPr lang="en-US" sz="3200" dirty="0" smtClean="0">
                <a:cs typeface="Times New Roman" pitchFamily="18" charset="0"/>
              </a:rPr>
              <a:t>: </a:t>
            </a:r>
            <a:r>
              <a:rPr lang="en-US" sz="3200" b="1" dirty="0" smtClean="0">
                <a:cs typeface="Times New Roman" pitchFamily="18" charset="0"/>
              </a:rPr>
              <a:t/>
            </a:r>
            <a:br>
              <a:rPr lang="en-US" sz="3200" b="1" dirty="0" smtClean="0">
                <a:cs typeface="Times New Roman" pitchFamily="18" charset="0"/>
              </a:rPr>
            </a:br>
            <a:r>
              <a:rPr lang="en-US" sz="3200" b="1" dirty="0" smtClean="0">
                <a:cs typeface="Times New Roman" pitchFamily="18" charset="0"/>
              </a:rPr>
              <a:t>3 </a:t>
            </a:r>
            <a:r>
              <a:rPr lang="en-US" sz="3200" b="1" dirty="0" err="1" smtClean="0">
                <a:cs typeface="Times New Roman" pitchFamily="18" charset="0"/>
              </a:rPr>
              <a:t>autorizatii</a:t>
            </a:r>
            <a:r>
              <a:rPr lang="en-US" sz="3200" b="1" dirty="0" smtClean="0">
                <a:cs typeface="Times New Roman" pitchFamily="18" charset="0"/>
              </a:rPr>
              <a:t> </a:t>
            </a:r>
            <a:r>
              <a:rPr lang="en-US" sz="3200" dirty="0" smtClean="0">
                <a:cs typeface="Times New Roman" pitchFamily="18" charset="0"/>
              </a:rPr>
              <a:t>cu o </a:t>
            </a:r>
            <a:r>
              <a:rPr lang="en-US" sz="3200" dirty="0" err="1" smtClean="0">
                <a:cs typeface="Times New Roman" pitchFamily="18" charset="0"/>
              </a:rPr>
              <a:t>suprafata</a:t>
            </a:r>
            <a:r>
              <a:rPr lang="en-US" sz="3200" dirty="0" smtClean="0">
                <a:cs typeface="Times New Roman" pitchFamily="18" charset="0"/>
              </a:rPr>
              <a:t> </a:t>
            </a:r>
            <a:r>
              <a:rPr lang="en-US" sz="3200" b="1" dirty="0" smtClean="0">
                <a:cs typeface="Times New Roman" pitchFamily="18" charset="0"/>
              </a:rPr>
              <a:t>de </a:t>
            </a:r>
            <a:r>
              <a:rPr lang="en-GB" sz="3200" b="1" dirty="0" smtClean="0">
                <a:cs typeface="Times New Roman" pitchFamily="18" charset="0"/>
              </a:rPr>
              <a:t>14</a:t>
            </a:r>
            <a:r>
              <a:rPr lang="ro-RO" sz="3200" b="1" dirty="0" smtClean="0">
                <a:cs typeface="Times New Roman" pitchFamily="18" charset="0"/>
              </a:rPr>
              <a:t>,</a:t>
            </a:r>
            <a:r>
              <a:rPr lang="en-GB" sz="3200" b="1" dirty="0" smtClean="0">
                <a:cs typeface="Times New Roman" pitchFamily="18" charset="0"/>
              </a:rPr>
              <a:t>85</a:t>
            </a:r>
            <a:r>
              <a:rPr lang="en-US" sz="3200" b="1" dirty="0" smtClean="0">
                <a:cs typeface="Times New Roman" pitchFamily="18" charset="0"/>
              </a:rPr>
              <a:t> ha.</a:t>
            </a:r>
            <a:br>
              <a:rPr lang="en-US" sz="3200" b="1" dirty="0" smtClean="0">
                <a:cs typeface="Times New Roman" pitchFamily="18" charset="0"/>
              </a:rPr>
            </a:br>
            <a:r>
              <a:rPr lang="en-US" sz="3200" b="1" dirty="0" smtClean="0">
                <a:cs typeface="Times New Roman" pitchFamily="18" charset="0"/>
              </a:rPr>
              <a:t/>
            </a:r>
            <a:br>
              <a:rPr lang="en-US" sz="3200" b="1" dirty="0" smtClean="0">
                <a:cs typeface="Times New Roman" pitchFamily="18" charset="0"/>
              </a:rPr>
            </a:br>
            <a:r>
              <a:rPr lang="en-US" sz="3200" dirty="0" smtClean="0">
                <a:cs typeface="Times New Roman" pitchFamily="18" charset="0"/>
              </a:rPr>
              <a:t>- </a:t>
            </a:r>
            <a:r>
              <a:rPr lang="en-US" sz="3200" dirty="0" err="1" smtClean="0">
                <a:cs typeface="Times New Roman" pitchFamily="18" charset="0"/>
              </a:rPr>
              <a:t>defrisari</a:t>
            </a:r>
            <a:r>
              <a:rPr lang="en-US" sz="3200" dirty="0" smtClean="0">
                <a:cs typeface="Times New Roman" pitchFamily="18" charset="0"/>
              </a:rPr>
              <a:t> </a:t>
            </a:r>
            <a:r>
              <a:rPr lang="en-US" sz="3200" dirty="0" err="1" smtClean="0">
                <a:cs typeface="Times New Roman" pitchFamily="18" charset="0"/>
              </a:rPr>
              <a:t>pomi</a:t>
            </a:r>
            <a:r>
              <a:rPr lang="en-US" sz="3200" dirty="0" smtClean="0">
                <a:cs typeface="Times New Roman" pitchFamily="18" charset="0"/>
              </a:rPr>
              <a:t>/</a:t>
            </a:r>
            <a:r>
              <a:rPr lang="en-US" sz="3200" dirty="0" err="1" smtClean="0">
                <a:cs typeface="Times New Roman" pitchFamily="18" charset="0"/>
              </a:rPr>
              <a:t>arbusti</a:t>
            </a:r>
            <a:r>
              <a:rPr lang="en-US" sz="3200" dirty="0" smtClean="0">
                <a:cs typeface="Times New Roman" pitchFamily="18" charset="0"/>
              </a:rPr>
              <a:t> </a:t>
            </a:r>
            <a:r>
              <a:rPr lang="en-US" sz="3200" dirty="0" err="1" smtClean="0">
                <a:cs typeface="Times New Roman" pitchFamily="18" charset="0"/>
              </a:rPr>
              <a:t>fructiferi</a:t>
            </a:r>
            <a:r>
              <a:rPr lang="en-US" sz="3200" dirty="0" smtClean="0">
                <a:cs typeface="Times New Roman" pitchFamily="18" charset="0"/>
              </a:rPr>
              <a:t> : </a:t>
            </a:r>
            <a:r>
              <a:rPr lang="en-US" sz="3200" b="1" dirty="0" smtClean="0">
                <a:cs typeface="Times New Roman" pitchFamily="18" charset="0"/>
              </a:rPr>
              <a:t/>
            </a:r>
            <a:br>
              <a:rPr lang="en-US" sz="3200" b="1" dirty="0" smtClean="0">
                <a:cs typeface="Times New Roman" pitchFamily="18" charset="0"/>
              </a:rPr>
            </a:br>
            <a:r>
              <a:rPr lang="ro-RO" sz="3200" b="1" dirty="0" smtClean="0">
                <a:cs typeface="Times New Roman" pitchFamily="18" charset="0"/>
              </a:rPr>
              <a:t>16</a:t>
            </a:r>
            <a:r>
              <a:rPr lang="en-US" sz="3200" b="1" dirty="0" smtClean="0">
                <a:cs typeface="Times New Roman" pitchFamily="18" charset="0"/>
              </a:rPr>
              <a:t> </a:t>
            </a:r>
            <a:r>
              <a:rPr lang="en-US" sz="3200" b="1" dirty="0" err="1" smtClean="0">
                <a:cs typeface="Times New Roman" pitchFamily="18" charset="0"/>
              </a:rPr>
              <a:t>autorizatii</a:t>
            </a:r>
            <a:r>
              <a:rPr lang="en-US" sz="3200" b="1" dirty="0" smtClean="0">
                <a:cs typeface="Times New Roman" pitchFamily="18" charset="0"/>
              </a:rPr>
              <a:t> </a:t>
            </a:r>
            <a:r>
              <a:rPr lang="en-US" sz="3200" dirty="0" smtClean="0">
                <a:cs typeface="Times New Roman" pitchFamily="18" charset="0"/>
              </a:rPr>
              <a:t>cu o </a:t>
            </a:r>
            <a:r>
              <a:rPr lang="en-US" sz="3200" dirty="0" err="1" smtClean="0">
                <a:cs typeface="Times New Roman" pitchFamily="18" charset="0"/>
              </a:rPr>
              <a:t>suprafata</a:t>
            </a:r>
            <a:r>
              <a:rPr lang="en-US" sz="3200" dirty="0" smtClean="0">
                <a:cs typeface="Times New Roman" pitchFamily="18" charset="0"/>
              </a:rPr>
              <a:t> </a:t>
            </a:r>
            <a:r>
              <a:rPr lang="en-US" sz="3200" b="1" dirty="0" smtClean="0">
                <a:cs typeface="Times New Roman" pitchFamily="18" charset="0"/>
              </a:rPr>
              <a:t>de </a:t>
            </a:r>
            <a:r>
              <a:rPr lang="en-GB" sz="3200" b="1" dirty="0" smtClean="0">
                <a:cs typeface="Times New Roman" pitchFamily="18" charset="0"/>
              </a:rPr>
              <a:t>13</a:t>
            </a:r>
            <a:r>
              <a:rPr lang="ro-RO" sz="3200" b="1" dirty="0" smtClean="0">
                <a:cs typeface="Times New Roman" pitchFamily="18" charset="0"/>
              </a:rPr>
              <a:t>,</a:t>
            </a:r>
            <a:r>
              <a:rPr lang="en-GB" sz="3200" b="1" dirty="0" smtClean="0">
                <a:cs typeface="Times New Roman" pitchFamily="18" charset="0"/>
              </a:rPr>
              <a:t>6</a:t>
            </a:r>
            <a:r>
              <a:rPr lang="ro-RO" sz="3200" b="1" dirty="0" smtClean="0">
                <a:cs typeface="Times New Roman" pitchFamily="18" charset="0"/>
              </a:rPr>
              <a:t>6</a:t>
            </a:r>
            <a:r>
              <a:rPr lang="en-US" sz="3200" b="1" dirty="0" smtClean="0">
                <a:cs typeface="Times New Roman" pitchFamily="18" charset="0"/>
              </a:rPr>
              <a:t> ha</a:t>
            </a:r>
            <a:r>
              <a:rPr lang="en-US" sz="3200" b="1" dirty="0" smtClean="0">
                <a:solidFill>
                  <a:srgbClr val="FF0000"/>
                </a:solidFill>
                <a:cs typeface="Times New Roman" pitchFamily="18" charset="0"/>
              </a:rPr>
              <a:t/>
            </a:r>
            <a:br>
              <a:rPr lang="en-US" sz="3200" b="1" dirty="0" smtClean="0">
                <a:solidFill>
                  <a:srgbClr val="FF0000"/>
                </a:solidFill>
                <a:cs typeface="Times New Roman" pitchFamily="18" charset="0"/>
              </a:rPr>
            </a:br>
            <a:r>
              <a:rPr lang="en-US" sz="3200" b="1" dirty="0" smtClean="0">
                <a:solidFill>
                  <a:srgbClr val="000000"/>
                </a:solidFill>
                <a:cs typeface="Times New Roman" pitchFamily="18" charset="0"/>
              </a:rPr>
              <a:t/>
            </a:r>
            <a:br>
              <a:rPr lang="en-US" sz="3200" b="1" dirty="0" smtClean="0">
                <a:solidFill>
                  <a:srgbClr val="000000"/>
                </a:solidFill>
                <a:cs typeface="Times New Roman" pitchFamily="18" charset="0"/>
              </a:rPr>
            </a:br>
            <a:r>
              <a:rPr lang="en-US" sz="3200" b="1" dirty="0" smtClean="0">
                <a:solidFill>
                  <a:srgbClr val="000000"/>
                </a:solidFill>
                <a:cs typeface="Times New Roman" pitchFamily="18" charset="0"/>
              </a:rPr>
              <a:t>- </a:t>
            </a:r>
            <a:r>
              <a:rPr lang="en-US" sz="3200" b="1" dirty="0" err="1" smtClean="0">
                <a:solidFill>
                  <a:srgbClr val="000000"/>
                </a:solidFill>
                <a:cs typeface="Times New Roman" pitchFamily="18" charset="0"/>
              </a:rPr>
              <a:t>taieri</a:t>
            </a:r>
            <a:r>
              <a:rPr lang="en-US" sz="3200" b="1" dirty="0" smtClean="0">
                <a:solidFill>
                  <a:srgbClr val="000000"/>
                </a:solidFill>
                <a:cs typeface="Times New Roman" pitchFamily="18" charset="0"/>
              </a:rPr>
              <a:t> </a:t>
            </a:r>
            <a:r>
              <a:rPr lang="en-US" sz="3200" b="1" dirty="0" err="1" smtClean="0">
                <a:solidFill>
                  <a:srgbClr val="000000"/>
                </a:solidFill>
                <a:cs typeface="Times New Roman" pitchFamily="18" charset="0"/>
              </a:rPr>
              <a:t>nuci</a:t>
            </a:r>
            <a:r>
              <a:rPr lang="en-US" sz="3200" b="1" dirty="0" smtClean="0">
                <a:solidFill>
                  <a:srgbClr val="000000"/>
                </a:solidFill>
                <a:cs typeface="Times New Roman" pitchFamily="18" charset="0"/>
              </a:rPr>
              <a:t>: 393 – 614 </a:t>
            </a:r>
            <a:r>
              <a:rPr lang="en-US" sz="3200" b="1" dirty="0" err="1" smtClean="0">
                <a:solidFill>
                  <a:srgbClr val="000000"/>
                </a:solidFill>
                <a:cs typeface="Times New Roman" pitchFamily="18" charset="0"/>
              </a:rPr>
              <a:t>pomi</a:t>
            </a:r>
            <a:r>
              <a:rPr lang="en-US" sz="3200" b="1" dirty="0" smtClean="0">
                <a:solidFill>
                  <a:srgbClr val="000000"/>
                </a:solidFill>
                <a:cs typeface="Times New Roman" pitchFamily="18" charset="0"/>
              </a:rPr>
              <a:t> </a:t>
            </a:r>
            <a:r>
              <a:rPr lang="en-US" sz="3200" b="1" dirty="0" err="1" smtClean="0">
                <a:solidFill>
                  <a:srgbClr val="000000"/>
                </a:solidFill>
                <a:cs typeface="Times New Roman" pitchFamily="18" charset="0"/>
              </a:rPr>
              <a:t>taiati</a:t>
            </a: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000" b="1" u="sng" dirty="0" smtClean="0">
                <a:cs typeface="Times New Roman" pitchFamily="18" charset="0"/>
              </a:rPr>
              <a:t>AUTORIZATII :</a:t>
            </a:r>
            <a:r>
              <a:rPr lang="en-US" sz="3200" b="1" dirty="0" smtClean="0">
                <a:cs typeface="Times New Roman" pitchFamily="18" charset="0"/>
              </a:rPr>
              <a:t/>
            </a:r>
            <a:br>
              <a:rPr lang="en-US" sz="3200" b="1" dirty="0" smtClean="0">
                <a:cs typeface="Times New Roman" pitchFamily="18" charset="0"/>
              </a:rPr>
            </a:br>
            <a:r>
              <a:rPr lang="en-US" sz="3200" b="1" dirty="0" smtClean="0">
                <a:cs typeface="Times New Roman" pitchFamily="18" charset="0"/>
              </a:rPr>
              <a:t/>
            </a:r>
            <a:br>
              <a:rPr lang="en-US" sz="3200" b="1" dirty="0" smtClean="0">
                <a:cs typeface="Times New Roman" pitchFamily="18" charset="0"/>
              </a:rPr>
            </a:br>
            <a:r>
              <a:rPr lang="it-IT" sz="3200" b="1" dirty="0" smtClean="0"/>
              <a:t> S-a alocat cod alphanumeric – autorizare 3 producători ouă de consum</a:t>
            </a:r>
            <a:br>
              <a:rPr lang="it-IT" sz="3200" b="1" dirty="0" smtClean="0"/>
            </a:br>
            <a:r>
              <a:rPr lang="it-IT" sz="3200" b="1" dirty="0" smtClean="0"/>
              <a:t/>
            </a:r>
            <a:br>
              <a:rPr lang="it-IT" sz="3200" b="1" dirty="0" smtClean="0"/>
            </a:br>
            <a:r>
              <a:rPr lang="it-IT" sz="3200" b="1" dirty="0" smtClean="0"/>
              <a:t>S-au eliberat 7 autorizatii de DEPOZIT</a:t>
            </a:r>
            <a:r>
              <a:rPr lang="en-GB" sz="3200" dirty="0" smtClean="0"/>
              <a:t/>
            </a:r>
            <a:br>
              <a:rPr lang="en-GB"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228600" y="1143000"/>
            <a:ext cx="8763000" cy="4724400"/>
          </a:xfrm>
        </p:spPr>
        <p:txBody>
          <a:bodyPr>
            <a:noAutofit/>
          </a:bodyPr>
          <a:lstStyle/>
          <a:p>
            <a:pPr algn="l"/>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t>
            </a:r>
            <a:br>
              <a:rPr lang="it-IT" sz="2000" dirty="0" smtClean="0"/>
            </a:br>
            <a:r>
              <a:rPr lang="it-IT" sz="2000" dirty="0" smtClean="0"/>
              <a:t/>
            </a:r>
            <a:br>
              <a:rPr lang="it-IT" sz="2000" dirty="0" smtClean="0"/>
            </a:br>
            <a:r>
              <a:rPr lang="it-IT" sz="2000" dirty="0" smtClean="0"/>
              <a:t>           </a:t>
            </a:r>
            <a:r>
              <a:rPr lang="it-IT" sz="2000" b="1" dirty="0" smtClean="0"/>
              <a:t>Implementarea Legii nr. 195/2018 privind </a:t>
            </a:r>
            <a:r>
              <a:rPr lang="it-IT" sz="2400" b="1" u="sng" dirty="0" smtClean="0"/>
              <a:t>Programul de susţinere a crescătorilor de suine pentru activitatea de reproducţie, cu modificările şi completările ulterioare.</a:t>
            </a:r>
            <a:r>
              <a:rPr lang="en-GB" sz="2000" dirty="0" smtClean="0"/>
              <a:t/>
            </a:r>
            <a:br>
              <a:rPr lang="en-GB" sz="2000" dirty="0" smtClean="0"/>
            </a:br>
            <a:r>
              <a:rPr lang="en-GB" sz="1200" dirty="0" smtClean="0"/>
              <a:t/>
            </a:r>
            <a:br>
              <a:rPr lang="en-GB" sz="1200" dirty="0" smtClean="0"/>
            </a:br>
            <a:r>
              <a:rPr lang="en-GB" sz="2000" dirty="0" smtClean="0"/>
              <a:t>La </a:t>
            </a:r>
            <a:r>
              <a:rPr lang="en-GB" sz="2000" dirty="0" err="1" smtClean="0"/>
              <a:t>nivelul</a:t>
            </a:r>
            <a:r>
              <a:rPr lang="en-GB" sz="2000" dirty="0" smtClean="0"/>
              <a:t> DAJ </a:t>
            </a:r>
            <a:r>
              <a:rPr lang="en-GB" sz="2000" dirty="0" err="1" smtClean="0"/>
              <a:t>Prahova</a:t>
            </a:r>
            <a:r>
              <a:rPr lang="en-GB" sz="2000" dirty="0" smtClean="0"/>
              <a:t> s-au </a:t>
            </a:r>
            <a:r>
              <a:rPr lang="en-GB" sz="2000" dirty="0" err="1" smtClean="0"/>
              <a:t>depus</a:t>
            </a:r>
            <a:r>
              <a:rPr lang="en-GB" sz="2000" dirty="0" smtClean="0"/>
              <a:t> </a:t>
            </a:r>
            <a:r>
              <a:rPr lang="it-IT" sz="2000" b="1" dirty="0" smtClean="0"/>
              <a:t> 2 cereri de inscriere in Program.</a:t>
            </a:r>
            <a:br>
              <a:rPr lang="it-IT" sz="2000" b="1" dirty="0" smtClean="0"/>
            </a:br>
            <a:r>
              <a:rPr lang="it-IT" sz="1200" b="1" dirty="0" smtClean="0"/>
              <a:t/>
            </a:r>
            <a:br>
              <a:rPr lang="it-IT" sz="1200" b="1" dirty="0" smtClean="0"/>
            </a:br>
            <a:r>
              <a:rPr lang="it-IT" sz="2000" b="1" dirty="0" smtClean="0"/>
              <a:t>Fiecare proiect este pentru o capacitate de 3.000 locuri pentru scroafe de reproductie.</a:t>
            </a:r>
            <a:br>
              <a:rPr lang="it-IT" sz="2000" b="1" dirty="0" smtClean="0"/>
            </a:br>
            <a:r>
              <a:rPr lang="it-IT" sz="1200" b="1" dirty="0" smtClean="0"/>
              <a:t/>
            </a:r>
            <a:br>
              <a:rPr lang="it-IT" sz="1200" b="1" dirty="0" smtClean="0"/>
            </a:br>
            <a:r>
              <a:rPr lang="it-IT" sz="2400" b="1" u="sng" dirty="0" smtClean="0"/>
              <a:t>Valoarea totala pe proiect este de 80.377.821 lei (16.140.000 EURO).</a:t>
            </a:r>
            <a:r>
              <a:rPr lang="it-IT" sz="2000" b="1" dirty="0" smtClean="0"/>
              <a:t/>
            </a:r>
            <a:br>
              <a:rPr lang="it-IT" sz="2000" b="1" dirty="0" smtClean="0"/>
            </a:br>
            <a:r>
              <a:rPr lang="it-IT" sz="2000" b="1" dirty="0" smtClean="0"/>
              <a:t/>
            </a:r>
            <a:br>
              <a:rPr lang="it-IT" sz="2000" b="1" dirty="0" smtClean="0"/>
            </a:br>
            <a:r>
              <a:rPr lang="it-IT" sz="2000" b="1" dirty="0" smtClean="0"/>
              <a:t>Cofinantarea este de 80%, respectiv 90%.</a:t>
            </a:r>
            <a:br>
              <a:rPr lang="it-IT" sz="2000" b="1" dirty="0" smtClean="0"/>
            </a:br>
            <a:r>
              <a:rPr lang="it-IT" sz="2000" b="1" dirty="0" smtClean="0"/>
              <a:t/>
            </a:r>
            <a:br>
              <a:rPr lang="it-IT" sz="2000" b="1" dirty="0" smtClean="0"/>
            </a:br>
            <a:r>
              <a:rPr lang="it-IT" sz="2000" b="1" dirty="0" smtClean="0"/>
              <a:t>Au fost incheiate Contractele de finaţare.</a:t>
            </a:r>
            <a:r>
              <a:rPr lang="en-GB" sz="3200" dirty="0" smtClean="0"/>
              <a:t/>
            </a:r>
            <a:br>
              <a:rPr lang="en-GB"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228600" y="1295400"/>
            <a:ext cx="8763000" cy="4495800"/>
          </a:xfrm>
        </p:spPr>
        <p:txBody>
          <a:bodyPr>
            <a:noAutofit/>
          </a:bodyPr>
          <a:lstStyle/>
          <a:p>
            <a:pPr algn="l"/>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r>
            <a:br>
              <a:rPr lang="it-IT" sz="2000" dirty="0" smtClean="0"/>
            </a:br>
            <a:r>
              <a:rPr lang="it-IT" sz="2000" dirty="0" smtClean="0"/>
              <a:t>   </a:t>
            </a:r>
            <a:br>
              <a:rPr lang="it-IT" sz="2000" dirty="0" smtClean="0"/>
            </a:br>
            <a:r>
              <a:rPr lang="it-IT" sz="2000" dirty="0" smtClean="0"/>
              <a:t/>
            </a:r>
            <a:br>
              <a:rPr lang="it-IT" sz="2000" dirty="0" smtClean="0"/>
            </a:br>
            <a:r>
              <a:rPr lang="it-IT" sz="2000" dirty="0" smtClean="0"/>
              <a:t>                 </a:t>
            </a:r>
            <a:r>
              <a:rPr lang="it-IT" sz="2000" b="1" dirty="0" smtClean="0"/>
              <a:t>Implementarea Legii nr. 227/2018 privind aprobarea </a:t>
            </a:r>
            <a:r>
              <a:rPr lang="it-IT" sz="2400" b="1" u="sng" dirty="0" smtClean="0"/>
              <a:t>Programului se susţinere pentru activitatea de reproducţie, incubaţie şi de creştere în sectorul avicol, cu modificările şi completările ulterioare.</a:t>
            </a:r>
            <a:r>
              <a:rPr lang="it-IT" sz="2000" dirty="0" smtClean="0"/>
              <a:t/>
            </a:r>
            <a:br>
              <a:rPr lang="it-IT" sz="2000" dirty="0" smtClean="0"/>
            </a:br>
            <a:r>
              <a:rPr lang="en-GB" sz="1200" dirty="0" smtClean="0"/>
              <a:t/>
            </a:r>
            <a:br>
              <a:rPr lang="en-GB" sz="1200" dirty="0" smtClean="0"/>
            </a:br>
            <a:r>
              <a:rPr lang="en-GB" sz="2000" dirty="0" smtClean="0"/>
              <a:t>La </a:t>
            </a:r>
            <a:r>
              <a:rPr lang="en-GB" sz="2000" dirty="0" err="1" smtClean="0"/>
              <a:t>nivelul</a:t>
            </a:r>
            <a:r>
              <a:rPr lang="en-GB" sz="2000" dirty="0" smtClean="0"/>
              <a:t> DAJ </a:t>
            </a:r>
            <a:r>
              <a:rPr lang="en-GB" sz="2000" dirty="0" err="1" smtClean="0"/>
              <a:t>Prahova</a:t>
            </a:r>
            <a:r>
              <a:rPr lang="en-GB" sz="2000" dirty="0" smtClean="0"/>
              <a:t> s-au </a:t>
            </a:r>
            <a:r>
              <a:rPr lang="en-GB" sz="2000" dirty="0" err="1" smtClean="0"/>
              <a:t>depus</a:t>
            </a:r>
            <a:r>
              <a:rPr lang="en-GB" sz="2000" dirty="0" smtClean="0"/>
              <a:t> </a:t>
            </a:r>
            <a:r>
              <a:rPr lang="it-IT" sz="2000" b="1" dirty="0" smtClean="0"/>
              <a:t> 2 cereri de inscriere in Program.</a:t>
            </a:r>
            <a:br>
              <a:rPr lang="it-IT" sz="2000" b="1" dirty="0" smtClean="0"/>
            </a:br>
            <a:r>
              <a:rPr lang="it-IT" sz="1200" b="1" dirty="0" smtClean="0"/>
              <a:t/>
            </a:r>
            <a:br>
              <a:rPr lang="it-IT" sz="1200" b="1" dirty="0" smtClean="0"/>
            </a:br>
            <a:r>
              <a:rPr lang="it-IT" sz="2000" b="1" dirty="0" smtClean="0"/>
              <a:t>Prin proiecte se solicita capacitati pentru:</a:t>
            </a:r>
            <a:br>
              <a:rPr lang="it-IT" sz="2000" b="1" dirty="0" smtClean="0"/>
            </a:br>
            <a:r>
              <a:rPr lang="it-IT" sz="2000" b="1" dirty="0" smtClean="0"/>
              <a:t>				- 36.000 locuri tineret de reproductie</a:t>
            </a:r>
            <a:br>
              <a:rPr lang="it-IT" sz="2000" b="1" dirty="0" smtClean="0"/>
            </a:br>
            <a:r>
              <a:rPr lang="it-IT" sz="2000" b="1" dirty="0" smtClean="0"/>
              <a:t>				- 60.000 locuri  gaini de reproductie</a:t>
            </a:r>
            <a:br>
              <a:rPr lang="it-IT" sz="2000" b="1" dirty="0" smtClean="0"/>
            </a:br>
            <a:r>
              <a:rPr lang="it-IT" sz="2000" b="1" dirty="0" smtClean="0"/>
              <a:t/>
            </a:r>
            <a:br>
              <a:rPr lang="it-IT" sz="2000" b="1" dirty="0" smtClean="0"/>
            </a:br>
            <a:r>
              <a:rPr lang="it-IT" sz="2000" b="1" dirty="0" smtClean="0"/>
              <a:t>Valoarea totala a unui proiect este de 33.564.231 lei (6.811.200 EURO).</a:t>
            </a:r>
            <a:br>
              <a:rPr lang="it-IT" sz="2000" b="1" dirty="0" smtClean="0"/>
            </a:br>
            <a:r>
              <a:rPr lang="it-IT" sz="2000" b="1" dirty="0" smtClean="0"/>
              <a:t> </a:t>
            </a:r>
            <a:br>
              <a:rPr lang="it-IT" sz="2000" b="1" dirty="0" smtClean="0"/>
            </a:br>
            <a:r>
              <a:rPr lang="it-IT" sz="2000" b="1" dirty="0" smtClean="0"/>
              <a:t>Cofinantarea este de 90%.</a:t>
            </a:r>
            <a:br>
              <a:rPr lang="it-IT" sz="2000" b="1" dirty="0" smtClean="0"/>
            </a:br>
            <a:r>
              <a:rPr lang="it-IT" sz="2000" b="1" dirty="0" smtClean="0"/>
              <a:t/>
            </a:r>
            <a:br>
              <a:rPr lang="it-IT" sz="2000" b="1" dirty="0" smtClean="0"/>
            </a:br>
            <a:r>
              <a:rPr lang="it-IT" sz="2000" b="1" dirty="0" smtClean="0"/>
              <a:t>Au fost incheiate Contractele de finaţare. </a:t>
            </a:r>
            <a:br>
              <a:rPr lang="it-IT" sz="2000" b="1" dirty="0" smtClean="0"/>
            </a:br>
            <a:r>
              <a:rPr lang="it-IT" sz="1200" b="1" dirty="0" smtClean="0"/>
              <a:t/>
            </a:r>
            <a:br>
              <a:rPr lang="it-IT" sz="1200" b="1" dirty="0" smtClean="0"/>
            </a:br>
            <a:r>
              <a:rPr lang="en-GB" sz="2400" b="1" u="sng" dirty="0" smtClean="0"/>
              <a:t/>
            </a:r>
            <a:br>
              <a:rPr lang="en-GB" sz="2400" b="1" u="sng" dirty="0" smtClean="0"/>
            </a:br>
            <a:r>
              <a:rPr lang="it-IT" sz="2000" b="1" dirty="0" smtClean="0"/>
              <a:t/>
            </a:r>
            <a:br>
              <a:rPr lang="it-IT" sz="2000" b="1" dirty="0" smtClean="0"/>
            </a:br>
            <a:r>
              <a:rPr lang="it-IT" sz="2000" b="1" dirty="0" smtClean="0"/>
              <a:t/>
            </a:r>
            <a:br>
              <a:rPr lang="it-IT" sz="2000" b="1" dirty="0" smtClean="0"/>
            </a:br>
            <a:r>
              <a:rPr lang="en-GB" sz="3200" dirty="0" smtClean="0"/>
              <a:t/>
            </a:r>
            <a:br>
              <a:rPr lang="en-GB"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600201"/>
            <a:ext cx="7772400" cy="4114800"/>
          </a:xfrm>
        </p:spPr>
        <p:txBody>
          <a:bodyPr>
            <a:noAutofit/>
          </a:bodyPr>
          <a:lstStyle/>
          <a:p>
            <a:pPr algn="l"/>
            <a:r>
              <a:rPr lang="en-US" sz="2400" b="1" dirty="0" smtClean="0">
                <a:solidFill>
                  <a:srgbClr val="000000"/>
                </a:solidFill>
                <a:cs typeface="Times New Roman" pitchFamily="18" charset="0"/>
              </a:rPr>
              <a:t>		</a:t>
            </a:r>
            <a:r>
              <a:rPr lang="en-US" sz="2400" b="1" u="sng" dirty="0" err="1" smtClean="0">
                <a:solidFill>
                  <a:srgbClr val="000000"/>
                </a:solidFill>
                <a:cs typeface="Times New Roman" pitchFamily="18" charset="0"/>
              </a:rPr>
              <a:t>Scopul</a:t>
            </a:r>
            <a:r>
              <a:rPr lang="ro-RO" sz="2400" b="1" u="sng" dirty="0" smtClean="0">
                <a:solidFill>
                  <a:srgbClr val="000000"/>
                </a:solidFill>
                <a:cs typeface="Times New Roman" pitchFamily="18" charset="0"/>
              </a:rPr>
              <a:t> L</a:t>
            </a:r>
            <a:r>
              <a:rPr lang="en-US" sz="2400" b="1" u="sng" dirty="0" err="1" smtClean="0">
                <a:solidFill>
                  <a:srgbClr val="000000"/>
                </a:solidFill>
                <a:cs typeface="Times New Roman" pitchFamily="18" charset="0"/>
              </a:rPr>
              <a:t>egi</a:t>
            </a:r>
            <a:r>
              <a:rPr lang="ro-RO" sz="2400" b="1" u="sng" dirty="0" smtClean="0">
                <a:solidFill>
                  <a:srgbClr val="000000"/>
                </a:solidFill>
                <a:cs typeface="Times New Roman" pitchFamily="18" charset="0"/>
              </a:rPr>
              <a:t>i 17</a:t>
            </a:r>
            <a:r>
              <a:rPr lang="en-US" sz="2400" b="1" u="sng" dirty="0" smtClean="0">
                <a:solidFill>
                  <a:srgbClr val="000000"/>
                </a:solidFill>
                <a:cs typeface="Times New Roman" pitchFamily="18" charset="0"/>
              </a:rPr>
              <a:t>/2014 </a:t>
            </a:r>
            <a:r>
              <a:rPr lang="en-US" sz="2400" b="1" u="sng" dirty="0" err="1" smtClean="0">
                <a:solidFill>
                  <a:srgbClr val="000000"/>
                </a:solidFill>
                <a:cs typeface="Times New Roman" pitchFamily="18" charset="0"/>
              </a:rPr>
              <a:t>este</a:t>
            </a:r>
            <a:r>
              <a:rPr lang="en-US" sz="2400" b="1" u="sng" dirty="0" smtClean="0">
                <a:solidFill>
                  <a:srgbClr val="000000"/>
                </a:solidFill>
                <a:cs typeface="Times New Roman" pitchFamily="18" charset="0"/>
              </a:rPr>
              <a:t>:</a:t>
            </a:r>
            <a:br>
              <a:rPr lang="en-US" sz="2400" b="1" u="sng" dirty="0" smtClean="0">
                <a:solidFill>
                  <a:srgbClr val="000000"/>
                </a:solidFill>
                <a:cs typeface="Times New Roman" pitchFamily="18" charset="0"/>
              </a:rPr>
            </a:br>
            <a:r>
              <a:rPr lang="en-US" sz="2400" b="1" dirty="0" smtClean="0">
                <a:solidFill>
                  <a:srgbClr val="000000"/>
                </a:solidFill>
                <a:cs typeface="Times New Roman" pitchFamily="18" charset="0"/>
              </a:rPr>
              <a:t/>
            </a:r>
            <a:br>
              <a:rPr lang="en-US" sz="2400" b="1" dirty="0" smtClean="0">
                <a:solidFill>
                  <a:srgbClr val="000000"/>
                </a:solidFill>
                <a:cs typeface="Times New Roman" pitchFamily="18" charset="0"/>
              </a:rPr>
            </a:br>
            <a:r>
              <a:rPr lang="en-US" sz="2400" b="1" dirty="0" smtClean="0">
                <a:solidFill>
                  <a:srgbClr val="000000"/>
                </a:solidFill>
                <a:cs typeface="Times New Roman" pitchFamily="18" charset="0"/>
              </a:rPr>
              <a:t> </a:t>
            </a:r>
            <a:br>
              <a:rPr lang="en-US" sz="2400" b="1" dirty="0" smtClean="0">
                <a:solidFill>
                  <a:srgbClr val="000000"/>
                </a:solidFill>
                <a:cs typeface="Times New Roman" pitchFamily="18" charset="0"/>
              </a:rPr>
            </a:b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Stabilirea</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unor</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măsuri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privind</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reglementarea</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vânzării</a:t>
            </a:r>
            <a:r>
              <a:rPr lang="en-US" sz="2400" b="1" dirty="0" smtClean="0">
                <a:solidFill>
                  <a:srgbClr val="000000"/>
                </a:solidFill>
                <a:cs typeface="Times New Roman" pitchFamily="18" charset="0"/>
              </a:rPr>
              <a:t> – </a:t>
            </a:r>
            <a:r>
              <a:rPr lang="en-US" sz="2400" b="1" dirty="0" err="1" smtClean="0">
                <a:solidFill>
                  <a:srgbClr val="000000"/>
                </a:solidFill>
                <a:cs typeface="Times New Roman" pitchFamily="18" charset="0"/>
              </a:rPr>
              <a:t>cumpărării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terenurilor</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agricole</a:t>
            </a:r>
            <a:r>
              <a:rPr lang="en-US" sz="2400" b="1" dirty="0" smtClean="0">
                <a:solidFill>
                  <a:srgbClr val="000000"/>
                </a:solidFill>
                <a:cs typeface="Times New Roman" pitchFamily="18" charset="0"/>
              </a:rPr>
              <a:t> situate </a:t>
            </a:r>
            <a:r>
              <a:rPr lang="en-US" sz="2400" b="1" dirty="0" err="1" smtClean="0">
                <a:solidFill>
                  <a:srgbClr val="000000"/>
                </a:solidFill>
                <a:cs typeface="Times New Roman" pitchFamily="18" charset="0"/>
              </a:rPr>
              <a:t>în</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extravilan</a:t>
            </a:r>
            <a:r>
              <a:rPr lang="en-US" sz="2400" b="1" dirty="0" smtClean="0">
                <a:solidFill>
                  <a:srgbClr val="000000"/>
                </a:solidFill>
                <a:cs typeface="Times New Roman" pitchFamily="18" charset="0"/>
              </a:rPr>
              <a:t>;  </a:t>
            </a:r>
            <a:br>
              <a:rPr lang="en-US" sz="2400" b="1" dirty="0" smtClean="0">
                <a:solidFill>
                  <a:srgbClr val="000000"/>
                </a:solidFill>
                <a:cs typeface="Times New Roman" pitchFamily="18" charset="0"/>
              </a:rPr>
            </a:b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Comasarea</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terenurilor</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agricole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în</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vederea</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creşterii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dimensiunii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fermelor</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agricole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şi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constituirea</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exploataţiilor</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viabile</a:t>
            </a:r>
            <a:r>
              <a:rPr lang="en-US" sz="2400" b="1" dirty="0" smtClean="0">
                <a:solidFill>
                  <a:srgbClr val="000000"/>
                </a:solidFill>
                <a:cs typeface="Times New Roman" pitchFamily="18" charset="0"/>
              </a:rPr>
              <a:t> economic.</a:t>
            </a: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19201"/>
            <a:ext cx="8153400" cy="4648200"/>
          </a:xfrm>
        </p:spPr>
        <p:txBody>
          <a:bodyPr>
            <a:noAutofit/>
          </a:bodyPr>
          <a:lstStyle/>
          <a:p>
            <a:pPr>
              <a:lnSpc>
                <a:spcPct val="90000"/>
              </a:lnSpc>
            </a:pPr>
            <a:r>
              <a:rPr lang="it-IT" sz="2000" b="1" dirty="0" smtClean="0">
                <a:solidFill>
                  <a:srgbClr val="000000"/>
                </a:solidFill>
                <a:latin typeface="Times New Roman" pitchFamily="18" charset="0"/>
              </a:rPr>
              <a:t/>
            </a:r>
            <a:br>
              <a:rPr lang="it-IT" sz="2000" b="1" dirty="0" smtClean="0">
                <a:solidFill>
                  <a:srgbClr val="000000"/>
                </a:solidFill>
                <a:latin typeface="Times New Roman" pitchFamily="18" charset="0"/>
              </a:rPr>
            </a:br>
            <a:r>
              <a:rPr lang="it-IT" sz="2000" b="1" dirty="0" smtClean="0">
                <a:solidFill>
                  <a:srgbClr val="000000"/>
                </a:solidFill>
                <a:latin typeface="Times New Roman" pitchFamily="18" charset="0"/>
              </a:rPr>
              <a:t/>
            </a:r>
            <a:br>
              <a:rPr lang="it-IT" sz="2000" b="1" dirty="0" smtClean="0">
                <a:solidFill>
                  <a:srgbClr val="000000"/>
                </a:solidFill>
                <a:latin typeface="Times New Roman" pitchFamily="18" charset="0"/>
              </a:rPr>
            </a:br>
            <a:r>
              <a:rPr lang="it-IT" sz="2000" b="1" dirty="0" smtClean="0">
                <a:solidFill>
                  <a:srgbClr val="000000"/>
                </a:solidFill>
                <a:latin typeface="Times New Roman" pitchFamily="18" charset="0"/>
              </a:rPr>
              <a:t/>
            </a:r>
            <a:br>
              <a:rPr lang="it-IT" sz="2000" b="1" dirty="0" smtClean="0">
                <a:solidFill>
                  <a:srgbClr val="000000"/>
                </a:solidFill>
                <a:latin typeface="Times New Roman" pitchFamily="18" charset="0"/>
              </a:rPr>
            </a:br>
            <a:r>
              <a:rPr lang="ro-RO" sz="2000" b="1" dirty="0" smtClean="0">
                <a:solidFill>
                  <a:srgbClr val="000000"/>
                </a:solidFill>
                <a:latin typeface="Times New Roman" pitchFamily="18" charset="0"/>
              </a:rPr>
              <a:t/>
            </a:r>
            <a:br>
              <a:rPr lang="ro-RO" sz="2000" b="1" dirty="0" smtClean="0">
                <a:solidFill>
                  <a:srgbClr val="000000"/>
                </a:solidFill>
                <a:latin typeface="Times New Roman" pitchFamily="18" charset="0"/>
              </a:rPr>
            </a:br>
            <a:r>
              <a:rPr lang="ro-RO" sz="2000" b="1" dirty="0" smtClean="0">
                <a:solidFill>
                  <a:srgbClr val="000000"/>
                </a:solidFill>
                <a:latin typeface="Times New Roman" pitchFamily="18" charset="0"/>
              </a:rPr>
              <a:t/>
            </a:r>
            <a:br>
              <a:rPr lang="ro-RO" sz="2000" b="1" dirty="0" smtClean="0">
                <a:solidFill>
                  <a:srgbClr val="000000"/>
                </a:solidFill>
                <a:latin typeface="Times New Roman" pitchFamily="18" charset="0"/>
              </a:rPr>
            </a:br>
            <a:r>
              <a:rPr lang="it-IT" sz="2000" b="1" dirty="0" smtClean="0"/>
              <a:t>Vânzarea terenurilor agricole din extravilan - </a:t>
            </a:r>
            <a:r>
              <a:rPr lang="en-US" sz="2000" b="1" dirty="0" smtClean="0"/>
              <a:t>Total </a:t>
            </a:r>
            <a:r>
              <a:rPr lang="en-US" sz="2000" b="1" dirty="0" err="1" smtClean="0"/>
              <a:t>dosare</a:t>
            </a:r>
            <a:r>
              <a:rPr lang="en-US" sz="2000" b="1" dirty="0" smtClean="0"/>
              <a:t> </a:t>
            </a:r>
            <a:r>
              <a:rPr lang="en-US" sz="2000" b="1" dirty="0" err="1" smtClean="0"/>
              <a:t>depuse</a:t>
            </a:r>
            <a:r>
              <a:rPr lang="en-US" sz="2000" b="1" dirty="0" smtClean="0"/>
              <a:t> </a:t>
            </a:r>
            <a:br>
              <a:rPr lang="en-US" sz="2000" b="1" dirty="0" smtClean="0"/>
            </a:br>
            <a:r>
              <a:rPr lang="en-US" sz="2000" b="1" dirty="0" smtClean="0"/>
              <a:t>2.</a:t>
            </a:r>
            <a:r>
              <a:rPr lang="en-GB" sz="2000" b="1" dirty="0" smtClean="0"/>
              <a:t>740 </a:t>
            </a:r>
            <a:r>
              <a:rPr lang="en-US" sz="2000" b="1" dirty="0" smtClean="0"/>
              <a:t>din care:</a:t>
            </a:r>
            <a:br>
              <a:rPr lang="en-US" sz="2000" b="1" dirty="0" smtClean="0"/>
            </a:br>
            <a:r>
              <a:rPr lang="en-US" sz="2000" b="1" dirty="0" smtClean="0"/>
              <a:t/>
            </a:r>
            <a:br>
              <a:rPr lang="en-US" sz="2000" b="1" dirty="0" smtClean="0"/>
            </a:br>
            <a:r>
              <a:rPr lang="en-US" sz="2000" b="1" dirty="0" smtClean="0"/>
              <a:t> </a:t>
            </a:r>
            <a:r>
              <a:rPr lang="en-US" sz="2000" dirty="0" smtClean="0"/>
              <a:t>2.675 </a:t>
            </a:r>
            <a:r>
              <a:rPr lang="en-US" sz="2000" dirty="0" err="1" smtClean="0"/>
              <a:t>persoane</a:t>
            </a:r>
            <a:r>
              <a:rPr lang="en-US" sz="2000" dirty="0" smtClean="0"/>
              <a:t> </a:t>
            </a:r>
            <a:r>
              <a:rPr lang="en-US" sz="2000" dirty="0" err="1" smtClean="0"/>
              <a:t>fizice</a:t>
            </a:r>
            <a:r>
              <a:rPr lang="en-US" sz="2000" dirty="0" smtClean="0"/>
              <a:t/>
            </a:r>
            <a:br>
              <a:rPr lang="en-US" sz="2000" dirty="0" smtClean="0"/>
            </a:br>
            <a:r>
              <a:rPr lang="en-US" sz="2000" dirty="0" smtClean="0"/>
              <a:t/>
            </a:r>
            <a:br>
              <a:rPr lang="en-US" sz="2000" dirty="0" smtClean="0"/>
            </a:br>
            <a:r>
              <a:rPr lang="ro-RO" sz="2000" dirty="0" smtClean="0"/>
              <a:t>6</a:t>
            </a:r>
            <a:r>
              <a:rPr lang="en-GB" sz="2000" dirty="0" smtClean="0"/>
              <a:t>5</a:t>
            </a:r>
            <a:r>
              <a:rPr lang="en-US" sz="2000" dirty="0" smtClean="0"/>
              <a:t> </a:t>
            </a:r>
            <a:r>
              <a:rPr lang="en-US" sz="2000" dirty="0" err="1" smtClean="0"/>
              <a:t>persoane</a:t>
            </a:r>
            <a:r>
              <a:rPr lang="en-US" sz="2000" dirty="0" smtClean="0"/>
              <a:t> </a:t>
            </a:r>
            <a:r>
              <a:rPr lang="en-US" sz="2000" dirty="0" err="1" smtClean="0"/>
              <a:t>juridice</a:t>
            </a:r>
            <a:r>
              <a:rPr lang="en-US" sz="2000" dirty="0" smtClean="0">
                <a:solidFill>
                  <a:srgbClr val="FF0000"/>
                </a:solidFill>
              </a:rPr>
              <a:t/>
            </a:r>
            <a:br>
              <a:rPr lang="en-US" sz="2000" dirty="0" smtClean="0">
                <a:solidFill>
                  <a:srgbClr val="FF0000"/>
                </a:solidFill>
              </a:rPr>
            </a:br>
            <a:r>
              <a:rPr lang="en-US" sz="2000" b="1" dirty="0" smtClean="0">
                <a:solidFill>
                  <a:srgbClr val="FF0000"/>
                </a:solidFill>
              </a:rPr>
              <a:t/>
            </a:r>
            <a:br>
              <a:rPr lang="en-US" sz="2000" b="1" dirty="0" smtClean="0">
                <a:solidFill>
                  <a:srgbClr val="FF0000"/>
                </a:solidFill>
              </a:rPr>
            </a:br>
            <a:r>
              <a:rPr lang="en-US" sz="2000" b="1" dirty="0" smtClean="0"/>
              <a:t>Total </a:t>
            </a:r>
            <a:r>
              <a:rPr lang="en-US" sz="2000" b="1" dirty="0" err="1" smtClean="0"/>
              <a:t>suprafa</a:t>
            </a:r>
            <a:r>
              <a:rPr lang="ro-RO" sz="2000" b="1" dirty="0" smtClean="0"/>
              <a:t>ţă</a:t>
            </a:r>
            <a:r>
              <a:rPr lang="en-US" sz="2000" b="1" dirty="0" smtClean="0"/>
              <a:t> </a:t>
            </a:r>
            <a:r>
              <a:rPr lang="en-US" sz="2000" b="1" dirty="0" err="1" smtClean="0"/>
              <a:t>teren</a:t>
            </a:r>
            <a:r>
              <a:rPr lang="en-US" sz="2000" b="1" dirty="0" smtClean="0"/>
              <a:t> </a:t>
            </a:r>
            <a:r>
              <a:rPr lang="en-US" sz="2000" b="1" dirty="0" err="1" smtClean="0"/>
              <a:t>agricol</a:t>
            </a:r>
            <a:r>
              <a:rPr lang="en-US" sz="2000" b="1" dirty="0" smtClean="0"/>
              <a:t> </a:t>
            </a:r>
            <a:r>
              <a:rPr lang="en-US" sz="2000" b="1" dirty="0" err="1" smtClean="0"/>
              <a:t>intrat</a:t>
            </a:r>
            <a:r>
              <a:rPr lang="ro-RO" sz="2000" b="1" dirty="0" smtClean="0"/>
              <a:t>ă</a:t>
            </a:r>
            <a:r>
              <a:rPr lang="en-US" sz="2000" b="1" dirty="0" smtClean="0"/>
              <a:t> </a:t>
            </a:r>
            <a:r>
              <a:rPr lang="ro-RO" sz="2000" b="1" dirty="0" smtClean="0"/>
              <a:t>î</a:t>
            </a:r>
            <a:r>
              <a:rPr lang="en-US" sz="2000" b="1" dirty="0" smtClean="0"/>
              <a:t>n </a:t>
            </a:r>
            <a:r>
              <a:rPr lang="en-US" sz="2000" b="1" dirty="0" err="1" smtClean="0"/>
              <a:t>circuitul</a:t>
            </a:r>
            <a:r>
              <a:rPr lang="en-US" sz="2000" b="1" dirty="0" smtClean="0"/>
              <a:t> </a:t>
            </a:r>
            <a:r>
              <a:rPr lang="en-US" sz="2000" b="1" dirty="0" err="1" smtClean="0"/>
              <a:t>comercial</a:t>
            </a:r>
            <a:r>
              <a:rPr lang="en-US" sz="2000" b="1" dirty="0" smtClean="0"/>
              <a:t>: </a:t>
            </a:r>
            <a:r>
              <a:rPr lang="ro-RO" sz="2000" b="1" dirty="0" smtClean="0">
                <a:cs typeface="Times New Roman" pitchFamily="18" charset="0"/>
              </a:rPr>
              <a:t>1.</a:t>
            </a:r>
            <a:r>
              <a:rPr lang="en-GB" sz="2000" b="1" dirty="0" smtClean="0">
                <a:cs typeface="Times New Roman" pitchFamily="18" charset="0"/>
              </a:rPr>
              <a:t>698</a:t>
            </a:r>
            <a:r>
              <a:rPr lang="en-US" sz="2000" dirty="0" smtClean="0"/>
              <a:t> </a:t>
            </a:r>
            <a:r>
              <a:rPr lang="en-US" sz="2000" b="1" dirty="0" smtClean="0"/>
              <a:t>ha</a:t>
            </a:r>
            <a:r>
              <a:rPr lang="ro-RO" sz="2000" b="1" dirty="0" smtClean="0"/>
              <a:t/>
            </a:r>
            <a:br>
              <a:rPr lang="ro-RO" sz="2000" b="1" dirty="0" smtClean="0"/>
            </a:br>
            <a:r>
              <a:rPr lang="ro-RO" sz="2000" b="1" dirty="0" smtClean="0"/>
              <a:t>faţă de anul  202</a:t>
            </a:r>
            <a:r>
              <a:rPr lang="en-GB" sz="2000" b="1" dirty="0" smtClean="0"/>
              <a:t>1</a:t>
            </a:r>
            <a:r>
              <a:rPr lang="ro-RO" sz="2000" b="1" dirty="0" smtClean="0"/>
              <a:t> în care au fost 1.</a:t>
            </a:r>
            <a:r>
              <a:rPr lang="en-GB" sz="2000" b="1" dirty="0" smtClean="0"/>
              <a:t>595</a:t>
            </a:r>
            <a:r>
              <a:rPr lang="ro-RO" sz="2000" b="1" dirty="0" smtClean="0"/>
              <a:t> ha</a:t>
            </a:r>
            <a:r>
              <a:rPr lang="en-US" sz="2000" b="1" dirty="0" smtClean="0"/>
              <a:t/>
            </a:r>
            <a:br>
              <a:rPr lang="en-US" sz="2000" b="1" dirty="0" smtClean="0"/>
            </a:br>
            <a:r>
              <a:rPr lang="en-US" sz="2000" b="1" dirty="0" smtClean="0"/>
              <a:t/>
            </a:r>
            <a:br>
              <a:rPr lang="en-US" sz="2000" b="1" dirty="0" smtClean="0"/>
            </a:br>
            <a:r>
              <a:rPr lang="en-US" sz="2000" b="1" dirty="0" smtClean="0">
                <a:solidFill>
                  <a:srgbClr val="FF0000"/>
                </a:solidFill>
              </a:rPr>
              <a:t/>
            </a:r>
            <a:br>
              <a:rPr lang="en-US" sz="2000" b="1" dirty="0" smtClean="0">
                <a:solidFill>
                  <a:srgbClr val="FF0000"/>
                </a:solidFill>
              </a:rPr>
            </a:br>
            <a:r>
              <a:rPr lang="en-US" sz="2000" b="1" dirty="0" smtClean="0"/>
              <a:t/>
            </a:r>
            <a:br>
              <a:rPr lang="en-US" sz="2000" b="1" dirty="0" smtClean="0"/>
            </a:br>
            <a:r>
              <a:rPr lang="en-US" sz="2000" dirty="0" smtClean="0"/>
              <a:t>Pre</a:t>
            </a:r>
            <a:r>
              <a:rPr lang="ro-RO" sz="2000" dirty="0" smtClean="0"/>
              <a:t>ţ</a:t>
            </a:r>
            <a:r>
              <a:rPr lang="en-US" sz="2000" dirty="0" smtClean="0"/>
              <a:t> maxim</a:t>
            </a:r>
            <a:r>
              <a:rPr lang="ro-RO" sz="2000" dirty="0" smtClean="0"/>
              <a:t> -</a:t>
            </a:r>
            <a:r>
              <a:rPr lang="en-GB" sz="2000" dirty="0" smtClean="0"/>
              <a:t>855.19 </a:t>
            </a:r>
            <a:r>
              <a:rPr lang="ro-RO" sz="2000" dirty="0" smtClean="0"/>
              <a:t>lei</a:t>
            </a:r>
            <a:r>
              <a:rPr lang="en-US" sz="2000" dirty="0" smtClean="0"/>
              <a:t>/</a:t>
            </a:r>
            <a:r>
              <a:rPr lang="ro-RO" sz="2000" dirty="0" smtClean="0"/>
              <a:t> mp</a:t>
            </a:r>
            <a:r>
              <a:rPr lang="en-US" sz="2000" dirty="0" smtClean="0"/>
              <a:t> </a:t>
            </a:r>
            <a:r>
              <a:rPr lang="en-US" sz="2000" dirty="0" err="1" smtClean="0"/>
              <a:t>fata</a:t>
            </a:r>
            <a:r>
              <a:rPr lang="en-US" sz="2000" dirty="0" smtClean="0"/>
              <a:t> de </a:t>
            </a:r>
            <a:r>
              <a:rPr lang="ro-RO" sz="2000" dirty="0" smtClean="0"/>
              <a:t>816,67</a:t>
            </a:r>
            <a:r>
              <a:rPr lang="en-US" sz="2000" dirty="0" smtClean="0"/>
              <a:t> lei/mp</a:t>
            </a:r>
            <a:br>
              <a:rPr lang="en-US" sz="2000" dirty="0" smtClean="0"/>
            </a:br>
            <a:r>
              <a:rPr lang="en-US" sz="2000" b="1" dirty="0" smtClean="0"/>
              <a:t/>
            </a:r>
            <a:br>
              <a:rPr lang="en-US" sz="2000" b="1" dirty="0" smtClean="0"/>
            </a:br>
            <a:r>
              <a:rPr lang="en-US" sz="2000" b="1" dirty="0" smtClean="0"/>
              <a:t>Num</a:t>
            </a:r>
            <a:r>
              <a:rPr lang="ro-RO" sz="2000" b="1" dirty="0" smtClean="0"/>
              <a:t>ă</a:t>
            </a:r>
            <a:r>
              <a:rPr lang="en-US" sz="2000" b="1" dirty="0" smtClean="0"/>
              <a:t>r </a:t>
            </a:r>
            <a:r>
              <a:rPr lang="en-US" sz="2000" b="1" dirty="0" err="1" smtClean="0"/>
              <a:t>avize</a:t>
            </a:r>
            <a:r>
              <a:rPr lang="en-US" sz="2000" b="1" dirty="0" smtClean="0"/>
              <a:t> </a:t>
            </a:r>
            <a:r>
              <a:rPr lang="en-US" sz="2000" b="1" dirty="0" smtClean="0">
                <a:cs typeface="Times New Roman" pitchFamily="18" charset="0"/>
              </a:rPr>
              <a:t> – 369 </a:t>
            </a: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000" b="1" dirty="0" smtClean="0">
                <a:solidFill>
                  <a:srgbClr val="FF0000"/>
                </a:solidFill>
                <a:latin typeface="Times New Roman" pitchFamily="18" charset="0"/>
              </a:rPr>
              <a:t/>
            </a:r>
            <a:br>
              <a:rPr lang="en-US" sz="2000" b="1" dirty="0" smtClean="0">
                <a:solidFill>
                  <a:srgbClr val="FF0000"/>
                </a:solidFill>
                <a:latin typeface="Times New Roman" pitchFamily="18" charset="0"/>
              </a:rPr>
            </a:br>
            <a:r>
              <a:rPr lang="en-US" sz="1600" b="1" dirty="0" smtClean="0">
                <a:solidFill>
                  <a:srgbClr val="000000"/>
                </a:solidFill>
                <a:latin typeface="Times New Roman" pitchFamily="18" charset="0"/>
              </a:rPr>
              <a:t/>
            </a:r>
            <a:br>
              <a:rPr lang="en-US" sz="1600" b="1" dirty="0" smtClean="0">
                <a:solidFill>
                  <a:srgbClr val="000000"/>
                </a:solidFill>
                <a:latin typeface="Times New Roman" pitchFamily="18" charset="0"/>
              </a:rPr>
            </a:br>
            <a:r>
              <a:rPr lang="en-US" sz="2800" b="1" dirty="0" smtClean="0">
                <a:solidFill>
                  <a:srgbClr val="000000"/>
                </a:solidFill>
                <a:latin typeface="Times New Roman" pitchFamily="18" charset="0"/>
              </a:rPr>
              <a:t/>
            </a:r>
            <a:br>
              <a:rPr lang="en-US" sz="2800" b="1" dirty="0" smtClean="0">
                <a:solidFill>
                  <a:srgbClr val="000000"/>
                </a:solidFill>
                <a:latin typeface="Times New Roman" pitchFamily="18" charset="0"/>
              </a:rPr>
            </a:br>
            <a:endParaRPr lang="en-US" sz="28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2057400"/>
            <a:ext cx="7772400" cy="1317625"/>
          </a:xfrm>
        </p:spPr>
        <p:txBody>
          <a:bodyPr>
            <a:noAutofit/>
          </a:bodyPr>
          <a:lstStyle/>
          <a:p>
            <a:r>
              <a:rPr lang="en-US" sz="2800" b="1" dirty="0" smtClean="0">
                <a:latin typeface="Times New Roman" pitchFamily="18" charset="0"/>
              </a:rPr>
              <a:t/>
            </a:r>
            <a:br>
              <a:rPr lang="en-US" sz="2800" b="1" dirty="0" smtClean="0">
                <a:latin typeface="Times New Roman" pitchFamily="18" charset="0"/>
              </a:rPr>
            </a:br>
            <a:r>
              <a:rPr lang="en-US" sz="2800" b="1" dirty="0" err="1" smtClean="0">
                <a:latin typeface="Times New Roman" pitchFamily="18" charset="0"/>
              </a:rPr>
              <a:t>Suprafa</a:t>
            </a:r>
            <a:r>
              <a:rPr lang="ro-RO" sz="2800" b="1" dirty="0" smtClean="0">
                <a:latin typeface="Times New Roman" pitchFamily="18" charset="0"/>
              </a:rPr>
              <a:t>ţ</a:t>
            </a:r>
            <a:r>
              <a:rPr lang="en-US" sz="2800" b="1" dirty="0" smtClean="0">
                <a:latin typeface="Times New Roman" pitchFamily="18" charset="0"/>
              </a:rPr>
              <a:t>a total</a:t>
            </a:r>
            <a:r>
              <a:rPr lang="ro-RO" sz="2800" b="1" dirty="0" smtClean="0">
                <a:latin typeface="Times New Roman" pitchFamily="18" charset="0"/>
              </a:rPr>
              <a:t>ă </a:t>
            </a:r>
            <a:r>
              <a:rPr lang="en-US" sz="2800" b="1" dirty="0" smtClean="0">
                <a:latin typeface="Times New Roman" pitchFamily="18" charset="0"/>
              </a:rPr>
              <a:t>a </a:t>
            </a:r>
            <a:r>
              <a:rPr lang="en-US" sz="2800" b="1" dirty="0" err="1" smtClean="0">
                <a:latin typeface="Times New Roman" pitchFamily="18" charset="0"/>
              </a:rPr>
              <a:t>jude</a:t>
            </a:r>
            <a:r>
              <a:rPr lang="ro-RO" sz="2800" b="1" dirty="0" smtClean="0">
                <a:latin typeface="Times New Roman" pitchFamily="18" charset="0"/>
              </a:rPr>
              <a:t>ţ</a:t>
            </a:r>
            <a:r>
              <a:rPr lang="en-US" sz="2800" b="1" dirty="0" err="1" smtClean="0">
                <a:latin typeface="Times New Roman" pitchFamily="18" charset="0"/>
              </a:rPr>
              <a:t>ului</a:t>
            </a:r>
            <a:r>
              <a:rPr lang="en-US" sz="2800" b="1" dirty="0" smtClean="0">
                <a:latin typeface="Times New Roman" pitchFamily="18" charset="0"/>
              </a:rPr>
              <a:t> </a:t>
            </a:r>
            <a:r>
              <a:rPr lang="en-US" sz="2800" b="1" dirty="0" err="1" smtClean="0">
                <a:latin typeface="Times New Roman" pitchFamily="18" charset="0"/>
              </a:rPr>
              <a:t>Prahova</a:t>
            </a:r>
            <a:r>
              <a:rPr lang="en-US" sz="2800" b="1" dirty="0" smtClean="0">
                <a:latin typeface="Times New Roman" pitchFamily="18" charset="0"/>
              </a:rPr>
              <a:t> </a:t>
            </a:r>
            <a:r>
              <a:rPr lang="en-US" sz="2800" b="1" dirty="0" err="1" smtClean="0">
                <a:latin typeface="Times New Roman" pitchFamily="18" charset="0"/>
              </a:rPr>
              <a:t>este</a:t>
            </a:r>
            <a:r>
              <a:rPr lang="en-US" sz="2800" b="1" dirty="0" smtClean="0">
                <a:latin typeface="Times New Roman" pitchFamily="18" charset="0"/>
              </a:rPr>
              <a:t> de 471.484 ha, din care 26</a:t>
            </a:r>
            <a:r>
              <a:rPr lang="ro-RO" sz="2800" b="1" dirty="0" smtClean="0">
                <a:latin typeface="Times New Roman" pitchFamily="18" charset="0"/>
              </a:rPr>
              <a:t>8.</a:t>
            </a:r>
            <a:r>
              <a:rPr lang="en-GB" sz="2800" b="1" dirty="0" smtClean="0">
                <a:latin typeface="Times New Roman" pitchFamily="18" charset="0"/>
              </a:rPr>
              <a:t>626</a:t>
            </a:r>
            <a:r>
              <a:rPr lang="en-US" sz="2800" b="1" dirty="0" smtClean="0">
                <a:latin typeface="Times New Roman" pitchFamily="18" charset="0"/>
              </a:rPr>
              <a:t> ha </a:t>
            </a:r>
            <a:r>
              <a:rPr lang="en-US" sz="2800" b="1" dirty="0" err="1" smtClean="0">
                <a:latin typeface="Times New Roman" pitchFamily="18" charset="0"/>
              </a:rPr>
              <a:t>suprafa</a:t>
            </a:r>
            <a:r>
              <a:rPr lang="ro-RO" sz="2800" b="1" dirty="0" smtClean="0">
                <a:latin typeface="Times New Roman" pitchFamily="18" charset="0"/>
              </a:rPr>
              <a:t>ţă</a:t>
            </a:r>
            <a:r>
              <a:rPr lang="en-US" sz="2800" b="1" dirty="0" smtClean="0">
                <a:latin typeface="Times New Roman" pitchFamily="18" charset="0"/>
              </a:rPr>
              <a:t> </a:t>
            </a:r>
            <a:r>
              <a:rPr lang="en-US" sz="2800" b="1" dirty="0" err="1" smtClean="0">
                <a:latin typeface="Times New Roman" pitchFamily="18" charset="0"/>
              </a:rPr>
              <a:t>agricol</a:t>
            </a:r>
            <a:r>
              <a:rPr lang="ro-RO" sz="2800" b="1" dirty="0" smtClean="0">
                <a:latin typeface="Times New Roman" pitchFamily="18" charset="0"/>
              </a:rPr>
              <a:t>ă</a:t>
            </a:r>
            <a:r>
              <a:rPr lang="en-US" sz="2800" b="1" dirty="0" smtClean="0">
                <a:latin typeface="Times New Roman" pitchFamily="18" charset="0"/>
              </a:rPr>
              <a:t>.</a:t>
            </a:r>
            <a:r>
              <a:rPr lang="en-US" sz="2800" b="1" dirty="0" smtClean="0">
                <a:solidFill>
                  <a:srgbClr val="FF0000"/>
                </a:solidFill>
                <a:latin typeface="Times New Roman" pitchFamily="18" charset="0"/>
              </a:rPr>
              <a:t/>
            </a:r>
            <a:br>
              <a:rPr lang="en-US" sz="2800" b="1" dirty="0" smtClean="0">
                <a:solidFill>
                  <a:srgbClr val="FF0000"/>
                </a:solidFill>
                <a:latin typeface="Times New Roman" pitchFamily="18" charset="0"/>
              </a:rPr>
            </a:br>
            <a:endParaRPr lang="en-US" sz="2800" dirty="0" smtClean="0">
              <a:solidFill>
                <a:srgbClr val="FF0000"/>
              </a:solidFill>
              <a:latin typeface="Times New Roman" pitchFamily="18" charset="0"/>
            </a:endParaRPr>
          </a:p>
        </p:txBody>
      </p:sp>
      <p:graphicFrame>
        <p:nvGraphicFramePr>
          <p:cNvPr id="16" name="Group 12"/>
          <p:cNvGraphicFramePr>
            <a:graphicFrameLocks noGrp="1"/>
          </p:cNvGraphicFramePr>
          <p:nvPr/>
        </p:nvGraphicFramePr>
        <p:xfrm>
          <a:off x="762000" y="3886200"/>
          <a:ext cx="7848600" cy="1431926"/>
        </p:xfrm>
        <a:graphic>
          <a:graphicData uri="http://schemas.openxmlformats.org/drawingml/2006/table">
            <a:tbl>
              <a:tblPr/>
              <a:tblGrid>
                <a:gridCol w="1701191"/>
                <a:gridCol w="1509600"/>
                <a:gridCol w="1227170"/>
                <a:gridCol w="1230472"/>
                <a:gridCol w="1133026"/>
                <a:gridCol w="1047141"/>
              </a:tblGrid>
              <a:tr h="743094">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800" b="1" i="0" u="none" strike="noStrike" cap="none" normalizeH="0" baseline="0" dirty="0" err="1" smtClean="0">
                          <a:ln>
                            <a:noFill/>
                          </a:ln>
                          <a:solidFill>
                            <a:srgbClr val="000000"/>
                          </a:solidFill>
                          <a:effectLst/>
                          <a:latin typeface="Times New Roman" pitchFamily="18" charset="0"/>
                        </a:rPr>
                        <a:t>Pe</a:t>
                      </a:r>
                      <a:r>
                        <a:rPr kumimoji="0" lang="en-US" sz="1800" b="1" i="0" u="none" strike="noStrike" cap="none" normalizeH="0" baseline="0" dirty="0" smtClean="0">
                          <a:ln>
                            <a:noFill/>
                          </a:ln>
                          <a:solidFill>
                            <a:srgbClr val="000000"/>
                          </a:solidFill>
                          <a:effectLst/>
                          <a:latin typeface="Times New Roman" pitchFamily="18" charset="0"/>
                        </a:rPr>
                        <a:t> </a:t>
                      </a:r>
                      <a:r>
                        <a:rPr kumimoji="0" lang="en-US" sz="1800" b="1" i="0" u="none" strike="noStrike" cap="none" normalizeH="0" baseline="0" dirty="0" err="1" smtClean="0">
                          <a:ln>
                            <a:noFill/>
                          </a:ln>
                          <a:solidFill>
                            <a:srgbClr val="000000"/>
                          </a:solidFill>
                          <a:effectLst/>
                          <a:latin typeface="Times New Roman" pitchFamily="18" charset="0"/>
                        </a:rPr>
                        <a:t>categorii</a:t>
                      </a:r>
                      <a:r>
                        <a:rPr kumimoji="0" lang="en-US" sz="1800" b="1" i="0" u="none" strike="noStrike" cap="none" normalizeH="0" baseline="0" dirty="0" smtClean="0">
                          <a:ln>
                            <a:noFill/>
                          </a:ln>
                          <a:solidFill>
                            <a:srgbClr val="000000"/>
                          </a:solidFill>
                          <a:effectLst/>
                          <a:latin typeface="Times New Roman" pitchFamily="18" charset="0"/>
                        </a:rPr>
                        <a:t> de </a:t>
                      </a:r>
                      <a:r>
                        <a:rPr kumimoji="0" lang="en-US" sz="1800" b="1" i="0" u="none" strike="noStrike" cap="none" normalizeH="0" baseline="0" dirty="0" err="1" smtClean="0">
                          <a:ln>
                            <a:noFill/>
                          </a:ln>
                          <a:solidFill>
                            <a:srgbClr val="000000"/>
                          </a:solidFill>
                          <a:effectLst/>
                          <a:latin typeface="Times New Roman" pitchFamily="18" charset="0"/>
                        </a:rPr>
                        <a:t>folosinta</a:t>
                      </a:r>
                      <a:endParaRPr kumimoji="0" lang="en-US" sz="1800" b="1"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TERENURI ARABILE</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PASUNI</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FANETE</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VII</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LIVEZI</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8832">
                <a:tc>
                  <a:txBody>
                    <a:bodyPr/>
                    <a:lstStyle/>
                    <a:p>
                      <a:pPr marL="0" marR="0" lvl="0" indent="0" algn="l"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TOTAL     JUDET</a:t>
                      </a:r>
                      <a:endParaRPr kumimoji="0" lang="en-US" sz="18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smtClean="0">
                          <a:ln>
                            <a:noFill/>
                          </a:ln>
                          <a:solidFill>
                            <a:srgbClr val="000000"/>
                          </a:solidFill>
                          <a:effectLst/>
                          <a:latin typeface="Times New Roman" pitchFamily="18" charset="0"/>
                          <a:cs typeface="Times New Roman" pitchFamily="18" charset="0"/>
                        </a:rPr>
                        <a:t>142.894 </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ha</a:t>
                      </a:r>
                      <a:endParaRPr kumimoji="0" lang="en-US" sz="1800" b="0"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68.437 ha</a:t>
                      </a:r>
                      <a:endParaRPr kumimoji="0" lang="en-US" sz="1800" b="0"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GB" sz="1800" b="1" i="0" u="none" strike="noStrike" cap="none" normalizeH="0" baseline="0" dirty="0" smtClean="0">
                          <a:ln>
                            <a:noFill/>
                          </a:ln>
                          <a:solidFill>
                            <a:srgbClr val="000000"/>
                          </a:solidFill>
                          <a:effectLst/>
                          <a:latin typeface="Times New Roman" pitchFamily="18" charset="0"/>
                          <a:cs typeface="Times New Roman" pitchFamily="18" charset="0"/>
                        </a:rPr>
                        <a:t>40</a:t>
                      </a:r>
                      <a:r>
                        <a:rPr kumimoji="0" lang="ro-RO" sz="1800" b="1" i="0" u="none" strike="noStrike" cap="none" normalizeH="0" baseline="0" dirty="0" smtClean="0">
                          <a:ln>
                            <a:noFill/>
                          </a:ln>
                          <a:solidFill>
                            <a:srgbClr val="000000"/>
                          </a:solidFill>
                          <a:effectLst/>
                          <a:latin typeface="Times New Roman" pitchFamily="18" charset="0"/>
                          <a:cs typeface="Times New Roman" pitchFamily="18" charset="0"/>
                        </a:rPr>
                        <a:t>.</a:t>
                      </a:r>
                      <a:r>
                        <a:rPr kumimoji="0" lang="en-GB" sz="1800" b="1" i="0" u="none" strike="noStrike" cap="none" normalizeH="0" baseline="0" dirty="0" smtClean="0">
                          <a:ln>
                            <a:noFill/>
                          </a:ln>
                          <a:solidFill>
                            <a:srgbClr val="000000"/>
                          </a:solidFill>
                          <a:effectLst/>
                          <a:latin typeface="Times New Roman" pitchFamily="18" charset="0"/>
                          <a:cs typeface="Times New Roman" pitchFamily="18" charset="0"/>
                        </a:rPr>
                        <a:t>259</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ha</a:t>
                      </a:r>
                      <a:endParaRPr kumimoji="0" lang="en-US" sz="1800" b="0"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7.</a:t>
                      </a:r>
                      <a:r>
                        <a:rPr kumimoji="0" lang="ro-RO" sz="1800" b="1" i="0" u="none" strike="noStrike" cap="none" normalizeH="0" baseline="0" dirty="0" smtClean="0">
                          <a:ln>
                            <a:noFill/>
                          </a:ln>
                          <a:solidFill>
                            <a:srgbClr val="000000"/>
                          </a:solidFill>
                          <a:effectLst/>
                          <a:latin typeface="Times New Roman" pitchFamily="18" charset="0"/>
                          <a:cs typeface="Times New Roman" pitchFamily="18" charset="0"/>
                        </a:rPr>
                        <a:t>7</a:t>
                      </a:r>
                      <a:r>
                        <a:rPr kumimoji="0" lang="en-GB" sz="1800" b="1" i="0" u="none" strike="noStrike" cap="none" normalizeH="0" baseline="0" dirty="0" smtClean="0">
                          <a:ln>
                            <a:noFill/>
                          </a:ln>
                          <a:solidFill>
                            <a:srgbClr val="000000"/>
                          </a:solidFill>
                          <a:effectLst/>
                          <a:latin typeface="Times New Roman" pitchFamily="18" charset="0"/>
                          <a:cs typeface="Times New Roman" pitchFamily="18" charset="0"/>
                        </a:rPr>
                        <a:t>59</a:t>
                      </a: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  ha </a:t>
                      </a:r>
                      <a:endParaRPr kumimoji="0" lang="en-US" sz="1800" b="0"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1"/>
                        </a:buClr>
                        <a:buSzPct val="75000"/>
                        <a:buFont typeface="Wingdings" pitchFamily="2" charset="2"/>
                        <a:buNone/>
                        <a:tabLst/>
                      </a:pPr>
                      <a:r>
                        <a:rPr kumimoji="0" lang="en-US" sz="1800" b="1" i="0" u="none" strike="noStrike" cap="none" normalizeH="0" baseline="0" dirty="0" smtClean="0">
                          <a:ln>
                            <a:noFill/>
                          </a:ln>
                          <a:solidFill>
                            <a:srgbClr val="000000"/>
                          </a:solidFill>
                          <a:effectLst/>
                          <a:latin typeface="Times New Roman" pitchFamily="18" charset="0"/>
                          <a:cs typeface="Times New Roman" pitchFamily="18" charset="0"/>
                        </a:rPr>
                        <a:t>9.277 ha</a:t>
                      </a:r>
                      <a:endParaRPr kumimoji="0" lang="en-US" sz="1800" b="0" i="0" u="none" strike="noStrike" cap="none" normalizeH="0" baseline="0" dirty="0" smtClean="0">
                        <a:ln>
                          <a:noFill/>
                        </a:ln>
                        <a:solidFill>
                          <a:srgbClr val="000000"/>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 name="Rectangle 17"/>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8077200" cy="4267200"/>
          </a:xfrm>
        </p:spPr>
        <p:txBody>
          <a:bodyPr>
            <a:noAutofit/>
          </a:bodyPr>
          <a:lstStyle/>
          <a:p>
            <a:r>
              <a:rPr lang="en-US" sz="2400" b="1" dirty="0" smtClean="0">
                <a:solidFill>
                  <a:srgbClr val="000000"/>
                </a:solidFill>
                <a:cs typeface="Times New Roman" pitchFamily="18" charset="0"/>
              </a:rPr>
              <a:t>Conform H.G. 1253/2013 </a:t>
            </a:r>
            <a:r>
              <a:rPr lang="en-US" sz="2400" b="1" dirty="0" err="1" smtClean="0">
                <a:solidFill>
                  <a:srgbClr val="000000"/>
                </a:solidFill>
                <a:cs typeface="Times New Roman" pitchFamily="18" charset="0"/>
              </a:rPr>
              <a:t>privind</a:t>
            </a:r>
            <a:r>
              <a:rPr lang="en-US" sz="2400" b="1" dirty="0" smtClean="0">
                <a:solidFill>
                  <a:srgbClr val="000000"/>
                </a:solidFill>
                <a:cs typeface="Times New Roman" pitchFamily="18" charset="0"/>
              </a:rPr>
              <a:t> </a:t>
            </a:r>
            <a:r>
              <a:rPr lang="en-US" sz="2400" b="1" i="1" u="sng" dirty="0" err="1" smtClean="0">
                <a:solidFill>
                  <a:srgbClr val="000000"/>
                </a:solidFill>
                <a:cs typeface="Times New Roman" pitchFamily="18" charset="0"/>
              </a:rPr>
              <a:t>agricultura</a:t>
            </a:r>
            <a:r>
              <a:rPr lang="en-US" sz="2400" b="1" i="1" u="sng" dirty="0" smtClean="0">
                <a:solidFill>
                  <a:srgbClr val="000000"/>
                </a:solidFill>
                <a:cs typeface="Times New Roman" pitchFamily="18" charset="0"/>
              </a:rPr>
              <a:t> </a:t>
            </a:r>
            <a:r>
              <a:rPr lang="en-US" sz="2400" b="1" i="1" u="sng" dirty="0" err="1" smtClean="0">
                <a:solidFill>
                  <a:srgbClr val="000000"/>
                </a:solidFill>
                <a:cs typeface="Times New Roman" pitchFamily="18" charset="0"/>
              </a:rPr>
              <a:t>ecologică</a:t>
            </a:r>
            <a:r>
              <a:rPr lang="en-US" sz="2400" b="1" i="1" u="sng" dirty="0" smtClean="0">
                <a:solidFill>
                  <a:srgbClr val="000000"/>
                </a:solidFill>
                <a:cs typeface="Times New Roman" pitchFamily="18" charset="0"/>
              </a:rPr>
              <a:t> </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în</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anul</a:t>
            </a:r>
            <a:r>
              <a:rPr lang="en-US" sz="2400" b="1" dirty="0" smtClean="0">
                <a:solidFill>
                  <a:srgbClr val="000000"/>
                </a:solidFill>
                <a:cs typeface="Times New Roman" pitchFamily="18" charset="0"/>
              </a:rPr>
              <a:t> 2022 la </a:t>
            </a:r>
            <a:r>
              <a:rPr lang="en-US" sz="2400" b="1" dirty="0" err="1" smtClean="0">
                <a:solidFill>
                  <a:srgbClr val="000000"/>
                </a:solidFill>
                <a:cs typeface="Times New Roman" pitchFamily="18" charset="0"/>
              </a:rPr>
              <a:t>nivelul</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judeţului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Prahova</a:t>
            </a:r>
            <a:r>
              <a:rPr lang="en-US" sz="2400" b="1" dirty="0" smtClean="0">
                <a:solidFill>
                  <a:srgbClr val="000000"/>
                </a:solidFill>
                <a:cs typeface="Times New Roman" pitchFamily="18" charset="0"/>
              </a:rPr>
              <a:t>, s-au </a:t>
            </a:r>
            <a:r>
              <a:rPr lang="en-US" sz="2400" b="1" dirty="0" err="1" smtClean="0">
                <a:solidFill>
                  <a:srgbClr val="000000"/>
                </a:solidFill>
                <a:cs typeface="Times New Roman" pitchFamily="18" charset="0"/>
              </a:rPr>
              <a:t>înscris</a:t>
            </a:r>
            <a:r>
              <a:rPr lang="en-US" sz="2400" b="1" dirty="0" smtClean="0">
                <a:solidFill>
                  <a:srgbClr val="000000"/>
                </a:solidFill>
                <a:cs typeface="Times New Roman" pitchFamily="18" charset="0"/>
              </a:rPr>
              <a:t>:</a:t>
            </a:r>
            <a:r>
              <a:rPr lang="en-US" sz="2800" b="1" dirty="0" smtClean="0">
                <a:solidFill>
                  <a:srgbClr val="000000"/>
                </a:solidFill>
                <a:cs typeface="Times New Roman" pitchFamily="18" charset="0"/>
              </a:rPr>
              <a:t/>
            </a:r>
            <a:br>
              <a:rPr lang="en-US" sz="2800" b="1" dirty="0" smtClean="0">
                <a:solidFill>
                  <a:srgbClr val="000000"/>
                </a:solidFill>
                <a:cs typeface="Times New Roman" pitchFamily="18" charset="0"/>
              </a:rPr>
            </a:br>
            <a:r>
              <a:rPr lang="en-US" sz="2400" b="1" u="sng" dirty="0" smtClean="0">
                <a:solidFill>
                  <a:srgbClr val="000000"/>
                </a:solidFill>
                <a:cs typeface="Times New Roman" pitchFamily="18" charset="0"/>
              </a:rPr>
              <a:t>142 </a:t>
            </a:r>
            <a:r>
              <a:rPr lang="en-US" sz="2400" b="1" u="sng" dirty="0" err="1" smtClean="0">
                <a:solidFill>
                  <a:srgbClr val="000000"/>
                </a:solidFill>
                <a:cs typeface="Times New Roman" pitchFamily="18" charset="0"/>
              </a:rPr>
              <a:t>operatori</a:t>
            </a:r>
            <a:r>
              <a:rPr lang="en-US" sz="2400" b="1" u="sng" dirty="0" smtClean="0">
                <a:solidFill>
                  <a:srgbClr val="000000"/>
                </a:solidFill>
                <a:cs typeface="Times New Roman" pitchFamily="18" charset="0"/>
              </a:rPr>
              <a:t> </a:t>
            </a:r>
            <a:r>
              <a:rPr lang="en-US" sz="2400" b="1" u="sng" dirty="0" err="1" smtClean="0">
                <a:solidFill>
                  <a:srgbClr val="000000"/>
                </a:solidFill>
                <a:cs typeface="Times New Roman" pitchFamily="18" charset="0"/>
              </a:rPr>
              <a:t>ecologici</a:t>
            </a:r>
            <a:r>
              <a:rPr lang="en-US" sz="2400" b="1" u="sng" dirty="0" smtClean="0">
                <a:solidFill>
                  <a:srgbClr val="000000"/>
                </a:solidFill>
                <a:cs typeface="Times New Roman" pitchFamily="18" charset="0"/>
              </a:rPr>
              <a:t> din care</a:t>
            </a:r>
            <a:r>
              <a:rPr lang="en-US" sz="2400" b="1" dirty="0" smtClean="0">
                <a:solidFill>
                  <a:srgbClr val="000000"/>
                </a:solidFill>
                <a:cs typeface="Times New Roman" pitchFamily="18" charset="0"/>
              </a:rPr>
              <a:t>:</a:t>
            </a:r>
            <a:br>
              <a:rPr lang="en-US" sz="2400" b="1" dirty="0" smtClean="0">
                <a:solidFill>
                  <a:srgbClr val="000000"/>
                </a:solidFill>
                <a:cs typeface="Times New Roman" pitchFamily="18" charset="0"/>
              </a:rPr>
            </a:br>
            <a:r>
              <a:rPr lang="en-US" sz="2400" b="1" dirty="0" smtClean="0">
                <a:solidFill>
                  <a:srgbClr val="000000"/>
                </a:solidFill>
                <a:cs typeface="Times New Roman" pitchFamily="18" charset="0"/>
              </a:rPr>
              <a:t> </a:t>
            </a:r>
            <a:r>
              <a:rPr lang="en-US" sz="2400" dirty="0" err="1" smtClean="0">
                <a:solidFill>
                  <a:srgbClr val="000000"/>
                </a:solidFill>
                <a:cs typeface="Times New Roman" pitchFamily="18" charset="0"/>
              </a:rPr>
              <a:t>Producători</a:t>
            </a:r>
            <a:r>
              <a:rPr lang="en-US" sz="2400" dirty="0" smtClean="0">
                <a:solidFill>
                  <a:srgbClr val="000000"/>
                </a:solidFill>
                <a:cs typeface="Times New Roman" pitchFamily="18" charset="0"/>
              </a:rPr>
              <a:t> </a:t>
            </a:r>
            <a:r>
              <a:rPr lang="en-US" sz="2400" dirty="0" err="1" smtClean="0">
                <a:solidFill>
                  <a:srgbClr val="000000"/>
                </a:solidFill>
                <a:cs typeface="Times New Roman" pitchFamily="18" charset="0"/>
              </a:rPr>
              <a:t>agricoli</a:t>
            </a:r>
            <a:r>
              <a:rPr lang="en-US" sz="2400" dirty="0" smtClean="0">
                <a:solidFill>
                  <a:srgbClr val="000000"/>
                </a:solidFill>
                <a:cs typeface="Times New Roman" pitchFamily="18" charset="0"/>
              </a:rPr>
              <a:t> – </a:t>
            </a:r>
            <a:r>
              <a:rPr lang="ro-RO" sz="2400" dirty="0" smtClean="0">
                <a:solidFill>
                  <a:srgbClr val="000000"/>
                </a:solidFill>
                <a:cs typeface="Times New Roman" pitchFamily="18" charset="0"/>
              </a:rPr>
              <a:t>8</a:t>
            </a:r>
            <a:r>
              <a:rPr lang="en-GB" sz="2400" dirty="0" smtClean="0">
                <a:solidFill>
                  <a:srgbClr val="000000"/>
                </a:solidFill>
                <a:cs typeface="Times New Roman" pitchFamily="18" charset="0"/>
              </a:rPr>
              <a:t>6</a:t>
            </a:r>
            <a:r>
              <a:rPr lang="en-US" sz="2400" dirty="0" smtClean="0">
                <a:solidFill>
                  <a:srgbClr val="000000"/>
                </a:solidFill>
                <a:cs typeface="Times New Roman" pitchFamily="18" charset="0"/>
              </a:rPr>
              <a:t/>
            </a:r>
            <a:br>
              <a:rPr lang="en-US" sz="2400" dirty="0" smtClean="0">
                <a:solidFill>
                  <a:srgbClr val="000000"/>
                </a:solidFill>
                <a:cs typeface="Times New Roman" pitchFamily="18" charset="0"/>
              </a:rPr>
            </a:br>
            <a:r>
              <a:rPr lang="en-US" sz="2400" dirty="0" err="1" smtClean="0">
                <a:solidFill>
                  <a:srgbClr val="000000"/>
                </a:solidFill>
                <a:cs typeface="Times New Roman" pitchFamily="18" charset="0"/>
              </a:rPr>
              <a:t>Distribuitori</a:t>
            </a:r>
            <a:r>
              <a:rPr lang="en-US" sz="2400" dirty="0" smtClean="0">
                <a:solidFill>
                  <a:srgbClr val="000000"/>
                </a:solidFill>
                <a:cs typeface="Times New Roman" pitchFamily="18" charset="0"/>
              </a:rPr>
              <a:t>  – </a:t>
            </a:r>
            <a:r>
              <a:rPr lang="ro-RO" sz="2400" dirty="0" smtClean="0">
                <a:solidFill>
                  <a:srgbClr val="000000"/>
                </a:solidFill>
                <a:cs typeface="Times New Roman" pitchFamily="18" charset="0"/>
              </a:rPr>
              <a:t>2</a:t>
            </a:r>
            <a:r>
              <a:rPr lang="en-GB" sz="2400" dirty="0" smtClean="0">
                <a:solidFill>
                  <a:srgbClr val="000000"/>
                </a:solidFill>
                <a:cs typeface="Times New Roman" pitchFamily="18" charset="0"/>
              </a:rPr>
              <a:t>4</a:t>
            </a:r>
            <a:r>
              <a:rPr lang="en-US" sz="2400" dirty="0" smtClean="0">
                <a:solidFill>
                  <a:srgbClr val="000000"/>
                </a:solidFill>
                <a:cs typeface="Times New Roman" pitchFamily="18" charset="0"/>
              </a:rPr>
              <a:t/>
            </a:r>
            <a:br>
              <a:rPr lang="en-US" sz="2400" dirty="0" smtClean="0">
                <a:solidFill>
                  <a:srgbClr val="000000"/>
                </a:solidFill>
                <a:cs typeface="Times New Roman" pitchFamily="18" charset="0"/>
              </a:rPr>
            </a:br>
            <a:r>
              <a:rPr lang="en-US" sz="2400" dirty="0" err="1" smtClean="0">
                <a:solidFill>
                  <a:srgbClr val="000000"/>
                </a:solidFill>
                <a:cs typeface="Times New Roman" pitchFamily="18" charset="0"/>
              </a:rPr>
              <a:t>Procesatori</a:t>
            </a:r>
            <a:r>
              <a:rPr lang="en-US" sz="2400" dirty="0" smtClean="0">
                <a:solidFill>
                  <a:srgbClr val="000000"/>
                </a:solidFill>
                <a:cs typeface="Times New Roman" pitchFamily="18" charset="0"/>
              </a:rPr>
              <a:t>  – </a:t>
            </a:r>
            <a:r>
              <a:rPr lang="ro-RO" sz="2400" dirty="0" smtClean="0">
                <a:solidFill>
                  <a:srgbClr val="000000"/>
                </a:solidFill>
                <a:cs typeface="Times New Roman" pitchFamily="18" charset="0"/>
              </a:rPr>
              <a:t>1</a:t>
            </a:r>
            <a:r>
              <a:rPr lang="en-GB" sz="2400" dirty="0" smtClean="0">
                <a:solidFill>
                  <a:srgbClr val="000000"/>
                </a:solidFill>
                <a:cs typeface="Times New Roman" pitchFamily="18" charset="0"/>
              </a:rPr>
              <a:t>8</a:t>
            </a:r>
            <a:r>
              <a:rPr lang="en-US" sz="2400" dirty="0" smtClean="0">
                <a:solidFill>
                  <a:srgbClr val="000000"/>
                </a:solidFill>
                <a:cs typeface="Times New Roman" pitchFamily="18" charset="0"/>
              </a:rPr>
              <a:t/>
            </a:r>
            <a:br>
              <a:rPr lang="en-US" sz="2400" dirty="0" smtClean="0">
                <a:solidFill>
                  <a:srgbClr val="000000"/>
                </a:solidFill>
                <a:cs typeface="Times New Roman" pitchFamily="18" charset="0"/>
              </a:rPr>
            </a:br>
            <a:r>
              <a:rPr lang="en-US" sz="2400" dirty="0" err="1" smtClean="0">
                <a:solidFill>
                  <a:srgbClr val="000000"/>
                </a:solidFill>
                <a:cs typeface="Times New Roman" pitchFamily="18" charset="0"/>
              </a:rPr>
              <a:t>Exportatori</a:t>
            </a:r>
            <a:r>
              <a:rPr lang="en-US" sz="2400" dirty="0" smtClean="0">
                <a:solidFill>
                  <a:srgbClr val="000000"/>
                </a:solidFill>
                <a:cs typeface="Times New Roman" pitchFamily="18" charset="0"/>
              </a:rPr>
              <a:t> – </a:t>
            </a:r>
            <a:r>
              <a:rPr lang="en-GB" sz="2400" dirty="0" smtClean="0">
                <a:solidFill>
                  <a:srgbClr val="000000"/>
                </a:solidFill>
                <a:cs typeface="Times New Roman" pitchFamily="18" charset="0"/>
              </a:rPr>
              <a:t>2</a:t>
            </a:r>
            <a:r>
              <a:rPr lang="en-US" sz="2400" dirty="0" smtClean="0">
                <a:solidFill>
                  <a:srgbClr val="000000"/>
                </a:solidFill>
                <a:cs typeface="Times New Roman" pitchFamily="18" charset="0"/>
              </a:rPr>
              <a:t/>
            </a:r>
            <a:br>
              <a:rPr lang="en-US" sz="2400" dirty="0" smtClean="0">
                <a:solidFill>
                  <a:srgbClr val="000000"/>
                </a:solidFill>
                <a:cs typeface="Times New Roman" pitchFamily="18" charset="0"/>
              </a:rPr>
            </a:br>
            <a:r>
              <a:rPr lang="en-US" sz="2400" dirty="0" err="1" smtClean="0">
                <a:solidFill>
                  <a:srgbClr val="000000"/>
                </a:solidFill>
                <a:cs typeface="Times New Roman" pitchFamily="18" charset="0"/>
              </a:rPr>
              <a:t>Importatori</a:t>
            </a:r>
            <a:r>
              <a:rPr lang="en-US" sz="2400" dirty="0" smtClean="0">
                <a:solidFill>
                  <a:srgbClr val="000000"/>
                </a:solidFill>
                <a:cs typeface="Times New Roman" pitchFamily="18" charset="0"/>
              </a:rPr>
              <a:t> – </a:t>
            </a:r>
            <a:r>
              <a:rPr lang="en-GB" sz="2400" dirty="0" smtClean="0">
                <a:solidFill>
                  <a:srgbClr val="000000"/>
                </a:solidFill>
                <a:cs typeface="Times New Roman" pitchFamily="18" charset="0"/>
              </a:rPr>
              <a:t>1</a:t>
            </a:r>
            <a:br>
              <a:rPr lang="en-GB" sz="2400" dirty="0" smtClean="0">
                <a:solidFill>
                  <a:srgbClr val="000000"/>
                </a:solidFill>
                <a:cs typeface="Times New Roman" pitchFamily="18" charset="0"/>
              </a:rPr>
            </a:br>
            <a:r>
              <a:rPr lang="en-GB" sz="2400" dirty="0" err="1" smtClean="0">
                <a:solidFill>
                  <a:srgbClr val="000000"/>
                </a:solidFill>
                <a:cs typeface="Times New Roman" pitchFamily="18" charset="0"/>
              </a:rPr>
              <a:t>Depozitari</a:t>
            </a:r>
            <a:r>
              <a:rPr lang="en-GB" sz="2400" dirty="0" smtClean="0">
                <a:solidFill>
                  <a:srgbClr val="000000"/>
                </a:solidFill>
                <a:cs typeface="Times New Roman" pitchFamily="18" charset="0"/>
              </a:rPr>
              <a:t> – 1</a:t>
            </a:r>
            <a:br>
              <a:rPr lang="en-GB" sz="2400" dirty="0" smtClean="0">
                <a:solidFill>
                  <a:srgbClr val="000000"/>
                </a:solidFill>
                <a:cs typeface="Times New Roman" pitchFamily="18" charset="0"/>
              </a:rPr>
            </a:br>
            <a:r>
              <a:rPr lang="en-GB" sz="2400" dirty="0" smtClean="0">
                <a:solidFill>
                  <a:srgbClr val="000000"/>
                </a:solidFill>
                <a:cs typeface="Times New Roman" pitchFamily="18" charset="0"/>
              </a:rPr>
              <a:t>Flora </a:t>
            </a:r>
            <a:r>
              <a:rPr lang="en-GB" sz="2400" dirty="0" err="1" smtClean="0">
                <a:solidFill>
                  <a:srgbClr val="000000"/>
                </a:solidFill>
                <a:cs typeface="Times New Roman" pitchFamily="18" charset="0"/>
              </a:rPr>
              <a:t>spontana</a:t>
            </a:r>
            <a:r>
              <a:rPr lang="en-GB" sz="2400" dirty="0" smtClean="0">
                <a:solidFill>
                  <a:srgbClr val="000000"/>
                </a:solidFill>
                <a:cs typeface="Times New Roman" pitchFamily="18" charset="0"/>
              </a:rPr>
              <a:t> - 1</a:t>
            </a:r>
            <a:r>
              <a:rPr lang="en-US" sz="2400" dirty="0" smtClean="0">
                <a:solidFill>
                  <a:srgbClr val="000000"/>
                </a:solidFill>
                <a:cs typeface="Times New Roman" pitchFamily="18" charset="0"/>
              </a:rPr>
              <a:t/>
            </a:r>
            <a:br>
              <a:rPr lang="en-US" sz="2400" dirty="0" smtClean="0">
                <a:solidFill>
                  <a:srgbClr val="000000"/>
                </a:solidFill>
                <a:cs typeface="Times New Roman" pitchFamily="18" charset="0"/>
              </a:rPr>
            </a:br>
            <a:r>
              <a:rPr lang="en-GB" sz="2400" dirty="0" err="1" smtClean="0">
                <a:solidFill>
                  <a:srgbClr val="000000"/>
                </a:solidFill>
                <a:cs typeface="Times New Roman" pitchFamily="18" charset="0"/>
              </a:rPr>
              <a:t>Exonerati</a:t>
            </a:r>
            <a:r>
              <a:rPr lang="en-US" sz="2400" dirty="0" smtClean="0">
                <a:solidFill>
                  <a:srgbClr val="000000"/>
                </a:solidFill>
                <a:cs typeface="Times New Roman" pitchFamily="18" charset="0"/>
              </a:rPr>
              <a:t> - 9</a:t>
            </a:r>
            <a:endParaRPr lang="en-US" sz="2400" dirty="0" smtClean="0">
              <a:solidFill>
                <a:srgbClr val="000000"/>
              </a:solidFill>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752601"/>
            <a:ext cx="7772400" cy="4572000"/>
          </a:xfrm>
        </p:spPr>
        <p:txBody>
          <a:bodyPr>
            <a:noAutofit/>
          </a:bodyPr>
          <a:lstStyle/>
          <a:p>
            <a:r>
              <a:rPr lang="en-US" sz="2400" b="1" dirty="0" err="1" smtClean="0">
                <a:solidFill>
                  <a:srgbClr val="000000"/>
                </a:solidFill>
                <a:cs typeface="Times New Roman" pitchFamily="18" charset="0"/>
              </a:rPr>
              <a:t>Culturile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agricole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ecologice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sunt</a:t>
            </a:r>
            <a:r>
              <a:rPr lang="en-US" sz="2400" b="1" dirty="0" smtClean="0">
                <a:solidFill>
                  <a:srgbClr val="000000"/>
                </a:solidFill>
                <a:cs typeface="Times New Roman" pitchFamily="18" charset="0"/>
              </a:rPr>
              <a:t> de </a:t>
            </a:r>
            <a:r>
              <a:rPr lang="en-US" sz="2400" b="1" dirty="0" err="1" smtClean="0">
                <a:solidFill>
                  <a:srgbClr val="000000"/>
                </a:solidFill>
                <a:cs typeface="Times New Roman" pitchFamily="18" charset="0"/>
              </a:rPr>
              <a:t>arbuşti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fructiferi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cătină</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afin</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zmeur</a:t>
            </a:r>
            <a:r>
              <a:rPr lang="en-US" sz="2400" b="1" dirty="0" smtClean="0">
                <a:solidFill>
                  <a:srgbClr val="000000"/>
                </a:solidFill>
                <a:cs typeface="Times New Roman" pitchFamily="18" charset="0"/>
              </a:rPr>
              <a:t> etc.), </a:t>
            </a:r>
            <a:r>
              <a:rPr lang="en-US" sz="2400" b="1" dirty="0" err="1" smtClean="0">
                <a:solidFill>
                  <a:srgbClr val="000000"/>
                </a:solidFill>
                <a:cs typeface="Times New Roman" pitchFamily="18" charset="0"/>
              </a:rPr>
              <a:t>pomi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fructiferi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pruni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meri</a:t>
            </a:r>
            <a:r>
              <a:rPr lang="en-US" sz="2400" b="1" dirty="0" smtClean="0">
                <a:solidFill>
                  <a:srgbClr val="000000"/>
                </a:solidFill>
                <a:cs typeface="Times New Roman" pitchFamily="18" charset="0"/>
              </a:rPr>
              <a:t>, etc), legume </a:t>
            </a:r>
            <a:r>
              <a:rPr lang="en-US" sz="2400" b="1" dirty="0" err="1" smtClean="0">
                <a:solidFill>
                  <a:srgbClr val="000000"/>
                </a:solidFill>
                <a:cs typeface="Times New Roman" pitchFamily="18" charset="0"/>
              </a:rPr>
              <a:t>în</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spaţii</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protejate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plante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tehnice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plante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aromatice</a:t>
            </a:r>
            <a:r>
              <a:rPr lang="en-US" sz="2400" b="1" dirty="0" smtClean="0">
                <a:solidFill>
                  <a:srgbClr val="000000"/>
                </a:solidFill>
                <a:cs typeface="Times New Roman" pitchFamily="18" charset="0"/>
              </a:rPr>
              <a:t>, </a:t>
            </a:r>
            <a:r>
              <a:rPr lang="en-US" sz="2400" b="1" dirty="0" err="1" smtClean="0">
                <a:solidFill>
                  <a:srgbClr val="000000"/>
                </a:solidFill>
                <a:cs typeface="Times New Roman" pitchFamily="18" charset="0"/>
              </a:rPr>
              <a:t>viţă</a:t>
            </a:r>
            <a:r>
              <a:rPr lang="en-US" sz="2400" b="1" dirty="0" smtClean="0">
                <a:solidFill>
                  <a:srgbClr val="000000"/>
                </a:solidFill>
                <a:cs typeface="Times New Roman" pitchFamily="18" charset="0"/>
              </a:rPr>
              <a:t> de vie.</a:t>
            </a:r>
            <a:br>
              <a:rPr lang="en-US" sz="2400" b="1" dirty="0" smtClean="0">
                <a:solidFill>
                  <a:srgbClr val="000000"/>
                </a:solidFill>
                <a:cs typeface="Times New Roman" pitchFamily="18" charset="0"/>
              </a:rPr>
            </a:br>
            <a:r>
              <a:rPr lang="en-US" sz="2400" b="1" dirty="0" smtClean="0">
                <a:solidFill>
                  <a:srgbClr val="000000"/>
                </a:solidFill>
                <a:cs typeface="Times New Roman" pitchFamily="18" charset="0"/>
              </a:rPr>
              <a:t> </a:t>
            </a:r>
            <a:br>
              <a:rPr lang="en-US" sz="2400" b="1" dirty="0" smtClean="0">
                <a:solidFill>
                  <a:srgbClr val="000000"/>
                </a:solidFill>
                <a:cs typeface="Times New Roman" pitchFamily="18" charset="0"/>
              </a:rPr>
            </a:br>
            <a:r>
              <a:rPr lang="en-US" sz="3000" b="1" i="1" u="sng" dirty="0" smtClean="0">
                <a:solidFill>
                  <a:srgbClr val="000000"/>
                </a:solidFill>
                <a:cs typeface="Times New Roman" pitchFamily="18" charset="0"/>
              </a:rPr>
              <a:t>O </a:t>
            </a:r>
            <a:r>
              <a:rPr lang="en-US" sz="3000" b="1" i="1" u="sng" dirty="0" err="1" smtClean="0">
                <a:solidFill>
                  <a:srgbClr val="000000"/>
                </a:solidFill>
                <a:cs typeface="Times New Roman" pitchFamily="18" charset="0"/>
              </a:rPr>
              <a:t>importanţă</a:t>
            </a:r>
            <a:r>
              <a:rPr lang="en-US" sz="3000" b="1" i="1" u="sng" dirty="0" smtClean="0">
                <a:solidFill>
                  <a:srgbClr val="000000"/>
                </a:solidFill>
                <a:cs typeface="Times New Roman" pitchFamily="18" charset="0"/>
              </a:rPr>
              <a:t> </a:t>
            </a:r>
            <a:r>
              <a:rPr lang="en-US" sz="3000" b="1" i="1" u="sng" dirty="0" err="1" smtClean="0">
                <a:solidFill>
                  <a:srgbClr val="000000"/>
                </a:solidFill>
                <a:cs typeface="Times New Roman" pitchFamily="18" charset="0"/>
              </a:rPr>
              <a:t>majoră</a:t>
            </a:r>
            <a:r>
              <a:rPr lang="en-US" sz="3000" b="1" i="1" u="sng" dirty="0" smtClean="0">
                <a:solidFill>
                  <a:srgbClr val="000000"/>
                </a:solidFill>
                <a:cs typeface="Times New Roman" pitchFamily="18" charset="0"/>
              </a:rPr>
              <a:t> o </a:t>
            </a:r>
            <a:r>
              <a:rPr lang="en-US" sz="3000" b="1" i="1" u="sng" dirty="0" err="1" smtClean="0">
                <a:solidFill>
                  <a:srgbClr val="000000"/>
                </a:solidFill>
                <a:cs typeface="Times New Roman" pitchFamily="18" charset="0"/>
              </a:rPr>
              <a:t>reprezintă</a:t>
            </a:r>
            <a:r>
              <a:rPr lang="en-US" sz="3000" b="1" i="1" u="sng" dirty="0" smtClean="0">
                <a:solidFill>
                  <a:srgbClr val="000000"/>
                </a:solidFill>
                <a:cs typeface="Times New Roman" pitchFamily="18" charset="0"/>
              </a:rPr>
              <a:t> </a:t>
            </a:r>
            <a:r>
              <a:rPr lang="en-US" sz="3000" b="1" i="1" u="sng" dirty="0" err="1" smtClean="0">
                <a:solidFill>
                  <a:srgbClr val="000000"/>
                </a:solidFill>
                <a:cs typeface="Times New Roman" pitchFamily="18" charset="0"/>
              </a:rPr>
              <a:t>apicultura</a:t>
            </a:r>
            <a:r>
              <a:rPr lang="en-US" sz="3000" b="1" i="1" u="sng" dirty="0" smtClean="0">
                <a:solidFill>
                  <a:srgbClr val="000000"/>
                </a:solidFill>
                <a:cs typeface="Times New Roman" pitchFamily="18" charset="0"/>
              </a:rPr>
              <a:t>, </a:t>
            </a:r>
            <a:r>
              <a:rPr lang="en-US" sz="3000" b="1" i="1" u="sng" dirty="0" err="1" smtClean="0">
                <a:solidFill>
                  <a:srgbClr val="000000"/>
                </a:solidFill>
                <a:cs typeface="Times New Roman" pitchFamily="18" charset="0"/>
              </a:rPr>
              <a:t>unde</a:t>
            </a:r>
            <a:r>
              <a:rPr lang="en-US" sz="3000" b="1" i="1" u="sng" dirty="0" smtClean="0">
                <a:solidFill>
                  <a:srgbClr val="000000"/>
                </a:solidFill>
                <a:cs typeface="Times New Roman" pitchFamily="18" charset="0"/>
              </a:rPr>
              <a:t> </a:t>
            </a:r>
            <a:r>
              <a:rPr lang="en-US" sz="3000" b="1" i="1" u="sng" dirty="0" err="1" smtClean="0">
                <a:solidFill>
                  <a:srgbClr val="000000"/>
                </a:solidFill>
                <a:cs typeface="Times New Roman" pitchFamily="18" charset="0"/>
              </a:rPr>
              <a:t>sunt</a:t>
            </a:r>
            <a:r>
              <a:rPr lang="en-US" sz="3000" b="1" i="1" u="sng" dirty="0" smtClean="0">
                <a:solidFill>
                  <a:srgbClr val="000000"/>
                </a:solidFill>
                <a:cs typeface="Times New Roman" pitchFamily="18" charset="0"/>
              </a:rPr>
              <a:t> </a:t>
            </a:r>
            <a:r>
              <a:rPr lang="en-US" sz="3000" b="1" i="1" u="sng" dirty="0" err="1" smtClean="0">
                <a:solidFill>
                  <a:srgbClr val="000000"/>
                </a:solidFill>
                <a:cs typeface="Times New Roman" pitchFamily="18" charset="0"/>
              </a:rPr>
              <a:t>deja</a:t>
            </a:r>
            <a:r>
              <a:rPr lang="en-US" sz="3000" b="1" i="1" u="sng" dirty="0" smtClean="0">
                <a:solidFill>
                  <a:srgbClr val="000000"/>
                </a:solidFill>
                <a:cs typeface="Times New Roman" pitchFamily="18" charset="0"/>
              </a:rPr>
              <a:t> certificate ecologic </a:t>
            </a:r>
            <a:r>
              <a:rPr lang="en-US" sz="3000" b="1" i="1" u="sng" dirty="0" err="1" smtClean="0">
                <a:cs typeface="Times New Roman" pitchFamily="18" charset="0"/>
              </a:rPr>
              <a:t>peste</a:t>
            </a:r>
            <a:r>
              <a:rPr lang="en-US" sz="3000" b="1" i="1" u="sng" dirty="0" smtClean="0">
                <a:cs typeface="Times New Roman" pitchFamily="18" charset="0"/>
              </a:rPr>
              <a:t> </a:t>
            </a:r>
            <a:r>
              <a:rPr lang="ro-RO" sz="3000" b="1" i="1" u="sng" dirty="0" smtClean="0">
                <a:cs typeface="Times New Roman" pitchFamily="18" charset="0"/>
              </a:rPr>
              <a:t>3.</a:t>
            </a:r>
            <a:r>
              <a:rPr lang="en-GB" sz="3000" b="1" i="1" u="sng" dirty="0" smtClean="0">
                <a:cs typeface="Times New Roman" pitchFamily="18" charset="0"/>
              </a:rPr>
              <a:t>9</a:t>
            </a:r>
            <a:r>
              <a:rPr lang="ro-RO" sz="3000" b="1" i="1" u="sng" dirty="0" smtClean="0">
                <a:cs typeface="Times New Roman" pitchFamily="18" charset="0"/>
              </a:rPr>
              <a:t>04</a:t>
            </a:r>
            <a:r>
              <a:rPr lang="en-US" sz="3000" b="1" i="1" u="sng" dirty="0" smtClean="0">
                <a:cs typeface="Times New Roman" pitchFamily="18" charset="0"/>
              </a:rPr>
              <a:t> </a:t>
            </a:r>
            <a:r>
              <a:rPr lang="en-US" sz="3000" b="1" i="1" u="sng" dirty="0" err="1" smtClean="0">
                <a:solidFill>
                  <a:srgbClr val="000000"/>
                </a:solidFill>
                <a:cs typeface="Times New Roman" pitchFamily="18" charset="0"/>
              </a:rPr>
              <a:t>familii</a:t>
            </a:r>
            <a:r>
              <a:rPr lang="en-US" sz="3000" b="1" i="1" u="sng" dirty="0" smtClean="0">
                <a:solidFill>
                  <a:srgbClr val="000000"/>
                </a:solidFill>
                <a:cs typeface="Times New Roman" pitchFamily="18" charset="0"/>
              </a:rPr>
              <a:t> de </a:t>
            </a:r>
            <a:r>
              <a:rPr lang="en-US" sz="3000" b="1" i="1" u="sng" dirty="0" err="1" smtClean="0">
                <a:solidFill>
                  <a:srgbClr val="000000"/>
                </a:solidFill>
                <a:cs typeface="Times New Roman" pitchFamily="18" charset="0"/>
              </a:rPr>
              <a:t>albine</a:t>
            </a:r>
            <a:r>
              <a:rPr lang="en-US" sz="3000" b="1" i="1" u="sng" dirty="0" smtClean="0">
                <a:solidFill>
                  <a:srgbClr val="000000"/>
                </a:solidFill>
                <a:cs typeface="Times New Roman" pitchFamily="18" charset="0"/>
              </a:rPr>
              <a:t>.</a:t>
            </a:r>
            <a:r>
              <a:rPr lang="en-US" sz="3000" b="1" i="1" u="sng" dirty="0" smtClean="0">
                <a:solidFill>
                  <a:srgbClr val="000000"/>
                </a:solidFill>
                <a:latin typeface="Times New Roman" pitchFamily="18" charset="0"/>
                <a:cs typeface="Times New Roman" pitchFamily="18" charset="0"/>
              </a:rPr>
              <a:t/>
            </a:r>
            <a:br>
              <a:rPr lang="en-US" sz="3000" b="1" i="1" u="sng"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ro-RO" sz="2800" dirty="0" smtClean="0">
                <a:cs typeface="Times New Roman" pitchFamily="18" charset="0"/>
              </a:rPr>
              <a:t>Situa</a:t>
            </a:r>
            <a:r>
              <a:rPr lang="it-IT" sz="2800" dirty="0" smtClean="0">
                <a:cs typeface="Times New Roman" pitchFamily="18" charset="0"/>
              </a:rPr>
              <a:t>ţ</a:t>
            </a:r>
            <a:r>
              <a:rPr lang="ro-RO" sz="2800" dirty="0" smtClean="0">
                <a:cs typeface="Times New Roman" pitchFamily="18" charset="0"/>
              </a:rPr>
              <a:t>ia statistic</a:t>
            </a:r>
            <a:r>
              <a:rPr lang="it-IT" sz="2800" dirty="0" smtClean="0">
                <a:cs typeface="Times New Roman" pitchFamily="18" charset="0"/>
              </a:rPr>
              <a:t>ă</a:t>
            </a:r>
            <a:r>
              <a:rPr lang="ro-RO" sz="2800" dirty="0" smtClean="0">
                <a:cs typeface="Times New Roman" pitchFamily="18" charset="0"/>
              </a:rPr>
              <a:t> a terenurilor la finalul fiecărui an calendaristic (SST) pe jude</a:t>
            </a:r>
            <a:r>
              <a:rPr lang="it-IT" sz="2800" dirty="0" smtClean="0">
                <a:cs typeface="Times New Roman" pitchFamily="18" charset="0"/>
              </a:rPr>
              <a:t>ţ</a:t>
            </a:r>
            <a:r>
              <a:rPr lang="ro-RO" sz="2800" dirty="0" smtClean="0">
                <a:cs typeface="Times New Roman" pitchFamily="18" charset="0"/>
              </a:rPr>
              <a:t> </a:t>
            </a:r>
            <a:r>
              <a:rPr lang="ro-RO" sz="2800" b="1" dirty="0" smtClean="0">
                <a:cs typeface="Times New Roman" pitchFamily="18" charset="0"/>
              </a:rPr>
              <a:t>- 104 localit</a:t>
            </a:r>
            <a:r>
              <a:rPr lang="it-IT" sz="2800" b="1" dirty="0" smtClean="0">
                <a:cs typeface="Times New Roman" pitchFamily="18" charset="0"/>
              </a:rPr>
              <a:t>ăţ</a:t>
            </a:r>
            <a:r>
              <a:rPr lang="ro-RO" sz="2800" b="1" dirty="0" smtClean="0">
                <a:cs typeface="Times New Roman" pitchFamily="18" charset="0"/>
              </a:rPr>
              <a:t>i</a:t>
            </a:r>
            <a:r>
              <a:rPr lang="en-US" sz="2800" b="1" dirty="0" smtClean="0">
                <a:cs typeface="Times New Roman" pitchFamily="18" charset="0"/>
              </a:rPr>
              <a:t/>
            </a:r>
            <a:br>
              <a:rPr lang="en-US" sz="2800" b="1" dirty="0" smtClean="0">
                <a:cs typeface="Times New Roman" pitchFamily="18" charset="0"/>
              </a:rPr>
            </a:br>
            <a:r>
              <a:rPr lang="en-US" sz="2800" b="1" dirty="0" smtClean="0">
                <a:cs typeface="Times New Roman" pitchFamily="18" charset="0"/>
              </a:rPr>
              <a:t/>
            </a:r>
            <a:br>
              <a:rPr lang="en-US" sz="2800" b="1" dirty="0" smtClean="0">
                <a:cs typeface="Times New Roman" pitchFamily="18" charset="0"/>
              </a:rPr>
            </a:br>
            <a:r>
              <a:rPr lang="ro-RO" sz="2800" dirty="0" smtClean="0">
                <a:cs typeface="Times New Roman" pitchFamily="18" charset="0"/>
              </a:rPr>
              <a:t>Situa</a:t>
            </a:r>
            <a:r>
              <a:rPr lang="it-IT" sz="2800" dirty="0" smtClean="0">
                <a:cs typeface="Times New Roman" pitchFamily="18" charset="0"/>
              </a:rPr>
              <a:t>ţ</a:t>
            </a:r>
            <a:r>
              <a:rPr lang="ro-RO" sz="2800" dirty="0" smtClean="0">
                <a:cs typeface="Times New Roman" pitchFamily="18" charset="0"/>
              </a:rPr>
              <a:t>ia anuală ,,Parcul de tractoare şi maşini agricole principale din agricultur</a:t>
            </a:r>
            <a:r>
              <a:rPr lang="it-IT" sz="2800" dirty="0" smtClean="0">
                <a:cs typeface="Times New Roman" pitchFamily="18" charset="0"/>
              </a:rPr>
              <a:t>ă</a:t>
            </a:r>
            <a:r>
              <a:rPr lang="ro-RO" sz="2800" dirty="0" smtClean="0">
                <a:cs typeface="Times New Roman" pitchFamily="18" charset="0"/>
              </a:rPr>
              <a:t>” pe jude</a:t>
            </a:r>
            <a:r>
              <a:rPr lang="it-IT" sz="2800" dirty="0" smtClean="0">
                <a:cs typeface="Times New Roman" pitchFamily="18" charset="0"/>
              </a:rPr>
              <a:t>ţ</a:t>
            </a:r>
            <a:r>
              <a:rPr lang="ro-RO" sz="2800" dirty="0" smtClean="0">
                <a:cs typeface="Times New Roman" pitchFamily="18" charset="0"/>
              </a:rPr>
              <a:t> </a:t>
            </a:r>
            <a:r>
              <a:rPr lang="ro-RO" sz="2800" b="1" dirty="0" smtClean="0">
                <a:cs typeface="Times New Roman" pitchFamily="18" charset="0"/>
              </a:rPr>
              <a:t>– 104 localit</a:t>
            </a:r>
            <a:r>
              <a:rPr lang="it-IT" sz="2800" b="1" dirty="0" smtClean="0">
                <a:cs typeface="Times New Roman" pitchFamily="18" charset="0"/>
              </a:rPr>
              <a:t>ăţ</a:t>
            </a:r>
            <a:r>
              <a:rPr lang="ro-RO" sz="2800" b="1" dirty="0" smtClean="0">
                <a:cs typeface="Times New Roman" pitchFamily="18" charset="0"/>
              </a:rPr>
              <a:t>i</a:t>
            </a:r>
            <a:r>
              <a:rPr lang="en-US" sz="2800" b="1" dirty="0" smtClean="0">
                <a:cs typeface="Times New Roman" pitchFamily="18" charset="0"/>
              </a:rPr>
              <a:t/>
            </a:r>
            <a:br>
              <a:rPr lang="en-US" sz="2800" b="1" dirty="0" smtClean="0">
                <a:cs typeface="Times New Roman" pitchFamily="18" charset="0"/>
              </a:rPr>
            </a:br>
            <a:r>
              <a:rPr lang="en-US" sz="2800" b="1" dirty="0" smtClean="0">
                <a:cs typeface="Times New Roman" pitchFamily="18" charset="0"/>
              </a:rPr>
              <a:t/>
            </a:r>
            <a:br>
              <a:rPr lang="en-US" sz="2800" b="1" dirty="0" smtClean="0">
                <a:cs typeface="Times New Roman" pitchFamily="18" charset="0"/>
              </a:rPr>
            </a:br>
            <a:r>
              <a:rPr lang="ro-RO" sz="2800" dirty="0" smtClean="0">
                <a:cs typeface="Times New Roman" pitchFamily="18" charset="0"/>
              </a:rPr>
              <a:t>Suprafa</a:t>
            </a:r>
            <a:r>
              <a:rPr lang="it-IT" sz="2800" dirty="0" smtClean="0">
                <a:cs typeface="Times New Roman" pitchFamily="18" charset="0"/>
              </a:rPr>
              <a:t>ţ</a:t>
            </a:r>
            <a:r>
              <a:rPr lang="ro-RO" sz="2800" dirty="0" smtClean="0">
                <a:cs typeface="Times New Roman" pitchFamily="18" charset="0"/>
              </a:rPr>
              <a:t>a productiv</a:t>
            </a:r>
            <a:r>
              <a:rPr lang="it-IT" sz="2800" dirty="0" smtClean="0">
                <a:cs typeface="Times New Roman" pitchFamily="18" charset="0"/>
              </a:rPr>
              <a:t>ă</a:t>
            </a:r>
            <a:r>
              <a:rPr lang="ro-RO" sz="2800" dirty="0" smtClean="0">
                <a:cs typeface="Times New Roman" pitchFamily="18" charset="0"/>
              </a:rPr>
              <a:t> de prim</a:t>
            </a:r>
            <a:r>
              <a:rPr lang="it-IT" sz="2800" dirty="0" smtClean="0">
                <a:cs typeface="Times New Roman" pitchFamily="18" charset="0"/>
              </a:rPr>
              <a:t>ă</a:t>
            </a:r>
            <a:r>
              <a:rPr lang="ro-RO" sz="2800" dirty="0" smtClean="0">
                <a:cs typeface="Times New Roman" pitchFamily="18" charset="0"/>
              </a:rPr>
              <a:t>var</a:t>
            </a:r>
            <a:r>
              <a:rPr lang="it-IT" sz="2800" dirty="0" smtClean="0">
                <a:cs typeface="Times New Roman" pitchFamily="18" charset="0"/>
              </a:rPr>
              <a:t>ă</a:t>
            </a:r>
            <a:r>
              <a:rPr lang="ro-RO" sz="2800" dirty="0" smtClean="0">
                <a:cs typeface="Times New Roman" pitchFamily="18" charset="0"/>
              </a:rPr>
              <a:t> pe jude</a:t>
            </a:r>
            <a:r>
              <a:rPr lang="it-IT" sz="2800" dirty="0" smtClean="0">
                <a:cs typeface="Times New Roman" pitchFamily="18" charset="0"/>
              </a:rPr>
              <a:t>ţ</a:t>
            </a:r>
            <a:r>
              <a:rPr lang="ro-RO" sz="2800" dirty="0" smtClean="0">
                <a:cs typeface="Times New Roman" pitchFamily="18" charset="0"/>
              </a:rPr>
              <a:t> şi forme de proprietate (AGR 2A) – </a:t>
            </a:r>
            <a:r>
              <a:rPr lang="ro-RO" sz="2800" b="1" dirty="0" smtClean="0">
                <a:cs typeface="Times New Roman" pitchFamily="18" charset="0"/>
              </a:rPr>
              <a:t>pentru 1.</a:t>
            </a:r>
            <a:r>
              <a:rPr lang="en-GB" sz="2800" b="1" dirty="0" smtClean="0">
                <a:cs typeface="Times New Roman" pitchFamily="18" charset="0"/>
              </a:rPr>
              <a:t>187</a:t>
            </a:r>
            <a:r>
              <a:rPr lang="ro-RO" sz="2800" b="1" dirty="0" smtClean="0">
                <a:cs typeface="Times New Roman" pitchFamily="18" charset="0"/>
              </a:rPr>
              <a:t> subiecţi pentru care s-au depus documente</a:t>
            </a:r>
            <a:r>
              <a:rPr lang="en-US" dirty="0" smtClean="0">
                <a:solidFill>
                  <a:srgbClr val="FF0000"/>
                </a:solidFill>
              </a:rPr>
              <a:t/>
            </a:r>
            <a:br>
              <a:rPr lang="en-US" dirty="0" smtClean="0">
                <a:solidFill>
                  <a:srgbClr val="FF0000"/>
                </a:solidFill>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pPr algn="l"/>
            <a:r>
              <a:rPr lang="en-GB" sz="2400" b="1" dirty="0" smtClean="0">
                <a:cs typeface="Times New Roman" pitchFamily="18" charset="0"/>
              </a:rPr>
              <a:t/>
            </a:r>
            <a:br>
              <a:rPr lang="en-GB" sz="2400" b="1" dirty="0" smtClean="0">
                <a:cs typeface="Times New Roman" pitchFamily="18" charset="0"/>
              </a:rPr>
            </a:br>
            <a:r>
              <a:rPr lang="en-GB" sz="2400" b="1" dirty="0" smtClean="0">
                <a:cs typeface="Times New Roman" pitchFamily="18" charset="0"/>
              </a:rPr>
              <a:t/>
            </a:r>
            <a:br>
              <a:rPr lang="en-GB" sz="2400" b="1" dirty="0" smtClean="0">
                <a:cs typeface="Times New Roman" pitchFamily="18" charset="0"/>
              </a:rPr>
            </a:br>
            <a:r>
              <a:rPr lang="en-GB" sz="2400" b="1" dirty="0" smtClean="0">
                <a:cs typeface="Times New Roman" pitchFamily="18" charset="0"/>
              </a:rPr>
              <a:t>		</a:t>
            </a:r>
            <a:r>
              <a:rPr lang="ro-RO" sz="2400" b="1" dirty="0" smtClean="0">
                <a:cs typeface="Times New Roman" pitchFamily="18" charset="0"/>
              </a:rPr>
              <a:t>Hotărâr</a:t>
            </a:r>
            <a:r>
              <a:rPr lang="en-GB" sz="2400" b="1" dirty="0" smtClean="0">
                <a:cs typeface="Times New Roman" pitchFamily="18" charset="0"/>
              </a:rPr>
              <a:t>ea </a:t>
            </a:r>
            <a:r>
              <a:rPr lang="ro-RO" sz="2400" b="1" dirty="0" smtClean="0">
                <a:cs typeface="Times New Roman" pitchFamily="18" charset="0"/>
              </a:rPr>
              <a:t>de Guvern nr. 415</a:t>
            </a:r>
            <a:r>
              <a:rPr lang="en-US" sz="2400" b="1" u="sng" dirty="0" smtClean="0">
                <a:cs typeface="Times New Roman" pitchFamily="18" charset="0"/>
              </a:rPr>
              <a:t>/</a:t>
            </a:r>
            <a:r>
              <a:rPr lang="ro-RO" sz="2400" b="1" dirty="0" smtClean="0">
                <a:cs typeface="Times New Roman" pitchFamily="18" charset="0"/>
              </a:rPr>
              <a:t>2004 privind regimul de </a:t>
            </a:r>
            <a:r>
              <a:rPr lang="en-GB" sz="2400" b="1" dirty="0" smtClean="0">
                <a:cs typeface="Times New Roman" pitchFamily="18" charset="0"/>
              </a:rPr>
              <a:t>				</a:t>
            </a:r>
            <a:r>
              <a:rPr lang="ro-RO" sz="2400" b="1" dirty="0" smtClean="0">
                <a:cs typeface="Times New Roman" pitchFamily="18" charset="0"/>
              </a:rPr>
              <a:t>comercializare a ouălor </a:t>
            </a:r>
            <a:r>
              <a:rPr lang="en-US" sz="2400" b="1" dirty="0" smtClean="0">
                <a:cs typeface="Times New Roman" pitchFamily="18" charset="0"/>
              </a:rPr>
              <a:t/>
            </a:r>
            <a:br>
              <a:rPr lang="en-US" sz="2400" b="1" dirty="0" smtClean="0">
                <a:cs typeface="Times New Roman" pitchFamily="18" charset="0"/>
              </a:rPr>
            </a:br>
            <a:r>
              <a:rPr lang="en-US" sz="2400" b="1" dirty="0" smtClean="0">
                <a:cs typeface="Times New Roman" pitchFamily="18" charset="0"/>
              </a:rPr>
              <a:t>	</a:t>
            </a:r>
            <a:r>
              <a:rPr lang="ro-RO" sz="2400" b="1" dirty="0" smtClean="0">
                <a:cs typeface="Times New Roman" pitchFamily="18" charset="0"/>
              </a:rPr>
              <a:t>Conform legislaţiei ce reglementează alocarea codului alfanumeric producătorului de ouă consum, DAJ Prahova a alocat codul de  identificare pentru metoda de crestere şi expoatare în sistem intensiv </a:t>
            </a:r>
            <a:r>
              <a:rPr lang="en-GB" sz="2400" b="1" dirty="0" smtClean="0">
                <a:cs typeface="Times New Roman" pitchFamily="18" charset="0"/>
              </a:rPr>
              <a:t/>
            </a:r>
            <a:br>
              <a:rPr lang="en-GB" sz="2400" b="1" dirty="0" smtClean="0">
                <a:cs typeface="Times New Roman" pitchFamily="18" charset="0"/>
              </a:rPr>
            </a:br>
            <a:r>
              <a:rPr lang="en-GB" sz="2400" b="1" dirty="0" smtClean="0">
                <a:cs typeface="Times New Roman" pitchFamily="18" charset="0"/>
              </a:rPr>
              <a:t/>
            </a:r>
            <a:br>
              <a:rPr lang="en-GB" sz="2400" b="1" dirty="0" smtClean="0">
                <a:cs typeface="Times New Roman" pitchFamily="18" charset="0"/>
              </a:rPr>
            </a:br>
            <a:r>
              <a:rPr lang="en-GB" sz="2400" b="1" dirty="0" smtClean="0">
                <a:cs typeface="Times New Roman" pitchFamily="18" charset="0"/>
              </a:rPr>
              <a:t>				</a:t>
            </a:r>
            <a:r>
              <a:rPr lang="en-GB" sz="2400" b="1" i="1" dirty="0" smtClean="0">
                <a:cs typeface="Times New Roman" pitchFamily="18" charset="0"/>
              </a:rPr>
              <a:t>”</a:t>
            </a:r>
            <a:r>
              <a:rPr lang="ro-RO" sz="2400" b="1" i="1" dirty="0" smtClean="0">
                <a:cs typeface="Times New Roman" pitchFamily="18" charset="0"/>
              </a:rPr>
              <a:t>hale la sol</a:t>
            </a:r>
            <a:r>
              <a:rPr lang="en-GB" sz="2400" b="1" i="1" dirty="0" smtClean="0">
                <a:cs typeface="Times New Roman" pitchFamily="18" charset="0"/>
              </a:rPr>
              <a:t>” -  2 </a:t>
            </a:r>
            <a:r>
              <a:rPr lang="en-GB" sz="2400" b="1" i="1" dirty="0" err="1" smtClean="0">
                <a:cs typeface="Times New Roman" pitchFamily="18" charset="0"/>
              </a:rPr>
              <a:t>coduri</a:t>
            </a:r>
            <a:r>
              <a:rPr lang="en-GB" sz="2400" b="1" i="1" dirty="0" smtClean="0">
                <a:cs typeface="Times New Roman" pitchFamily="18" charset="0"/>
              </a:rPr>
              <a:t/>
            </a:r>
            <a:br>
              <a:rPr lang="en-GB" sz="2400" b="1" i="1" dirty="0" smtClean="0">
                <a:cs typeface="Times New Roman" pitchFamily="18" charset="0"/>
              </a:rPr>
            </a:br>
            <a:r>
              <a:rPr lang="ro-RO" sz="2400" b="1" i="1" dirty="0" smtClean="0">
                <a:cs typeface="Times New Roman" pitchFamily="18" charset="0"/>
              </a:rPr>
              <a:t/>
            </a:r>
            <a:br>
              <a:rPr lang="ro-RO" sz="2400" b="1" i="1" dirty="0" smtClean="0">
                <a:cs typeface="Times New Roman" pitchFamily="18" charset="0"/>
              </a:rPr>
            </a:br>
            <a:r>
              <a:rPr lang="en-GB" sz="2400" b="1" i="1" dirty="0" smtClean="0">
                <a:cs typeface="Times New Roman" pitchFamily="18" charset="0"/>
              </a:rPr>
              <a:t>				“free range” – 1 cod</a:t>
            </a:r>
            <a:r>
              <a:rPr lang="en-GB" sz="2400" b="1" dirty="0" smtClean="0">
                <a:cs typeface="Times New Roman" pitchFamily="18" charset="0"/>
              </a:rPr>
              <a:t/>
            </a:r>
            <a:br>
              <a:rPr lang="en-GB" sz="2400" b="1" dirty="0" smtClean="0">
                <a:cs typeface="Times New Roman" pitchFamily="18" charset="0"/>
              </a:rPr>
            </a:br>
            <a:r>
              <a:rPr lang="en-GB" sz="2400" b="1" dirty="0" smtClean="0">
                <a:cs typeface="Times New Roman" pitchFamily="18" charset="0"/>
              </a:rPr>
              <a:t/>
            </a:r>
            <a:br>
              <a:rPr lang="en-GB" sz="2400" b="1" dirty="0" smtClean="0">
                <a:cs typeface="Times New Roman" pitchFamily="18" charset="0"/>
              </a:rPr>
            </a:br>
            <a:r>
              <a:rPr lang="ro-RO" sz="2000" b="1" dirty="0" smtClean="0"/>
              <a:t>În practica fiind folosite urmat</a:t>
            </a:r>
            <a:r>
              <a:rPr lang="en-GB" sz="2000" b="1" dirty="0" smtClean="0"/>
              <a:t>o</a:t>
            </a:r>
            <a:r>
              <a:rPr lang="ro-RO" sz="2000" b="1" dirty="0" smtClean="0"/>
              <a:t>arele coduri  - 0 -  pentru producţia ecologică,</a:t>
            </a:r>
            <a:br>
              <a:rPr lang="ro-RO" sz="2000" b="1" dirty="0" smtClean="0"/>
            </a:br>
            <a:r>
              <a:rPr lang="ro-RO" sz="2000" b="1" dirty="0" smtClean="0"/>
              <a:t>-1- creştere la sol,  - 2 – hale la sol,  -3 – baterii.</a:t>
            </a:r>
            <a:r>
              <a:rPr lang="en-US" b="1" dirty="0" smtClean="0"/>
              <a:t/>
            </a:r>
            <a:br>
              <a:rPr lang="en-US" b="1" dirty="0" smtClean="0"/>
            </a:br>
            <a:endParaRPr lang="en-US" sz="4400" b="1" dirty="0" smtClean="0">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228600" y="1447800"/>
            <a:ext cx="87630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400" dirty="0" smtClean="0">
                <a:cs typeface="Times New Roman" pitchFamily="18" charset="0"/>
              </a:rPr>
              <a:t>Suprafa</a:t>
            </a:r>
            <a:r>
              <a:rPr lang="it-IT" sz="2400" dirty="0" smtClean="0">
                <a:cs typeface="Times New Roman" pitchFamily="18" charset="0"/>
              </a:rPr>
              <a:t>ţ</a:t>
            </a:r>
            <a:r>
              <a:rPr lang="ro-RO" sz="2400" dirty="0" smtClean="0">
                <a:cs typeface="Times New Roman" pitchFamily="18" charset="0"/>
              </a:rPr>
              <a:t>a recoltat</a:t>
            </a:r>
            <a:r>
              <a:rPr lang="it-IT" sz="2400" dirty="0" smtClean="0">
                <a:cs typeface="Times New Roman" pitchFamily="18" charset="0"/>
              </a:rPr>
              <a:t>ă</a:t>
            </a:r>
            <a:r>
              <a:rPr lang="ro-RO" sz="2400" dirty="0" smtClean="0">
                <a:cs typeface="Times New Roman" pitchFamily="18" charset="0"/>
              </a:rPr>
              <a:t> şi produc</a:t>
            </a:r>
            <a:r>
              <a:rPr lang="it-IT" sz="2400" dirty="0" smtClean="0">
                <a:cs typeface="Times New Roman" pitchFamily="18" charset="0"/>
              </a:rPr>
              <a:t>ţ</a:t>
            </a:r>
            <a:r>
              <a:rPr lang="ro-RO" sz="2400" dirty="0" smtClean="0">
                <a:cs typeface="Times New Roman" pitchFamily="18" charset="0"/>
              </a:rPr>
              <a:t>ia ob</a:t>
            </a:r>
            <a:r>
              <a:rPr lang="it-IT" sz="2400" dirty="0" smtClean="0">
                <a:cs typeface="Times New Roman" pitchFamily="18" charset="0"/>
              </a:rPr>
              <a:t>ţ</a:t>
            </a:r>
            <a:r>
              <a:rPr lang="ro-RO" sz="2400" dirty="0" smtClean="0">
                <a:cs typeface="Times New Roman" pitchFamily="18" charset="0"/>
              </a:rPr>
              <a:t>inut</a:t>
            </a:r>
            <a:r>
              <a:rPr lang="it-IT" sz="2400" dirty="0" smtClean="0">
                <a:cs typeface="Times New Roman" pitchFamily="18" charset="0"/>
              </a:rPr>
              <a:t>ă</a:t>
            </a:r>
            <a:r>
              <a:rPr lang="ro-RO" sz="2400" dirty="0" smtClean="0">
                <a:cs typeface="Times New Roman" pitchFamily="18" charset="0"/>
              </a:rPr>
              <a:t>, aplicarea ingraş</a:t>
            </a:r>
            <a:r>
              <a:rPr lang="it-IT" sz="2400" dirty="0" smtClean="0">
                <a:cs typeface="Times New Roman" pitchFamily="18" charset="0"/>
              </a:rPr>
              <a:t>ă</a:t>
            </a:r>
            <a:r>
              <a:rPr lang="ro-RO" sz="2400" dirty="0" smtClean="0">
                <a:cs typeface="Times New Roman" pitchFamily="18" charset="0"/>
              </a:rPr>
              <a:t>mintelor a amendamentelor şi pesticidelor, plant</a:t>
            </a:r>
            <a:r>
              <a:rPr lang="it-IT" sz="2400" dirty="0" smtClean="0">
                <a:cs typeface="Times New Roman" pitchFamily="18" charset="0"/>
              </a:rPr>
              <a:t>ă</a:t>
            </a:r>
            <a:r>
              <a:rPr lang="ro-RO" sz="2400" dirty="0" smtClean="0">
                <a:cs typeface="Times New Roman" pitchFamily="18" charset="0"/>
              </a:rPr>
              <a:t>rilor şi defriş</a:t>
            </a:r>
            <a:r>
              <a:rPr lang="it-IT" sz="2400" dirty="0" smtClean="0">
                <a:cs typeface="Times New Roman" pitchFamily="18" charset="0"/>
              </a:rPr>
              <a:t>ă</a:t>
            </a:r>
            <a:r>
              <a:rPr lang="ro-RO" sz="2400" dirty="0" smtClean="0">
                <a:cs typeface="Times New Roman" pitchFamily="18" charset="0"/>
              </a:rPr>
              <a:t>rilor vii şi pomi (AGR 2B)- </a:t>
            </a:r>
            <a:r>
              <a:rPr lang="ro-RO" sz="2400" b="1" dirty="0" smtClean="0">
                <a:cs typeface="Times New Roman" pitchFamily="18" charset="0"/>
              </a:rPr>
              <a:t>pentru 1.</a:t>
            </a:r>
            <a:r>
              <a:rPr lang="en-GB" sz="2400" b="1" dirty="0" smtClean="0">
                <a:cs typeface="Times New Roman" pitchFamily="18" charset="0"/>
              </a:rPr>
              <a:t>187</a:t>
            </a:r>
            <a:r>
              <a:rPr lang="ro-RO" sz="2400" b="1" dirty="0" smtClean="0">
                <a:cs typeface="Times New Roman" pitchFamily="18" charset="0"/>
              </a:rPr>
              <a:t> subiecţi pentru care s-au depus documente.</a:t>
            </a:r>
            <a:r>
              <a:rPr lang="en-US" sz="2400" b="1" dirty="0" smtClean="0">
                <a:cs typeface="Times New Roman" pitchFamily="18" charset="0"/>
              </a:rPr>
              <a:t/>
            </a:r>
            <a:br>
              <a:rPr lang="en-US" sz="2400" b="1" dirty="0" smtClean="0">
                <a:cs typeface="Times New Roman" pitchFamily="18" charset="0"/>
              </a:rPr>
            </a:br>
            <a:r>
              <a:rPr lang="en-US" sz="2400" b="1" dirty="0" smtClean="0">
                <a:cs typeface="Times New Roman" pitchFamily="18" charset="0"/>
              </a:rPr>
              <a:t/>
            </a:r>
            <a:br>
              <a:rPr lang="en-US" sz="2400" b="1" dirty="0" smtClean="0">
                <a:cs typeface="Times New Roman" pitchFamily="18" charset="0"/>
              </a:rPr>
            </a:br>
            <a:r>
              <a:rPr lang="en-US" sz="2400" dirty="0" smtClean="0">
                <a:cs typeface="Times New Roman" pitchFamily="18" charset="0"/>
              </a:rPr>
              <a:t>La </a:t>
            </a:r>
            <a:r>
              <a:rPr lang="en-US" sz="2400" dirty="0" err="1" smtClean="0">
                <a:cs typeface="Times New Roman" pitchFamily="18" charset="0"/>
              </a:rPr>
              <a:t>solicitarea</a:t>
            </a:r>
            <a:r>
              <a:rPr lang="en-US" sz="2400" dirty="0" smtClean="0">
                <a:cs typeface="Times New Roman" pitchFamily="18" charset="0"/>
              </a:rPr>
              <a:t> A.N.A.F. s-au </a:t>
            </a:r>
            <a:r>
              <a:rPr lang="en-US" sz="2400" dirty="0" err="1" smtClean="0">
                <a:cs typeface="Times New Roman" pitchFamily="18" charset="0"/>
              </a:rPr>
              <a:t>eliberat</a:t>
            </a:r>
            <a:r>
              <a:rPr lang="en-US" sz="2400" dirty="0" smtClean="0">
                <a:cs typeface="Times New Roman" pitchFamily="18" charset="0"/>
              </a:rPr>
              <a:t>,  a</a:t>
            </a:r>
            <a:r>
              <a:rPr lang="ro-RO" sz="2400" dirty="0" smtClean="0">
                <a:cs typeface="Times New Roman" pitchFamily="18" charset="0"/>
              </a:rPr>
              <a:t>deverin</a:t>
            </a:r>
            <a:r>
              <a:rPr lang="it-IT" sz="2400" dirty="0" smtClean="0">
                <a:cs typeface="Times New Roman" pitchFamily="18" charset="0"/>
              </a:rPr>
              <a:t>ţ</a:t>
            </a:r>
            <a:r>
              <a:rPr lang="ro-RO" sz="2400" dirty="0" smtClean="0">
                <a:cs typeface="Times New Roman" pitchFamily="18" charset="0"/>
              </a:rPr>
              <a:t>e privind suprafeţele deţinute şi producţiile obţinute,  pentru rambursarea de T.V.A.  </a:t>
            </a:r>
            <a:r>
              <a:rPr lang="ro-RO" sz="2400" b="1" dirty="0" smtClean="0">
                <a:cs typeface="Times New Roman" pitchFamily="18" charset="0"/>
              </a:rPr>
              <a:t>– </a:t>
            </a:r>
            <a:r>
              <a:rPr lang="en-GB" sz="2400" b="1" dirty="0" smtClean="0">
                <a:cs typeface="Times New Roman" pitchFamily="18" charset="0"/>
              </a:rPr>
              <a:t>126</a:t>
            </a:r>
            <a:r>
              <a:rPr lang="en-US" sz="2400" b="1" dirty="0" smtClean="0">
                <a:cs typeface="Times New Roman" pitchFamily="18" charset="0"/>
              </a:rPr>
              <a:t/>
            </a:r>
            <a:br>
              <a:rPr lang="en-US" sz="2400" b="1" dirty="0" smtClean="0">
                <a:cs typeface="Times New Roman" pitchFamily="18" charset="0"/>
              </a:rPr>
            </a:br>
            <a:r>
              <a:rPr lang="en-US" sz="2400" b="1" dirty="0" smtClean="0">
                <a:cs typeface="Times New Roman" pitchFamily="18" charset="0"/>
              </a:rPr>
              <a:t/>
            </a:r>
            <a:br>
              <a:rPr lang="en-US" sz="2400" b="1" dirty="0" smtClean="0">
                <a:cs typeface="Times New Roman" pitchFamily="18" charset="0"/>
              </a:rPr>
            </a:br>
            <a:r>
              <a:rPr lang="ro-RO" sz="2400" dirty="0" smtClean="0">
                <a:cs typeface="Times New Roman" pitchFamily="18" charset="0"/>
              </a:rPr>
              <a:t>,,Bala</a:t>
            </a:r>
            <a:r>
              <a:rPr lang="en-US" sz="2400" dirty="0" smtClean="0">
                <a:cs typeface="Times New Roman" pitchFamily="18" charset="0"/>
              </a:rPr>
              <a:t>n</a:t>
            </a:r>
            <a:r>
              <a:rPr lang="it-IT" sz="2400" dirty="0" smtClean="0">
                <a:cs typeface="Times New Roman" pitchFamily="18" charset="0"/>
              </a:rPr>
              <a:t>ţ</a:t>
            </a:r>
            <a:r>
              <a:rPr lang="ro-RO" sz="2400" dirty="0" smtClean="0">
                <a:cs typeface="Times New Roman" pitchFamily="18" charset="0"/>
              </a:rPr>
              <a:t>a suprafe</a:t>
            </a:r>
            <a:r>
              <a:rPr lang="it-IT" sz="2400" dirty="0" smtClean="0">
                <a:cs typeface="Times New Roman" pitchFamily="18" charset="0"/>
              </a:rPr>
              <a:t>ţ</a:t>
            </a:r>
            <a:r>
              <a:rPr lang="ro-RO" sz="2400" dirty="0" smtClean="0">
                <a:cs typeface="Times New Roman" pitchFamily="18" charset="0"/>
              </a:rPr>
              <a:t>elor arabile şi inventarierea culturilor ins</a:t>
            </a:r>
            <a:r>
              <a:rPr lang="it-IT" sz="2400" dirty="0" smtClean="0">
                <a:cs typeface="Times New Roman" pitchFamily="18" charset="0"/>
              </a:rPr>
              <a:t>ă</a:t>
            </a:r>
            <a:r>
              <a:rPr lang="ro-RO" sz="2400" dirty="0" smtClean="0">
                <a:cs typeface="Times New Roman" pitchFamily="18" charset="0"/>
              </a:rPr>
              <a:t>man</a:t>
            </a:r>
            <a:r>
              <a:rPr lang="it-IT" sz="2400" dirty="0" smtClean="0">
                <a:cs typeface="Times New Roman" pitchFamily="18" charset="0"/>
              </a:rPr>
              <a:t>ţ</a:t>
            </a:r>
            <a:r>
              <a:rPr lang="ro-RO" sz="2400" dirty="0" smtClean="0">
                <a:cs typeface="Times New Roman" pitchFamily="18" charset="0"/>
              </a:rPr>
              <a:t>ate’’ pentru anul 2020 şi ,,Programul produc</a:t>
            </a:r>
            <a:r>
              <a:rPr lang="it-IT" sz="2400" dirty="0" smtClean="0">
                <a:cs typeface="Times New Roman" pitchFamily="18" charset="0"/>
              </a:rPr>
              <a:t>ţ</a:t>
            </a:r>
            <a:r>
              <a:rPr lang="ro-RO" sz="2400" dirty="0" smtClean="0">
                <a:cs typeface="Times New Roman" pitchFamily="18" charset="0"/>
              </a:rPr>
              <a:t>iei agricole, vegetal</a:t>
            </a:r>
            <a:r>
              <a:rPr lang="it-IT" sz="2400" dirty="0" smtClean="0">
                <a:cs typeface="Times New Roman" pitchFamily="18" charset="0"/>
              </a:rPr>
              <a:t>ă</a:t>
            </a:r>
            <a:r>
              <a:rPr lang="ro-RO" sz="2400" dirty="0" smtClean="0">
                <a:cs typeface="Times New Roman" pitchFamily="18" charset="0"/>
              </a:rPr>
              <a:t> şi animal</a:t>
            </a:r>
            <a:r>
              <a:rPr lang="it-IT" sz="2400" dirty="0" smtClean="0">
                <a:cs typeface="Times New Roman" pitchFamily="18" charset="0"/>
              </a:rPr>
              <a:t>ă</a:t>
            </a:r>
            <a:r>
              <a:rPr lang="ro-RO" sz="2400" dirty="0" smtClean="0">
                <a:cs typeface="Times New Roman" pitchFamily="18" charset="0"/>
              </a:rPr>
              <a:t>’’pentru anul 2021 </a:t>
            </a:r>
            <a:r>
              <a:rPr lang="ro-RO" sz="2400" b="1" dirty="0" smtClean="0">
                <a:cs typeface="Times New Roman" pitchFamily="18" charset="0"/>
              </a:rPr>
              <a:t>pe total jude</a:t>
            </a:r>
            <a:r>
              <a:rPr lang="it-IT" sz="2400" b="1" dirty="0" smtClean="0">
                <a:cs typeface="Times New Roman" pitchFamily="18" charset="0"/>
              </a:rPr>
              <a:t>ţ</a:t>
            </a:r>
            <a:r>
              <a:rPr lang="ro-RO" sz="2400" b="1" dirty="0" smtClean="0">
                <a:cs typeface="Times New Roman" pitchFamily="18" charset="0"/>
              </a:rPr>
              <a:t> şi sectoare de proprietate </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solidFill>
                  <a:srgbClr val="FF0000"/>
                </a:solidFill>
              </a:rPr>
              <a:t/>
            </a:r>
            <a:br>
              <a:rPr lang="en-US" dirty="0" smtClean="0">
                <a:solidFill>
                  <a:srgbClr val="FF0000"/>
                </a:solidFill>
              </a:rPr>
            </a:br>
            <a:endParaRPr lang="en-US" sz="4400" dirty="0" smtClean="0">
              <a:solidFill>
                <a:srgbClr val="FF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600" b="1" dirty="0" smtClean="0">
                <a:cs typeface="Times New Roman" pitchFamily="18" charset="0"/>
              </a:rPr>
              <a:t>În domeniul vitivinicol:</a:t>
            </a:r>
            <a:r>
              <a:rPr lang="en-GB" sz="2600" b="1" dirty="0" smtClean="0">
                <a:cs typeface="Times New Roman" pitchFamily="18" charset="0"/>
              </a:rPr>
              <a:t/>
            </a:r>
            <a:br>
              <a:rPr lang="en-GB" sz="2600" b="1" dirty="0" smtClean="0">
                <a:cs typeface="Times New Roman" pitchFamily="18" charset="0"/>
              </a:rPr>
            </a:br>
            <a:r>
              <a:rPr lang="en-US" sz="2600" dirty="0" smtClean="0">
                <a:cs typeface="Times New Roman" pitchFamily="18" charset="0"/>
              </a:rPr>
              <a:t/>
            </a:r>
            <a:br>
              <a:rPr lang="en-US" sz="2600" dirty="0" smtClean="0">
                <a:cs typeface="Times New Roman" pitchFamily="18" charset="0"/>
              </a:rPr>
            </a:br>
            <a:r>
              <a:rPr lang="ro-RO" sz="2600" dirty="0" smtClean="0">
                <a:cs typeface="Times New Roman" pitchFamily="18" charset="0"/>
              </a:rPr>
              <a:t>- s-au efectuat </a:t>
            </a:r>
            <a:r>
              <a:rPr lang="ro-RO" sz="2600" b="1" dirty="0" smtClean="0">
                <a:cs typeface="Times New Roman" pitchFamily="18" charset="0"/>
              </a:rPr>
              <a:t>2</a:t>
            </a:r>
            <a:r>
              <a:rPr lang="en-GB" sz="2600" b="1" dirty="0" smtClean="0">
                <a:cs typeface="Times New Roman" pitchFamily="18" charset="0"/>
              </a:rPr>
              <a:t>4</a:t>
            </a:r>
            <a:r>
              <a:rPr lang="ro-RO" sz="2600" b="1" dirty="0" smtClean="0">
                <a:cs typeface="Times New Roman" pitchFamily="18" charset="0"/>
              </a:rPr>
              <a:t>4 controale  şi s-au aplicat </a:t>
            </a:r>
            <a:r>
              <a:rPr lang="en-GB" sz="2600" b="1" dirty="0" smtClean="0">
                <a:cs typeface="Times New Roman" pitchFamily="18" charset="0"/>
              </a:rPr>
              <a:t>7</a:t>
            </a:r>
            <a:r>
              <a:rPr lang="ro-RO" sz="2600" b="1" dirty="0" smtClean="0">
                <a:cs typeface="Times New Roman" pitchFamily="18" charset="0"/>
              </a:rPr>
              <a:t> sancţiuni</a:t>
            </a:r>
            <a:r>
              <a:rPr lang="en-US" sz="2600" dirty="0" smtClean="0">
                <a:cs typeface="Times New Roman" pitchFamily="18" charset="0"/>
              </a:rPr>
              <a:t/>
            </a:r>
            <a:br>
              <a:rPr lang="en-US" sz="2600" dirty="0" smtClean="0">
                <a:cs typeface="Times New Roman" pitchFamily="18" charset="0"/>
              </a:rPr>
            </a:br>
            <a:r>
              <a:rPr lang="ro-RO" sz="2600" dirty="0" smtClean="0">
                <a:cs typeface="Times New Roman" pitchFamily="18" charset="0"/>
              </a:rPr>
              <a:t>- s-au prelevat </a:t>
            </a:r>
            <a:r>
              <a:rPr lang="en-GB" sz="2600" b="1" dirty="0" smtClean="0">
                <a:cs typeface="Times New Roman" pitchFamily="18" charset="0"/>
              </a:rPr>
              <a:t>36</a:t>
            </a:r>
            <a:r>
              <a:rPr lang="ro-RO" sz="2600" b="1" dirty="0" smtClean="0">
                <a:cs typeface="Times New Roman" pitchFamily="18" charset="0"/>
              </a:rPr>
              <a:t> probe şi s-au retras </a:t>
            </a:r>
            <a:r>
              <a:rPr lang="en-GB" sz="2600" b="1" dirty="0" smtClean="0">
                <a:cs typeface="Times New Roman" pitchFamily="18" charset="0"/>
              </a:rPr>
              <a:t>62 527</a:t>
            </a:r>
            <a:r>
              <a:rPr lang="ro-RO" sz="2600" b="1" dirty="0" smtClean="0">
                <a:cs typeface="Times New Roman" pitchFamily="18" charset="0"/>
              </a:rPr>
              <a:t> litri de la comercializare</a:t>
            </a:r>
            <a:r>
              <a:rPr lang="en-US" sz="2600" dirty="0" smtClean="0">
                <a:cs typeface="Times New Roman" pitchFamily="18" charset="0"/>
              </a:rPr>
              <a:t/>
            </a:r>
            <a:br>
              <a:rPr lang="en-US" sz="2600" dirty="0" smtClean="0">
                <a:cs typeface="Times New Roman" pitchFamily="18" charset="0"/>
              </a:rPr>
            </a:br>
            <a:r>
              <a:rPr lang="ro-RO" sz="2600" dirty="0" smtClean="0">
                <a:cs typeface="Times New Roman" pitchFamily="18" charset="0"/>
              </a:rPr>
              <a:t>- s-au eliberat </a:t>
            </a:r>
            <a:r>
              <a:rPr lang="en-GB" sz="2600" dirty="0" smtClean="0">
                <a:cs typeface="Times New Roman" pitchFamily="18" charset="0"/>
              </a:rPr>
              <a:t>/ </a:t>
            </a:r>
            <a:r>
              <a:rPr lang="en-GB" sz="2600" dirty="0" err="1" smtClean="0">
                <a:cs typeface="Times New Roman" pitchFamily="18" charset="0"/>
              </a:rPr>
              <a:t>prelungit</a:t>
            </a:r>
            <a:r>
              <a:rPr lang="en-GB" sz="2600" dirty="0" smtClean="0">
                <a:cs typeface="Times New Roman" pitchFamily="18" charset="0"/>
              </a:rPr>
              <a:t> </a:t>
            </a:r>
            <a:r>
              <a:rPr lang="en-GB" sz="2600" b="1" dirty="0" smtClean="0">
                <a:cs typeface="Times New Roman" pitchFamily="18" charset="0"/>
              </a:rPr>
              <a:t>32</a:t>
            </a:r>
            <a:r>
              <a:rPr lang="ro-RO" sz="2600" b="1" dirty="0" smtClean="0">
                <a:cs typeface="Times New Roman" pitchFamily="18" charset="0"/>
              </a:rPr>
              <a:t> autorizaţii pentru spaţii pentru comercializarea vinului vrac</a:t>
            </a:r>
            <a:r>
              <a:rPr lang="en-US" sz="2600" dirty="0" smtClean="0">
                <a:cs typeface="Times New Roman" pitchFamily="18" charset="0"/>
              </a:rPr>
              <a:t/>
            </a:r>
            <a:br>
              <a:rPr lang="en-US" sz="2600" dirty="0" smtClean="0">
                <a:cs typeface="Times New Roman" pitchFamily="18" charset="0"/>
              </a:rPr>
            </a:br>
            <a:r>
              <a:rPr lang="ro-RO" sz="2600" dirty="0" smtClean="0">
                <a:cs typeface="Times New Roman" pitchFamily="18" charset="0"/>
              </a:rPr>
              <a:t>- s-au autorizat</a:t>
            </a:r>
            <a:r>
              <a:rPr lang="en-GB" sz="2600" dirty="0" smtClean="0">
                <a:cs typeface="Times New Roman" pitchFamily="18" charset="0"/>
              </a:rPr>
              <a:t>/ </a:t>
            </a:r>
            <a:r>
              <a:rPr lang="en-GB" sz="2600" dirty="0" err="1" smtClean="0">
                <a:cs typeface="Times New Roman" pitchFamily="18" charset="0"/>
              </a:rPr>
              <a:t>reautorizat</a:t>
            </a:r>
            <a:r>
              <a:rPr lang="ro-RO" sz="2600" dirty="0" smtClean="0">
                <a:cs typeface="Times New Roman" pitchFamily="18" charset="0"/>
              </a:rPr>
              <a:t> </a:t>
            </a:r>
            <a:r>
              <a:rPr lang="en-GB" sz="2600" b="1" dirty="0" smtClean="0">
                <a:cs typeface="Times New Roman" pitchFamily="18" charset="0"/>
              </a:rPr>
              <a:t>15</a:t>
            </a:r>
            <a:r>
              <a:rPr lang="ro-RO" sz="2600" b="1" dirty="0" smtClean="0">
                <a:cs typeface="Times New Roman" pitchFamily="18" charset="0"/>
              </a:rPr>
              <a:t> laboratoare pentru efectuarea analizelor fizico – chimice şi organoleptice pentru vinuri.</a:t>
            </a:r>
            <a:r>
              <a:rPr lang="en-US" sz="2600" dirty="0" smtClean="0">
                <a:cs typeface="Times New Roman" pitchFamily="18" charset="0"/>
              </a:rPr>
              <a:t/>
            </a:r>
            <a:br>
              <a:rPr lang="en-US" sz="2600" dirty="0" smtClean="0">
                <a:cs typeface="Times New Roman" pitchFamily="18" charset="0"/>
              </a:rPr>
            </a:br>
            <a:r>
              <a:rPr lang="it-IT" sz="2600" dirty="0" smtClean="0">
                <a:cs typeface="Times New Roman" pitchFamily="18" charset="0"/>
              </a:rPr>
              <a:t>S-au efectuat verificări pe dosarele depuse în vederea accesării de fonduri europene – plantări viţă de vie prin programul de reconversie/restructurare –  </a:t>
            </a:r>
            <a:r>
              <a:rPr lang="en-GB" sz="2600" b="1" dirty="0" smtClean="0">
                <a:cs typeface="Times New Roman" pitchFamily="18" charset="0"/>
              </a:rPr>
              <a:t>7</a:t>
            </a:r>
            <a:r>
              <a:rPr lang="it-IT" sz="2600" b="1" dirty="0" smtClean="0">
                <a:cs typeface="Times New Roman" pitchFamily="18" charset="0"/>
              </a:rPr>
              <a:t> solicitări</a:t>
            </a:r>
            <a:r>
              <a:rPr lang="ro-RO" sz="2600" b="1" dirty="0" smtClean="0">
                <a:cs typeface="Times New Roman" pitchFamily="18" charset="0"/>
              </a:rPr>
              <a:t> cu o suprafaţă de </a:t>
            </a:r>
            <a:r>
              <a:rPr lang="en-GB" sz="2600" b="1" dirty="0" smtClean="0">
                <a:cs typeface="Times New Roman" pitchFamily="18" charset="0"/>
              </a:rPr>
              <a:t>63</a:t>
            </a:r>
            <a:r>
              <a:rPr lang="ro-RO" sz="2600" b="1" dirty="0" smtClean="0">
                <a:cs typeface="Times New Roman" pitchFamily="18" charset="0"/>
              </a:rPr>
              <a:t>,1</a:t>
            </a:r>
            <a:r>
              <a:rPr lang="en-GB" sz="2600" b="1" dirty="0" smtClean="0">
                <a:cs typeface="Times New Roman" pitchFamily="18" charset="0"/>
              </a:rPr>
              <a:t>9</a:t>
            </a:r>
            <a:r>
              <a:rPr lang="ro-RO" sz="2600" b="1" dirty="0" smtClean="0">
                <a:cs typeface="Times New Roman" pitchFamily="18" charset="0"/>
              </a:rPr>
              <a:t> ha</a:t>
            </a:r>
            <a:r>
              <a:rPr lang="it-IT" sz="2600" b="1" dirty="0" smtClean="0">
                <a:cs typeface="Times New Roman" pitchFamily="18" charset="0"/>
              </a:rPr>
              <a:t>.</a:t>
            </a: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800" b="1" dirty="0" smtClean="0">
                <a:latin typeface="Times New Roman" pitchFamily="18" charset="0"/>
                <a:cs typeface="Times New Roman" pitchFamily="18" charset="0"/>
              </a:rPr>
              <a:t/>
            </a:r>
            <a:br>
              <a:rPr lang="ro-RO" sz="2800" b="1" dirty="0" smtClean="0">
                <a:latin typeface="Times New Roman" pitchFamily="18" charset="0"/>
                <a:cs typeface="Times New Roman" pitchFamily="18" charset="0"/>
              </a:rPr>
            </a:br>
            <a:r>
              <a:rPr lang="ro-RO" sz="2800" b="1" dirty="0" smtClean="0">
                <a:latin typeface="Times New Roman" pitchFamily="18" charset="0"/>
                <a:cs typeface="Times New Roman" pitchFamily="18" charset="0"/>
              </a:rPr>
              <a:t/>
            </a:r>
            <a:br>
              <a:rPr lang="ro-RO" sz="2800" b="1" dirty="0" smtClean="0">
                <a:latin typeface="Times New Roman" pitchFamily="18" charset="0"/>
                <a:cs typeface="Times New Roman" pitchFamily="18" charset="0"/>
              </a:rPr>
            </a:br>
            <a:r>
              <a:rPr lang="ro-RO" sz="2800" dirty="0" smtClean="0">
                <a:cs typeface="Times New Roman" pitchFamily="18" charset="0"/>
              </a:rPr>
              <a:t>În domeniul inspecţii </a:t>
            </a:r>
            <a:r>
              <a:rPr lang="en-GB" sz="2800" dirty="0" smtClean="0">
                <a:cs typeface="Times New Roman" pitchFamily="18" charset="0"/>
              </a:rPr>
              <a:t>fond </a:t>
            </a:r>
            <a:r>
              <a:rPr lang="en-GB" sz="2800" dirty="0" err="1" smtClean="0">
                <a:cs typeface="Times New Roman" pitchFamily="18" charset="0"/>
              </a:rPr>
              <a:t>funciar</a:t>
            </a:r>
            <a:r>
              <a:rPr lang="en-GB" sz="2800" dirty="0" smtClean="0">
                <a:cs typeface="Times New Roman" pitchFamily="18" charset="0"/>
              </a:rPr>
              <a:t> </a:t>
            </a:r>
            <a:r>
              <a:rPr lang="ro-RO" sz="2800" b="1" dirty="0" smtClean="0">
                <a:cs typeface="Times New Roman" pitchFamily="18" charset="0"/>
              </a:rPr>
              <a:t>s-au efectuat 2</a:t>
            </a:r>
            <a:r>
              <a:rPr lang="en-GB" sz="2800" b="1" dirty="0" smtClean="0">
                <a:cs typeface="Times New Roman" pitchFamily="18" charset="0"/>
              </a:rPr>
              <a:t>6</a:t>
            </a:r>
            <a:r>
              <a:rPr lang="ro-RO" sz="2800" b="1" dirty="0" smtClean="0">
                <a:cs typeface="Times New Roman" pitchFamily="18" charset="0"/>
              </a:rPr>
              <a:t> controale</a:t>
            </a:r>
            <a:r>
              <a:rPr lang="ro-RO" sz="2800" dirty="0" smtClean="0">
                <a:cs typeface="Times New Roman" pitchFamily="18" charset="0"/>
              </a:rPr>
              <a:t>.</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a:r>
            <a:br>
              <a:rPr lang="en-US" sz="2800" dirty="0" smtClean="0">
                <a:cs typeface="Times New Roman" pitchFamily="18" charset="0"/>
              </a:rPr>
            </a:br>
            <a:r>
              <a:rPr lang="ro-RO" sz="2800" dirty="0" smtClean="0">
                <a:cs typeface="Times New Roman" pitchFamily="18" charset="0"/>
              </a:rPr>
              <a:t>Privind activitatea de inspecţii în domeniul </a:t>
            </a:r>
            <a:r>
              <a:rPr lang="ro-RO" sz="2800" b="1" dirty="0" smtClean="0">
                <a:cs typeface="Times New Roman" pitchFamily="18" charset="0"/>
              </a:rPr>
              <a:t>fertilizanţi s-au efectuat </a:t>
            </a:r>
            <a:r>
              <a:rPr lang="en-US" sz="2800" b="1" dirty="0" smtClean="0">
                <a:cs typeface="Times New Roman" pitchFamily="18" charset="0"/>
              </a:rPr>
              <a:t>49</a:t>
            </a:r>
            <a:r>
              <a:rPr lang="ro-RO" sz="2800" b="1" dirty="0" smtClean="0">
                <a:cs typeface="Times New Roman" pitchFamily="18" charset="0"/>
              </a:rPr>
              <a:t> de controale</a:t>
            </a:r>
            <a:r>
              <a:rPr lang="ro-RO" sz="2800" dirty="0" smtClean="0">
                <a:cs typeface="Times New Roman" pitchFamily="18" charset="0"/>
              </a:rPr>
              <a:t>.</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a:r>
            <a:br>
              <a:rPr lang="en-US" sz="2800" dirty="0" smtClean="0">
                <a:cs typeface="Times New Roman" pitchFamily="18" charset="0"/>
              </a:rPr>
            </a:br>
            <a:r>
              <a:rPr lang="ro-RO" sz="2800" dirty="0" smtClean="0">
                <a:cs typeface="Times New Roman" pitchFamily="18" charset="0"/>
              </a:rPr>
              <a:t>În domeniul </a:t>
            </a:r>
            <a:r>
              <a:rPr lang="ro-RO" sz="2800" b="1" dirty="0" smtClean="0">
                <a:cs typeface="Times New Roman" pitchFamily="18" charset="0"/>
              </a:rPr>
              <a:t>inspecţii pentru organisme modificate genetic s-au efectuat </a:t>
            </a:r>
            <a:r>
              <a:rPr lang="en-GB" sz="2800" b="1" dirty="0" smtClean="0">
                <a:cs typeface="Times New Roman" pitchFamily="18" charset="0"/>
              </a:rPr>
              <a:t>23</a:t>
            </a:r>
            <a:r>
              <a:rPr lang="ro-RO" sz="2800" b="1" dirty="0" smtClean="0">
                <a:cs typeface="Times New Roman" pitchFamily="18" charset="0"/>
              </a:rPr>
              <a:t> controale</a:t>
            </a:r>
            <a:r>
              <a:rPr lang="en-GB" sz="2800" b="1" dirty="0" smtClean="0">
                <a:cs typeface="Times New Roman" pitchFamily="18" charset="0"/>
              </a:rPr>
              <a:t> </a:t>
            </a:r>
            <a:r>
              <a:rPr lang="en-GB" sz="2800" b="1" dirty="0" err="1" smtClean="0">
                <a:cs typeface="Times New Roman" pitchFamily="18" charset="0"/>
              </a:rPr>
              <a:t>cultura</a:t>
            </a:r>
            <a:r>
              <a:rPr lang="en-GB" sz="2800" b="1" dirty="0" smtClean="0">
                <a:cs typeface="Times New Roman" pitchFamily="18" charset="0"/>
              </a:rPr>
              <a:t> </a:t>
            </a:r>
            <a:r>
              <a:rPr lang="en-GB" sz="2800" b="1" dirty="0" err="1" smtClean="0">
                <a:cs typeface="Times New Roman" pitchFamily="18" charset="0"/>
              </a:rPr>
              <a:t>conventionala</a:t>
            </a:r>
            <a:r>
              <a:rPr lang="ro-RO" sz="2800" b="1" dirty="0" smtClean="0">
                <a:cs typeface="Times New Roman" pitchFamily="18" charset="0"/>
              </a:rPr>
              <a:t>.</a:t>
            </a:r>
            <a:r>
              <a:rPr lang="en-US" sz="2800" dirty="0" smtClean="0">
                <a:solidFill>
                  <a:srgbClr val="FF0000"/>
                </a:solidFill>
                <a:cs typeface="Times New Roman" pitchFamily="18" charset="0"/>
              </a:rPr>
              <a:t/>
            </a:r>
            <a:br>
              <a:rPr lang="en-US" sz="2800" dirty="0" smtClean="0">
                <a:solidFill>
                  <a:srgbClr val="FF0000"/>
                </a:solidFill>
                <a:cs typeface="Times New Roman" pitchFamily="18" charset="0"/>
              </a:rPr>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800" dirty="0" smtClean="0">
                <a:cs typeface="Times New Roman" pitchFamily="18" charset="0"/>
              </a:rPr>
              <a:t>Privind </a:t>
            </a:r>
            <a:r>
              <a:rPr lang="ro-RO" sz="2800" b="1" dirty="0" smtClean="0">
                <a:cs typeface="Times New Roman" pitchFamily="18" charset="0"/>
              </a:rPr>
              <a:t>activitatea de agricultură ecologică </a:t>
            </a:r>
            <a:r>
              <a:rPr lang="ro-RO" sz="2800" dirty="0" smtClean="0">
                <a:cs typeface="Times New Roman" pitchFamily="18" charset="0"/>
              </a:rPr>
              <a:t>s-au efectuat inspecţii la </a:t>
            </a:r>
            <a:r>
              <a:rPr lang="en-GB" sz="2800" dirty="0" smtClean="0">
                <a:cs typeface="Times New Roman" pitchFamily="18" charset="0"/>
              </a:rPr>
              <a:t>21</a:t>
            </a:r>
            <a:r>
              <a:rPr lang="ro-RO" sz="2800" b="1" dirty="0" smtClean="0">
                <a:cs typeface="Times New Roman" pitchFamily="18" charset="0"/>
              </a:rPr>
              <a:t> operatori economici </a:t>
            </a:r>
            <a:r>
              <a:rPr lang="ro-RO" sz="2800" dirty="0" smtClean="0">
                <a:cs typeface="Times New Roman" pitchFamily="18" charset="0"/>
              </a:rPr>
              <a:t>din care: </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10</a:t>
            </a:r>
            <a:r>
              <a:rPr lang="ro-RO" sz="2800" dirty="0" smtClean="0">
                <a:cs typeface="Times New Roman" pitchFamily="18" charset="0"/>
              </a:rPr>
              <a:t> - producători agricoli vegetali, </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3</a:t>
            </a:r>
            <a:r>
              <a:rPr lang="ro-RO" sz="2800" dirty="0" smtClean="0">
                <a:cs typeface="Times New Roman" pitchFamily="18" charset="0"/>
              </a:rPr>
              <a:t> - producători agricoli zootehnie, </a:t>
            </a:r>
            <a:r>
              <a:rPr lang="en-US" sz="2800" dirty="0" smtClean="0">
                <a:cs typeface="Times New Roman" pitchFamily="18" charset="0"/>
              </a:rPr>
              <a:t/>
            </a:r>
            <a:br>
              <a:rPr lang="en-US" sz="2800" dirty="0" smtClean="0">
                <a:cs typeface="Times New Roman" pitchFamily="18" charset="0"/>
              </a:rPr>
            </a:br>
            <a:r>
              <a:rPr lang="ro-RO" sz="2800" dirty="0" smtClean="0">
                <a:cs typeface="Times New Roman" pitchFamily="18" charset="0"/>
              </a:rPr>
              <a:t>1 – procesator, </a:t>
            </a:r>
            <a:r>
              <a:rPr lang="en-GB" sz="2800" dirty="0" smtClean="0">
                <a:cs typeface="Times New Roman" pitchFamily="18" charset="0"/>
              </a:rPr>
              <a:t/>
            </a:r>
            <a:br>
              <a:rPr lang="en-GB" sz="2800" dirty="0" smtClean="0">
                <a:cs typeface="Times New Roman" pitchFamily="18" charset="0"/>
              </a:rPr>
            </a:br>
            <a:r>
              <a:rPr lang="en-GB" sz="2800" dirty="0" smtClean="0">
                <a:cs typeface="Times New Roman" pitchFamily="18" charset="0"/>
              </a:rPr>
              <a:t>1- </a:t>
            </a:r>
            <a:r>
              <a:rPr lang="en-GB" sz="2800" dirty="0" err="1" smtClean="0">
                <a:cs typeface="Times New Roman" pitchFamily="18" charset="0"/>
              </a:rPr>
              <a:t>colectare</a:t>
            </a:r>
            <a:r>
              <a:rPr lang="en-GB" sz="2800" dirty="0" smtClean="0">
                <a:cs typeface="Times New Roman" pitchFamily="18" charset="0"/>
              </a:rPr>
              <a:t> flora </a:t>
            </a:r>
            <a:r>
              <a:rPr lang="en-GB" sz="2800" dirty="0" err="1" smtClean="0">
                <a:cs typeface="Times New Roman" pitchFamily="18" charset="0"/>
              </a:rPr>
              <a:t>spontana</a:t>
            </a:r>
            <a:r>
              <a:rPr lang="en-US" sz="2800" dirty="0" smtClean="0">
                <a:cs typeface="Times New Roman" pitchFamily="18" charset="0"/>
              </a:rPr>
              <a:t/>
            </a:r>
            <a:br>
              <a:rPr lang="en-US" sz="2800" dirty="0" smtClean="0">
                <a:cs typeface="Times New Roman" pitchFamily="18" charset="0"/>
              </a:rPr>
            </a:br>
            <a:r>
              <a:rPr lang="en-GB" sz="2800" dirty="0" smtClean="0">
                <a:cs typeface="Times New Roman" pitchFamily="18" charset="0"/>
              </a:rPr>
              <a:t>6</a:t>
            </a:r>
            <a:r>
              <a:rPr lang="ro-RO" sz="2800" dirty="0" smtClean="0">
                <a:cs typeface="Times New Roman" pitchFamily="18" charset="0"/>
              </a:rPr>
              <a:t> – comercianţi</a:t>
            </a:r>
            <a:r>
              <a:rPr lang="en-GB" sz="2800" dirty="0" smtClean="0">
                <a:cs typeface="Times New Roman" pitchFamily="18" charset="0"/>
              </a:rPr>
              <a:t/>
            </a:r>
            <a:br>
              <a:rPr lang="en-GB" sz="2800" dirty="0" smtClean="0">
                <a:cs typeface="Times New Roman" pitchFamily="18" charset="0"/>
              </a:rPr>
            </a:br>
            <a:r>
              <a:rPr lang="en-GB" sz="2800" dirty="0" smtClean="0">
                <a:cs typeface="Times New Roman" pitchFamily="18" charset="0"/>
              </a:rPr>
              <a:t>2 – audit de </a:t>
            </a:r>
            <a:r>
              <a:rPr lang="en-GB" sz="2800" dirty="0" err="1" smtClean="0">
                <a:cs typeface="Times New Roman" pitchFamily="18" charset="0"/>
              </a:rPr>
              <a:t>reexaminare</a:t>
            </a:r>
            <a:r>
              <a:rPr lang="en-GB" sz="2800" dirty="0" smtClean="0">
                <a:cs typeface="Times New Roman" pitchFamily="18" charset="0"/>
              </a:rPr>
              <a:t> </a:t>
            </a:r>
            <a:br>
              <a:rPr lang="en-GB" sz="2800" dirty="0" smtClean="0">
                <a:cs typeface="Times New Roman" pitchFamily="18" charset="0"/>
              </a:rPr>
            </a:br>
            <a:r>
              <a:rPr lang="en-GB" sz="2800" dirty="0" smtClean="0">
                <a:cs typeface="Times New Roman" pitchFamily="18" charset="0"/>
              </a:rPr>
              <a:t>1 – audit la un Organism de control</a:t>
            </a:r>
            <a:r>
              <a:rPr lang="en-US" sz="2400" dirty="0" smtClean="0"/>
              <a:t/>
            </a:r>
            <a:br>
              <a:rPr lang="en-US" sz="2400" dirty="0" smtClean="0"/>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400" dirty="0" smtClean="0">
                <a:cs typeface="Times New Roman" pitchFamily="18" charset="0"/>
              </a:rPr>
              <a:t>În domeniul</a:t>
            </a:r>
            <a:r>
              <a:rPr lang="ro-RO" sz="2400" b="1" dirty="0" smtClean="0">
                <a:cs typeface="Times New Roman" pitchFamily="18" charset="0"/>
              </a:rPr>
              <a:t> industriei alimentare s-au efectuat </a:t>
            </a:r>
            <a:r>
              <a:rPr lang="en-GB" sz="2400" b="1" dirty="0" smtClean="0">
                <a:cs typeface="Times New Roman" pitchFamily="18" charset="0"/>
              </a:rPr>
              <a:t>22</a:t>
            </a:r>
            <a:r>
              <a:rPr lang="ro-RO" sz="2400" b="1" dirty="0" smtClean="0">
                <a:cs typeface="Times New Roman" pitchFamily="18" charset="0"/>
              </a:rPr>
              <a:t> controale </a:t>
            </a:r>
            <a:r>
              <a:rPr lang="ro-RO" sz="2400" dirty="0" smtClean="0">
                <a:cs typeface="Times New Roman" pitchFamily="18" charset="0"/>
              </a:rPr>
              <a:t>din care:</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21</a:t>
            </a:r>
            <a:r>
              <a:rPr lang="ro-RO" sz="2400" dirty="0" smtClean="0">
                <a:cs typeface="Times New Roman" pitchFamily="18" charset="0"/>
              </a:rPr>
              <a:t> – Comercializare pâine şi produse de panificaţie </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4</a:t>
            </a:r>
            <a:r>
              <a:rPr lang="ro-RO" sz="2400" dirty="0" smtClean="0">
                <a:cs typeface="Times New Roman" pitchFamily="18" charset="0"/>
              </a:rPr>
              <a:t> – Fabricarea pâinii şi a produselor de panificaţie</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1</a:t>
            </a:r>
            <a:r>
              <a:rPr lang="ro-RO" sz="2400" dirty="0" smtClean="0">
                <a:cs typeface="Times New Roman" pitchFamily="18" charset="0"/>
              </a:rPr>
              <a:t> - Legalitatea atestatului şi a logo-ului produs tradiţional</a:t>
            </a: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
            </a:r>
            <a:br>
              <a:rPr lang="en-US" sz="2400" dirty="0" smtClean="0">
                <a:cs typeface="Times New Roman" pitchFamily="18" charset="0"/>
              </a:rPr>
            </a:br>
            <a:r>
              <a:rPr lang="en-US" sz="2400" dirty="0" smtClean="0">
                <a:cs typeface="Times New Roman" pitchFamily="18" charset="0"/>
              </a:rPr>
              <a:t>15</a:t>
            </a:r>
            <a:r>
              <a:rPr lang="ro-RO" sz="2400" dirty="0" smtClean="0">
                <a:cs typeface="Times New Roman" pitchFamily="18" charset="0"/>
              </a:rPr>
              <a:t>– Marcare, ambalare şi comercializare ouă</a:t>
            </a:r>
            <a:r>
              <a:rPr lang="en-GB" sz="2400" dirty="0" smtClean="0">
                <a:cs typeface="Times New Roman" pitchFamily="18" charset="0"/>
              </a:rPr>
              <a:t/>
            </a:r>
            <a:br>
              <a:rPr lang="en-GB" sz="2400" dirty="0" smtClean="0">
                <a:cs typeface="Times New Roman" pitchFamily="18" charset="0"/>
              </a:rPr>
            </a:br>
            <a:r>
              <a:rPr lang="en-GB" sz="2400" dirty="0" smtClean="0">
                <a:cs typeface="Times New Roman" pitchFamily="18" charset="0"/>
              </a:rPr>
              <a:t/>
            </a:r>
            <a:br>
              <a:rPr lang="en-GB" sz="2400" dirty="0" smtClean="0">
                <a:cs typeface="Times New Roman" pitchFamily="18" charset="0"/>
              </a:rPr>
            </a:br>
            <a:r>
              <a:rPr lang="en-GB" sz="2400" dirty="0" smtClean="0">
                <a:cs typeface="Times New Roman" pitchFamily="18" charset="0"/>
              </a:rPr>
              <a:t>1 – </a:t>
            </a:r>
            <a:r>
              <a:rPr lang="en-GB" sz="2400" dirty="0" err="1" smtClean="0">
                <a:cs typeface="Times New Roman" pitchFamily="18" charset="0"/>
              </a:rPr>
              <a:t>Risipa</a:t>
            </a:r>
            <a:r>
              <a:rPr lang="en-GB" sz="2400" dirty="0" smtClean="0">
                <a:cs typeface="Times New Roman" pitchFamily="18" charset="0"/>
              </a:rPr>
              <a:t> </a:t>
            </a:r>
            <a:r>
              <a:rPr lang="en-GB" sz="2400" dirty="0" err="1" smtClean="0">
                <a:cs typeface="Times New Roman" pitchFamily="18" charset="0"/>
              </a:rPr>
              <a:t>alimentara</a:t>
            </a:r>
            <a:r>
              <a:rPr lang="ro-RO" sz="2400" dirty="0" smtClean="0"/>
              <a:t>.</a:t>
            </a:r>
            <a:r>
              <a:rPr lang="en-US" sz="2400" dirty="0" smtClean="0"/>
              <a:t/>
            </a:r>
            <a:br>
              <a:rPr lang="en-US" sz="2400" dirty="0" smtClean="0"/>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700" dirty="0" smtClean="0">
                <a:cs typeface="Times New Roman" pitchFamily="18" charset="0"/>
              </a:rPr>
              <a:t>În domeniul</a:t>
            </a:r>
            <a:r>
              <a:rPr lang="ro-RO" sz="2700" b="1" dirty="0" smtClean="0">
                <a:cs typeface="Times New Roman" pitchFamily="18" charset="0"/>
              </a:rPr>
              <a:t> inspecţii privind depozitele de cereale s-au efectuat </a:t>
            </a:r>
            <a:r>
              <a:rPr lang="en-US" sz="2700" b="1" dirty="0" smtClean="0">
                <a:cs typeface="Times New Roman" pitchFamily="18" charset="0"/>
              </a:rPr>
              <a:t>5</a:t>
            </a:r>
            <a:r>
              <a:rPr lang="ro-RO" sz="2700" b="1" dirty="0" smtClean="0">
                <a:cs typeface="Times New Roman" pitchFamily="18" charset="0"/>
              </a:rPr>
              <a:t> controale la depozite de cereale autorizate</a:t>
            </a:r>
            <a:r>
              <a:rPr lang="en-US" sz="2700" b="1" dirty="0" smtClean="0">
                <a:cs typeface="Times New Roman" pitchFamily="18" charset="0"/>
              </a:rPr>
              <a:t>.</a:t>
            </a:r>
            <a:r>
              <a:rPr lang="en-US" sz="2700" dirty="0" smtClean="0">
                <a:cs typeface="Times New Roman" pitchFamily="18" charset="0"/>
              </a:rPr>
              <a:t/>
            </a:r>
            <a:br>
              <a:rPr lang="en-US" sz="2700" dirty="0" smtClean="0">
                <a:cs typeface="Times New Roman" pitchFamily="18" charset="0"/>
              </a:rPr>
            </a:br>
            <a:r>
              <a:rPr lang="ro-RO" sz="2700" b="1" dirty="0" smtClean="0">
                <a:cs typeface="Times New Roman" pitchFamily="18" charset="0"/>
              </a:rPr>
              <a:t> </a:t>
            </a:r>
            <a:r>
              <a:rPr lang="en-US" sz="2700" dirty="0" smtClean="0">
                <a:cs typeface="Times New Roman" pitchFamily="18" charset="0"/>
              </a:rPr>
              <a:t/>
            </a:r>
            <a:br>
              <a:rPr lang="en-US" sz="2700" dirty="0" smtClean="0">
                <a:cs typeface="Times New Roman" pitchFamily="18" charset="0"/>
              </a:rPr>
            </a:br>
            <a:r>
              <a:rPr lang="ro-RO" sz="2700" dirty="0" smtClean="0">
                <a:cs typeface="Times New Roman" pitchFamily="18" charset="0"/>
              </a:rPr>
              <a:t>În domeniul inspecţii privind</a:t>
            </a:r>
            <a:r>
              <a:rPr lang="ro-RO" sz="2700" b="1" dirty="0" smtClean="0">
                <a:cs typeface="Times New Roman" pitchFamily="18" charset="0"/>
              </a:rPr>
              <a:t> </a:t>
            </a:r>
            <a:r>
              <a:rPr lang="en-US" sz="2700" b="1" dirty="0" err="1" smtClean="0">
                <a:cs typeface="Times New Roman" pitchFamily="18" charset="0"/>
              </a:rPr>
              <a:t>Sistemul</a:t>
            </a:r>
            <a:r>
              <a:rPr lang="en-US" sz="2700" b="1" dirty="0" smtClean="0">
                <a:cs typeface="Times New Roman" pitchFamily="18" charset="0"/>
              </a:rPr>
              <a:t> Informational </a:t>
            </a:r>
            <a:r>
              <a:rPr lang="en-US" sz="2700" b="1" dirty="0" err="1" smtClean="0">
                <a:cs typeface="Times New Roman" pitchFamily="18" charset="0"/>
              </a:rPr>
              <a:t>pentru</a:t>
            </a:r>
            <a:r>
              <a:rPr lang="en-US" sz="2700" b="1" dirty="0" smtClean="0">
                <a:cs typeface="Times New Roman" pitchFamily="18" charset="0"/>
              </a:rPr>
              <a:t> </a:t>
            </a:r>
            <a:r>
              <a:rPr lang="en-US" sz="2700" b="1" dirty="0" err="1" smtClean="0">
                <a:cs typeface="Times New Roman" pitchFamily="18" charset="0"/>
              </a:rPr>
              <a:t>Piata</a:t>
            </a:r>
            <a:r>
              <a:rPr lang="en-US" sz="2700" b="1" dirty="0" smtClean="0">
                <a:cs typeface="Times New Roman" pitchFamily="18" charset="0"/>
              </a:rPr>
              <a:t> </a:t>
            </a:r>
            <a:r>
              <a:rPr lang="en-US" sz="2700" b="1" dirty="0" err="1" smtClean="0">
                <a:cs typeface="Times New Roman" pitchFamily="18" charset="0"/>
              </a:rPr>
              <a:t>Produselor</a:t>
            </a:r>
            <a:r>
              <a:rPr lang="en-US" sz="2700" b="1" dirty="0" smtClean="0">
                <a:cs typeface="Times New Roman" pitchFamily="18" charset="0"/>
              </a:rPr>
              <a:t> </a:t>
            </a:r>
            <a:r>
              <a:rPr lang="en-US" sz="2700" b="1" dirty="0" err="1" smtClean="0">
                <a:cs typeface="Times New Roman" pitchFamily="18" charset="0"/>
              </a:rPr>
              <a:t>Agricole</a:t>
            </a:r>
            <a:r>
              <a:rPr lang="en-US" sz="2700" b="1" dirty="0" smtClean="0">
                <a:cs typeface="Times New Roman" pitchFamily="18" charset="0"/>
              </a:rPr>
              <a:t> </a:t>
            </a:r>
            <a:r>
              <a:rPr lang="en-US" sz="2700" b="1" dirty="0" err="1" smtClean="0">
                <a:cs typeface="Times New Roman" pitchFamily="18" charset="0"/>
              </a:rPr>
              <a:t>si</a:t>
            </a:r>
            <a:r>
              <a:rPr lang="en-US" sz="2700" b="1" dirty="0" smtClean="0">
                <a:cs typeface="Times New Roman" pitchFamily="18" charset="0"/>
              </a:rPr>
              <a:t> </a:t>
            </a:r>
            <a:r>
              <a:rPr lang="en-US" sz="2700" b="1" dirty="0" err="1" smtClean="0">
                <a:cs typeface="Times New Roman" pitchFamily="18" charset="0"/>
              </a:rPr>
              <a:t>Alimentare</a:t>
            </a:r>
            <a:r>
              <a:rPr lang="en-US" sz="2700" b="1" dirty="0" smtClean="0">
                <a:cs typeface="Times New Roman" pitchFamily="18" charset="0"/>
              </a:rPr>
              <a:t> (SIPPAA)</a:t>
            </a:r>
            <a:r>
              <a:rPr lang="ro-RO" sz="2700" b="1" dirty="0" smtClean="0">
                <a:cs typeface="Times New Roman" pitchFamily="18" charset="0"/>
              </a:rPr>
              <a:t> s-au efectuat 6 controale din care:</a:t>
            </a:r>
            <a:r>
              <a:rPr lang="en-US" sz="2700" b="1" dirty="0" smtClean="0">
                <a:cs typeface="Times New Roman" pitchFamily="18" charset="0"/>
              </a:rPr>
              <a:t/>
            </a:r>
            <a:br>
              <a:rPr lang="en-US" sz="2700" b="1" dirty="0" smtClean="0">
                <a:cs typeface="Times New Roman" pitchFamily="18" charset="0"/>
              </a:rPr>
            </a:br>
            <a:r>
              <a:rPr lang="en-US" sz="2700" dirty="0" smtClean="0">
                <a:cs typeface="Times New Roman" pitchFamily="18" charset="0"/>
              </a:rPr>
              <a:t/>
            </a:r>
            <a:br>
              <a:rPr lang="en-US" sz="2700" dirty="0" smtClean="0">
                <a:cs typeface="Times New Roman" pitchFamily="18" charset="0"/>
              </a:rPr>
            </a:br>
            <a:r>
              <a:rPr lang="en-US" sz="2700" dirty="0" smtClean="0">
                <a:cs typeface="Times New Roman" pitchFamily="18" charset="0"/>
              </a:rPr>
              <a:t>6</a:t>
            </a:r>
            <a:r>
              <a:rPr lang="ro-RO" sz="2700" dirty="0" smtClean="0">
                <a:cs typeface="Times New Roman" pitchFamily="18" charset="0"/>
              </a:rPr>
              <a:t> – depozitari</a:t>
            </a:r>
            <a:r>
              <a:rPr lang="en-US" sz="2700" dirty="0" smtClean="0">
                <a:cs typeface="Times New Roman" pitchFamily="18" charset="0"/>
              </a:rPr>
              <a:t/>
            </a:r>
            <a:br>
              <a:rPr lang="en-US" sz="2700" dirty="0" smtClean="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400" dirty="0" smtClean="0"/>
              <a:t/>
            </a:r>
            <a:br>
              <a:rPr lang="en-US" sz="2400" dirty="0" smtClean="0"/>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0"/>
            <a:ext cx="7772400" cy="4419599"/>
          </a:xfrm>
        </p:spPr>
        <p:txBody>
          <a:bodyPr>
            <a:normAutofit fontScale="90000"/>
          </a:bodyPr>
          <a:lstStyle/>
          <a:p>
            <a:pPr algn="l"/>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ro-RO" sz="3000" b="1" dirty="0" smtClean="0">
                <a:latin typeface="Times New Roman" pitchFamily="18" charset="0"/>
                <a:cs typeface="Times New Roman" pitchFamily="18" charset="0"/>
              </a:rPr>
              <a:t>Conform prevederilor Hotărârii Guvernului nr. 860/2016 privind organizarea, funcționarea și stabilirea atribuțiilor direcțiilor pentru agricultură județene  și a prevederilor Legii nr. 157/2016 privind unele măsuri pentru reorganizarea unor structuri aflate în subordinea/coordonarea Ministerului Agriculturii și Dezvoltării Rurale, </a:t>
            </a:r>
            <a:r>
              <a:rPr lang="en-US" sz="3000" b="1" dirty="0" err="1" smtClean="0">
                <a:latin typeface="Times New Roman" pitchFamily="18" charset="0"/>
                <a:cs typeface="Times New Roman" pitchFamily="18" charset="0"/>
              </a:rPr>
              <a:t>numarul</a:t>
            </a:r>
            <a:r>
              <a:rPr lang="en-US" sz="3000" b="1" dirty="0" smtClean="0">
                <a:latin typeface="Times New Roman" pitchFamily="18" charset="0"/>
                <a:cs typeface="Times New Roman" pitchFamily="18" charset="0"/>
              </a:rPr>
              <a:t> de </a:t>
            </a:r>
            <a:r>
              <a:rPr lang="en-US" sz="3000" b="1" dirty="0" err="1" smtClean="0">
                <a:latin typeface="Times New Roman" pitchFamily="18" charset="0"/>
                <a:cs typeface="Times New Roman" pitchFamily="18" charset="0"/>
              </a:rPr>
              <a:t>posturi</a:t>
            </a:r>
            <a:r>
              <a:rPr lang="en-US" sz="3000" b="1" dirty="0" smtClean="0">
                <a:latin typeface="Times New Roman" pitchFamily="18" charset="0"/>
                <a:cs typeface="Times New Roman" pitchFamily="18" charset="0"/>
              </a:rPr>
              <a:t> al</a:t>
            </a:r>
            <a:r>
              <a:rPr lang="ro-RO" sz="3000" b="1" dirty="0" smtClean="0">
                <a:latin typeface="Times New Roman" pitchFamily="18" charset="0"/>
                <a:cs typeface="Times New Roman" pitchFamily="18" charset="0"/>
              </a:rPr>
              <a:t> Direcției pentru Agricultură Județene Prahova </a:t>
            </a:r>
            <a:r>
              <a:rPr lang="en-US" sz="3000" b="1" dirty="0" err="1" smtClean="0">
                <a:latin typeface="Times New Roman" pitchFamily="18" charset="0"/>
                <a:cs typeface="Times New Roman" pitchFamily="18" charset="0"/>
              </a:rPr>
              <a:t>este</a:t>
            </a:r>
            <a:r>
              <a:rPr lang="en-US" sz="3000" b="1" dirty="0" smtClean="0">
                <a:latin typeface="Times New Roman" pitchFamily="18" charset="0"/>
                <a:cs typeface="Times New Roman" pitchFamily="18" charset="0"/>
              </a:rPr>
              <a:t> de 34, din care 2</a:t>
            </a:r>
            <a:r>
              <a:rPr lang="en-GB" sz="3000" b="1" dirty="0" smtClean="0">
                <a:latin typeface="Times New Roman" pitchFamily="18" charset="0"/>
                <a:cs typeface="Times New Roman" pitchFamily="18" charset="0"/>
              </a:rPr>
              <a:t>7</a:t>
            </a:r>
            <a:r>
              <a:rPr lang="en-US" sz="3000" b="1" dirty="0" smtClean="0">
                <a:latin typeface="Times New Roman" pitchFamily="18" charset="0"/>
                <a:cs typeface="Times New Roman" pitchFamily="18" charset="0"/>
              </a:rPr>
              <a:t> </a:t>
            </a:r>
            <a:r>
              <a:rPr lang="en-US" sz="3000" b="1" dirty="0" err="1" smtClean="0">
                <a:latin typeface="Times New Roman" pitchFamily="18" charset="0"/>
                <a:cs typeface="Times New Roman" pitchFamily="18" charset="0"/>
              </a:rPr>
              <a:t>ocupate</a:t>
            </a:r>
            <a:r>
              <a:rPr lang="en-US" sz="3000" b="1" dirty="0" smtClean="0">
                <a:latin typeface="Times New Roman" pitchFamily="18" charset="0"/>
                <a:cs typeface="Times New Roman" pitchFamily="18" charset="0"/>
              </a:rPr>
              <a:t>.</a:t>
            </a:r>
            <a:br>
              <a:rPr lang="en-US" sz="3000" b="1" dirty="0" smtClean="0">
                <a:latin typeface="Times New Roman" pitchFamily="18" charset="0"/>
                <a:cs typeface="Times New Roman" pitchFamily="18" charset="0"/>
              </a:rPr>
            </a:br>
            <a:endParaRPr lang="en-US" sz="3000" b="1" dirty="0" smtClean="0">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381000" y="1447800"/>
            <a:ext cx="8458200" cy="4190999"/>
          </a:xfrm>
        </p:spPr>
        <p:txBody>
          <a:bodyPr>
            <a:normAutofit fontScale="90000"/>
          </a:bodyPr>
          <a:lstStyle/>
          <a:p>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000" dirty="0" smtClean="0">
                <a:cs typeface="Times New Roman" pitchFamily="18" charset="0"/>
              </a:rPr>
              <a:t>În domeniul inspecţii privind</a:t>
            </a:r>
            <a:r>
              <a:rPr lang="ro-RO" sz="2000" b="1" dirty="0" smtClean="0">
                <a:cs typeface="Times New Roman" pitchFamily="18" charset="0"/>
              </a:rPr>
              <a:t> producerea şi valorificarea legumelor şi fructelor</a:t>
            </a:r>
            <a:r>
              <a:rPr lang="en-US" sz="2000" b="1" dirty="0" smtClean="0">
                <a:cs typeface="Times New Roman" pitchFamily="18" charset="0"/>
              </a:rPr>
              <a:t> </a:t>
            </a:r>
            <a:r>
              <a:rPr lang="ro-RO" sz="2000" dirty="0" smtClean="0">
                <a:cs typeface="Times New Roman" pitchFamily="18" charset="0"/>
              </a:rPr>
              <a:t>s-au intocmit procese verbale de control pentru </a:t>
            </a:r>
            <a:r>
              <a:rPr lang="en-US" sz="2000" b="1" dirty="0" smtClean="0">
                <a:cs typeface="Times New Roman" pitchFamily="18" charset="0"/>
              </a:rPr>
              <a:t>175</a:t>
            </a:r>
            <a:r>
              <a:rPr lang="ro-RO" sz="2000" b="1" dirty="0" smtClean="0">
                <a:cs typeface="Times New Roman" pitchFamily="18" charset="0"/>
              </a:rPr>
              <a:t> agenţi economici din care: </a:t>
            </a:r>
            <a:r>
              <a:rPr lang="en-US" sz="2000" b="1" dirty="0" smtClean="0">
                <a:cs typeface="Times New Roman" pitchFamily="18" charset="0"/>
              </a:rPr>
              <a:t/>
            </a:r>
            <a:br>
              <a:rPr lang="en-US" sz="2000" b="1" dirty="0" smtClean="0">
                <a:cs typeface="Times New Roman" pitchFamily="18" charset="0"/>
              </a:rPr>
            </a:br>
            <a:r>
              <a:rPr lang="en-US" sz="2000" dirty="0" smtClean="0">
                <a:cs typeface="Times New Roman" pitchFamily="18" charset="0"/>
              </a:rPr>
              <a:t>61</a:t>
            </a:r>
            <a:r>
              <a:rPr lang="ro-RO" sz="2000" dirty="0" smtClean="0">
                <a:cs typeface="Times New Roman" pitchFamily="18" charset="0"/>
              </a:rPr>
              <a:t> - producători agricoli</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ro-RO" sz="2000" dirty="0" smtClean="0">
                <a:cs typeface="Times New Roman" pitchFamily="18" charset="0"/>
              </a:rPr>
              <a:t>1</a:t>
            </a:r>
            <a:r>
              <a:rPr lang="en-US" sz="2000" dirty="0" smtClean="0">
                <a:cs typeface="Times New Roman" pitchFamily="18" charset="0"/>
              </a:rPr>
              <a:t>14</a:t>
            </a:r>
            <a:r>
              <a:rPr lang="ro-RO" sz="2000" dirty="0" smtClean="0">
                <a:cs typeface="Times New Roman" pitchFamily="18" charset="0"/>
              </a:rPr>
              <a:t> – persoane juridice</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ro-RO" sz="2000" dirty="0" smtClean="0">
                <a:cs typeface="Times New Roman" pitchFamily="18" charset="0"/>
              </a:rPr>
              <a:t>şi s-au aplicat </a:t>
            </a:r>
            <a:r>
              <a:rPr lang="en-US" sz="2000" b="1" dirty="0" smtClean="0">
                <a:cs typeface="Times New Roman" pitchFamily="18" charset="0"/>
              </a:rPr>
              <a:t>25</a:t>
            </a:r>
            <a:r>
              <a:rPr lang="ro-RO" sz="2000" b="1" dirty="0" smtClean="0">
                <a:cs typeface="Times New Roman" pitchFamily="18" charset="0"/>
              </a:rPr>
              <a:t> avertismente.</a:t>
            </a:r>
            <a:r>
              <a:rPr lang="en-US" sz="2000" b="1" dirty="0" smtClean="0">
                <a:cs typeface="Times New Roman" pitchFamily="18" charset="0"/>
              </a:rPr>
              <a:t/>
            </a:r>
            <a:br>
              <a:rPr lang="en-US" sz="2000" b="1" dirty="0" smtClean="0">
                <a:cs typeface="Times New Roman" pitchFamily="18" charset="0"/>
              </a:rPr>
            </a:br>
            <a:r>
              <a:rPr lang="en-US" sz="2000" b="1" dirty="0" smtClean="0">
                <a:cs typeface="Times New Roman" pitchFamily="18" charset="0"/>
              </a:rPr>
              <a:t/>
            </a:r>
            <a:br>
              <a:rPr lang="en-US" sz="2000" b="1" dirty="0" smtClean="0">
                <a:cs typeface="Times New Roman" pitchFamily="18" charset="0"/>
              </a:rPr>
            </a:br>
            <a:r>
              <a:rPr lang="ro-RO" sz="2000" dirty="0" smtClean="0">
                <a:cs typeface="Times New Roman" pitchFamily="18" charset="0"/>
              </a:rPr>
              <a:t> S-au eliberat </a:t>
            </a:r>
            <a:r>
              <a:rPr lang="ro-RO" sz="2000" b="1" dirty="0" smtClean="0">
                <a:cs typeface="Times New Roman" pitchFamily="18" charset="0"/>
              </a:rPr>
              <a:t>certificate de conformitate un număr de </a:t>
            </a:r>
            <a:r>
              <a:rPr lang="en-US" sz="2000" b="1" dirty="0" smtClean="0">
                <a:cs typeface="Times New Roman" pitchFamily="18" charset="0"/>
              </a:rPr>
              <a:t>117</a:t>
            </a:r>
            <a:r>
              <a:rPr lang="ro-RO" sz="2000" dirty="0" smtClean="0">
                <a:cs typeface="Times New Roman" pitchFamily="18" charset="0"/>
              </a:rPr>
              <a:t> din care:</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38</a:t>
            </a:r>
            <a:r>
              <a:rPr lang="ro-RO" sz="2000" dirty="0" smtClean="0">
                <a:cs typeface="Times New Roman" pitchFamily="18" charset="0"/>
              </a:rPr>
              <a:t> - produse import</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3</a:t>
            </a:r>
            <a:r>
              <a:rPr lang="ro-RO" sz="2000" dirty="0" smtClean="0">
                <a:cs typeface="Times New Roman" pitchFamily="18" charset="0"/>
              </a:rPr>
              <a:t> - produse export</a:t>
            </a: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
            </a:r>
            <a:br>
              <a:rPr lang="en-US" sz="2000" dirty="0" smtClean="0">
                <a:cs typeface="Times New Roman" pitchFamily="18" charset="0"/>
              </a:rPr>
            </a:br>
            <a:r>
              <a:rPr lang="en-US" sz="2000" dirty="0" smtClean="0">
                <a:cs typeface="Times New Roman" pitchFamily="18" charset="0"/>
              </a:rPr>
              <a:t>76</a:t>
            </a:r>
            <a:r>
              <a:rPr lang="ro-RO" sz="2000" dirty="0" smtClean="0">
                <a:cs typeface="Times New Roman" pitchFamily="18" charset="0"/>
              </a:rPr>
              <a:t> – program şcolar. </a:t>
            </a: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000" dirty="0" smtClean="0"/>
              <a:t/>
            </a:r>
            <a:br>
              <a:rPr lang="en-US" sz="2000" dirty="0" smtClean="0"/>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400" dirty="0" smtClean="0"/>
              <a:t/>
            </a:r>
            <a:br>
              <a:rPr lang="en-US" sz="2400" dirty="0" smtClean="0"/>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dirty="0" smtClean="0"/>
              <a:t/>
            </a:r>
            <a:br>
              <a:rPr lang="en-US" sz="2800" dirty="0" smtClean="0"/>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dirty="0" smtClean="0"/>
              <a:t/>
            </a:r>
            <a:br>
              <a:rPr lang="en-US" dirty="0" smtClean="0"/>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txBox="1">
            <a:spLocks noChangeArrowheads="1"/>
          </p:cNvSpPr>
          <p:nvPr/>
        </p:nvSpPr>
        <p:spPr>
          <a:xfrm>
            <a:off x="838200" y="1752601"/>
            <a:ext cx="7772400" cy="4191000"/>
          </a:xfrm>
          <a:prstGeom prst="rect">
            <a:avLst/>
          </a:prstGeom>
        </p:spPr>
        <p:txBody>
          <a:bodyPr vert="horz" lIns="91440" tIns="45720" rIns="91440" bIns="45720" rtlCol="0" anchor="ctr">
            <a:normAutofit fontScale="97500"/>
          </a:bodyPr>
          <a:lstStyle/>
          <a:p>
            <a:pPr marL="742950" marR="0" lvl="0" indent="-742950" defTabSz="914400" rtl="0" eaLnBrk="1" fontAlgn="auto" latinLnBrk="0" hangingPunct="1">
              <a:lnSpc>
                <a:spcPct val="100000"/>
              </a:lnSpc>
              <a:spcBef>
                <a:spcPct val="0"/>
              </a:spcBef>
              <a:spcAft>
                <a:spcPts val="0"/>
              </a:spcAft>
              <a:buClrTx/>
              <a:buSzTx/>
              <a:tabLst/>
              <a:defRPr/>
            </a:pPr>
            <a: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r>
            <a:b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br>
            <a:r>
              <a:rPr kumimoji="0" lang="en-US" sz="2700" b="1" i="0" u="none" strike="noStrike" kern="1200" cap="none" spc="0" normalizeH="0" baseline="0" noProof="0" dirty="0" smtClean="0">
                <a:ln>
                  <a:noFill/>
                </a:ln>
                <a:solidFill>
                  <a:schemeClr val="tx1"/>
                </a:solidFill>
                <a:effectLst/>
                <a:uLnTx/>
                <a:uFillTx/>
                <a:latin typeface="Times New Roman" pitchFamily="18" charset="0"/>
                <a:ea typeface="+mj-ea"/>
                <a:cs typeface="Times New Roman" pitchFamily="18" charset="0"/>
              </a:rPr>
              <a:t> </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6385" name="Rectangle 1"/>
          <p:cNvSpPr>
            <a:spLocks noChangeArrowheads="1"/>
          </p:cNvSpPr>
          <p:nvPr/>
        </p:nvSpPr>
        <p:spPr bwMode="auto">
          <a:xfrm>
            <a:off x="152400" y="1066800"/>
            <a:ext cx="868680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lvl="0" algn="just" fontAlgn="base">
              <a:spcBef>
                <a:spcPct val="0"/>
              </a:spcBef>
              <a:spcAft>
                <a:spcPct val="0"/>
              </a:spcAft>
            </a:pP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Efectuarea</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controlului</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conformitate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dirty="0" err="1" smtClean="0">
                <a:latin typeface="+mj-lt"/>
                <a:ea typeface="Times New Roman" pitchFamily="18" charset="0"/>
                <a:cs typeface="Times New Roman" pitchFamily="18" charset="0"/>
              </a:rPr>
              <a:t>și</a:t>
            </a:r>
            <a:r>
              <a:rPr lang="en-US" sz="2200" dirty="0" smtClean="0">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eliberarea</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certificatului</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conformitate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cu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standardele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comercializare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pentru</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fructele</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dirty="0" err="1" smtClean="0">
                <a:latin typeface="+mj-lt"/>
                <a:ea typeface="Times New Roman" pitchFamily="18" charset="0"/>
                <a:cs typeface="Times New Roman" pitchFamily="18" charset="0"/>
              </a:rPr>
              <a:t>ș</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i</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legumele</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in stare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proaspata</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destinate</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exportului</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sau</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u="none" strike="noStrike" cap="none" normalizeH="0" baseline="0" dirty="0" err="1" smtClean="0">
                <a:ln>
                  <a:noFill/>
                </a:ln>
                <a:solidFill>
                  <a:schemeClr val="tx1"/>
                </a:solidFill>
                <a:effectLst/>
                <a:latin typeface="+mj-lt"/>
                <a:ea typeface="Times New Roman" pitchFamily="18" charset="0"/>
                <a:cs typeface="Times New Roman" pitchFamily="18" charset="0"/>
              </a:rPr>
              <a:t>provenite</a:t>
            </a:r>
            <a:r>
              <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rPr>
              <a:t> din import </a:t>
            </a:r>
            <a:r>
              <a:rPr lang="en-US" sz="2200" b="1" dirty="0" smtClean="0">
                <a:latin typeface="+mj-lt"/>
                <a:ea typeface="Times New Roman" pitchFamily="18" charset="0"/>
                <a:cs typeface="Times New Roman" pitchFamily="18" charset="0"/>
              </a:rPr>
              <a:t>;</a:t>
            </a:r>
            <a:endParaRPr kumimoji="0" lang="en-US" sz="2200" b="1"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mj-lt"/>
              <a:cs typeface="Times New Roman" pitchFamily="18" charset="0"/>
            </a:endParaRPr>
          </a:p>
          <a:p>
            <a:pPr lvl="0" algn="just" eaLnBrk="0" fontAlgn="base" hangingPunct="0">
              <a:spcBef>
                <a:spcPct val="0"/>
              </a:spcBef>
              <a:spcAft>
                <a:spcPct val="0"/>
              </a:spcAft>
            </a:pP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Efectuarea</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dirty="0" err="1" smtClean="0">
                <a:latin typeface="+mj-lt"/>
                <a:cs typeface="Times New Roman" pitchFamily="18" charset="0"/>
              </a:rPr>
              <a:t>î</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n</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pietele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dirty="0" smtClean="0">
                <a:latin typeface="+mj-lt"/>
                <a:ea typeface="Times New Roman" pitchFamily="18" charset="0"/>
                <a:cs typeface="Times New Roman" pitchFamily="18" charset="0"/>
              </a:rPr>
              <a:t>en -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gros</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retele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comerciale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depozitele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dirty="0" smtClean="0">
                <a:latin typeface="+mj-lt"/>
                <a:ea typeface="Times New Roman" pitchFamily="18" charset="0"/>
                <a:cs typeface="Times New Roman" pitchFamily="18" charset="0"/>
              </a:rPr>
              <a:t>e</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n-</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gros</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a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controlului</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conformitate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privind</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respectarea</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standardelor</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comercializare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b="1" dirty="0" smtClean="0">
                <a:latin typeface="+mj-lt"/>
                <a:ea typeface="Times New Roman" pitchFamily="18" charset="0"/>
                <a:cs typeface="Times New Roman" pitchFamily="18" charset="0"/>
              </a:rPr>
              <a:t>;</a:t>
            </a:r>
            <a:endPar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200" b="1" i="0" u="none" strike="noStrike" cap="none" normalizeH="0" baseline="0" dirty="0" smtClean="0">
              <a:ln>
                <a:noFill/>
              </a:ln>
              <a:solidFill>
                <a:schemeClr val="tx1"/>
              </a:solidFill>
              <a:effectLst/>
              <a:latin typeface="+mj-l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Verificarea</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aplicarii</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tehnologiilor</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cultura</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și</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registrelor</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de </a:t>
            </a:r>
            <a:r>
              <a:rPr kumimoji="0" lang="en-US" sz="2200" i="0" u="none" strike="noStrike" cap="none" normalizeH="0" baseline="0" dirty="0" err="1" smtClean="0">
                <a:ln>
                  <a:noFill/>
                </a:ln>
                <a:solidFill>
                  <a:schemeClr val="tx1"/>
                </a:solidFill>
                <a:effectLst/>
                <a:latin typeface="+mj-lt"/>
                <a:ea typeface="Times New Roman" pitchFamily="18" charset="0"/>
                <a:cs typeface="Times New Roman" pitchFamily="18" charset="0"/>
              </a:rPr>
              <a:t>evidență</a:t>
            </a:r>
            <a:r>
              <a:rPr kumimoji="0" lang="en-US" sz="2200"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a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tratamentelor</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și</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substantele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fitosanitare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în</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exploatatiile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pomicole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și</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kumimoji="0" lang="en-US" sz="2200" b="1" i="0" u="none" strike="noStrike" cap="none" normalizeH="0" baseline="0" dirty="0" err="1" smtClean="0">
                <a:ln>
                  <a:noFill/>
                </a:ln>
                <a:solidFill>
                  <a:schemeClr val="tx1"/>
                </a:solidFill>
                <a:effectLst/>
                <a:latin typeface="+mj-lt"/>
                <a:ea typeface="Times New Roman" pitchFamily="18" charset="0"/>
                <a:cs typeface="Times New Roman" pitchFamily="18" charset="0"/>
              </a:rPr>
              <a:t>legumicole</a:t>
            </a:r>
            <a:r>
              <a:rPr kumimoji="0" lang="en-US" sz="2200" b="1" i="0" u="none" strike="noStrike" cap="none" normalizeH="0" baseline="0" dirty="0" smtClean="0">
                <a:ln>
                  <a:noFill/>
                </a:ln>
                <a:solidFill>
                  <a:schemeClr val="tx1"/>
                </a:solidFill>
                <a:effectLst/>
                <a:latin typeface="+mj-lt"/>
                <a:ea typeface="Times New Roman" pitchFamily="18" charset="0"/>
                <a:cs typeface="Times New Roman" pitchFamily="18" charset="0"/>
              </a:rPr>
              <a:t> </a:t>
            </a:r>
            <a:r>
              <a:rPr lang="en-US" sz="2200" b="1" dirty="0" smtClean="0">
                <a:latin typeface="+mj-lt"/>
                <a:ea typeface="Times New Roman" pitchFamily="18" charset="0"/>
                <a:cs typeface="Times New Roman" pitchFamily="18" charset="0"/>
              </a:rPr>
              <a:t>;</a:t>
            </a:r>
            <a:endParaRPr kumimoji="0" lang="en-US" sz="2200" b="1" i="0" u="none" strike="noStrike" cap="none" normalizeH="0" baseline="0" dirty="0" smtClean="0">
              <a:ln>
                <a:noFill/>
              </a:ln>
              <a:solidFill>
                <a:schemeClr val="tx1"/>
              </a:solidFill>
              <a:effectLst/>
              <a:latin typeface="+mj-lt"/>
              <a:cs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1"/>
            <a:ext cx="7772400" cy="4267200"/>
          </a:xfrm>
        </p:spPr>
        <p:txBody>
          <a:bodyPr>
            <a:noAutofit/>
          </a:bodyPr>
          <a:lstStyle/>
          <a:p>
            <a:pPr algn="l"/>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it-IT" sz="2400" dirty="0" smtClean="0"/>
              <a:t> </a:t>
            </a:r>
            <a:br>
              <a:rPr lang="it-IT" sz="2400" dirty="0" smtClean="0"/>
            </a:br>
            <a:r>
              <a:rPr lang="it-IT" sz="2400" dirty="0" smtClean="0"/>
              <a:t/>
            </a:r>
            <a:br>
              <a:rPr lang="it-IT" sz="2400" dirty="0" smtClean="0"/>
            </a:br>
            <a:r>
              <a:rPr lang="it-IT" sz="2400" dirty="0" smtClean="0"/>
              <a:t>	</a:t>
            </a:r>
            <a:r>
              <a:rPr lang="it-IT" sz="2500" dirty="0" smtClean="0">
                <a:cs typeface="Times New Roman" pitchFamily="18" charset="0"/>
              </a:rPr>
              <a:t>S-au efectuat cursuri </a:t>
            </a:r>
            <a:r>
              <a:rPr lang="it-IT" sz="2500" b="1" dirty="0" smtClean="0">
                <a:cs typeface="Times New Roman" pitchFamily="18" charset="0"/>
              </a:rPr>
              <a:t>de calificare, de iniţiere şi de instruire</a:t>
            </a:r>
            <a:r>
              <a:rPr lang="it-IT" sz="2500" dirty="0" smtClean="0">
                <a:cs typeface="Times New Roman" pitchFamily="18" charset="0"/>
              </a:rPr>
              <a:t> a producătorilor agricoli </a:t>
            </a:r>
            <a:r>
              <a:rPr lang="it-IT" sz="2500" b="1" dirty="0" smtClean="0">
                <a:cs typeface="Times New Roman" pitchFamily="18" charset="0"/>
              </a:rPr>
              <a:t>cu 193 absolventi</a:t>
            </a:r>
            <a:r>
              <a:rPr lang="it-IT" sz="2500" dirty="0" smtClean="0">
                <a:cs typeface="Times New Roman" pitchFamily="18" charset="0"/>
              </a:rPr>
              <a:t>.</a:t>
            </a:r>
            <a:r>
              <a:rPr lang="en-US" sz="2500" dirty="0" smtClean="0">
                <a:cs typeface="Times New Roman" pitchFamily="18" charset="0"/>
              </a:rPr>
              <a:t/>
            </a:r>
            <a:br>
              <a:rPr lang="en-US" sz="2500" dirty="0" smtClean="0">
                <a:cs typeface="Times New Roman" pitchFamily="18" charset="0"/>
              </a:rPr>
            </a:br>
            <a:r>
              <a:rPr lang="en-US" sz="2500" dirty="0" smtClean="0">
                <a:cs typeface="Times New Roman" pitchFamily="18" charset="0"/>
              </a:rPr>
              <a:t/>
            </a:r>
            <a:br>
              <a:rPr lang="en-US" sz="2500" dirty="0" smtClean="0">
                <a:cs typeface="Times New Roman" pitchFamily="18" charset="0"/>
              </a:rPr>
            </a:br>
            <a:r>
              <a:rPr lang="en-US" sz="2800" dirty="0" err="1" smtClean="0">
                <a:cs typeface="Times New Roman" pitchFamily="18" charset="0"/>
              </a:rPr>
              <a:t>Aceste</a:t>
            </a:r>
            <a:r>
              <a:rPr lang="en-US" sz="2800" dirty="0" smtClean="0">
                <a:cs typeface="Times New Roman" pitchFamily="18" charset="0"/>
              </a:rPr>
              <a:t> </a:t>
            </a:r>
            <a:r>
              <a:rPr lang="en-US" sz="2800" dirty="0" err="1" smtClean="0">
                <a:cs typeface="Times New Roman" pitchFamily="18" charset="0"/>
              </a:rPr>
              <a:t>cursuri</a:t>
            </a:r>
            <a:r>
              <a:rPr lang="en-US" sz="2800" dirty="0" smtClean="0">
                <a:cs typeface="Times New Roman" pitchFamily="18" charset="0"/>
              </a:rPr>
              <a:t> au </a:t>
            </a:r>
            <a:r>
              <a:rPr lang="en-US" sz="2800" dirty="0" err="1" smtClean="0">
                <a:cs typeface="Times New Roman" pitchFamily="18" charset="0"/>
              </a:rPr>
              <a:t>fost</a:t>
            </a:r>
            <a:r>
              <a:rPr lang="en-US" sz="2800" dirty="0" smtClean="0">
                <a:cs typeface="Times New Roman" pitchFamily="18" charset="0"/>
              </a:rPr>
              <a:t> </a:t>
            </a:r>
            <a:r>
              <a:rPr lang="en-US" sz="2800" dirty="0" err="1" smtClean="0">
                <a:cs typeface="Times New Roman" pitchFamily="18" charset="0"/>
              </a:rPr>
              <a:t>pentru</a:t>
            </a:r>
            <a:r>
              <a:rPr lang="en-US" sz="2800" dirty="0" smtClean="0">
                <a:cs typeface="Times New Roman" pitchFamily="18" charset="0"/>
              </a:rPr>
              <a:t> </a:t>
            </a:r>
            <a:r>
              <a:rPr lang="en-US" sz="2800" dirty="0" err="1" smtClean="0">
                <a:cs typeface="Times New Roman" pitchFamily="18" charset="0"/>
              </a:rPr>
              <a:t>domeniile</a:t>
            </a: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	- </a:t>
            </a:r>
            <a:r>
              <a:rPr lang="en-US" sz="2800" dirty="0" err="1" smtClean="0">
                <a:cs typeface="Times New Roman" pitchFamily="18" charset="0"/>
              </a:rPr>
              <a:t>apicultor</a:t>
            </a: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	- </a:t>
            </a:r>
            <a:r>
              <a:rPr lang="en-US" sz="2800" dirty="0" err="1" smtClean="0">
                <a:cs typeface="Times New Roman" pitchFamily="18" charset="0"/>
              </a:rPr>
              <a:t>lucrător</a:t>
            </a:r>
            <a:r>
              <a:rPr lang="en-US" sz="2800" dirty="0" smtClean="0">
                <a:cs typeface="Times New Roman" pitchFamily="18" charset="0"/>
              </a:rPr>
              <a:t> </a:t>
            </a:r>
            <a:r>
              <a:rPr lang="en-US" sz="2800" dirty="0" err="1" smtClean="0">
                <a:cs typeface="Times New Roman" pitchFamily="18" charset="0"/>
              </a:rPr>
              <a:t>calificat</a:t>
            </a:r>
            <a:r>
              <a:rPr lang="en-US" sz="2800" dirty="0" smtClean="0">
                <a:cs typeface="Times New Roman" pitchFamily="18" charset="0"/>
              </a:rPr>
              <a:t> </a:t>
            </a:r>
            <a:r>
              <a:rPr lang="en-US" sz="2800" dirty="0" err="1" smtClean="0">
                <a:cs typeface="Times New Roman" pitchFamily="18" charset="0"/>
              </a:rPr>
              <a:t>în</a:t>
            </a:r>
            <a:r>
              <a:rPr lang="en-US" sz="2800" dirty="0" smtClean="0">
                <a:cs typeface="Times New Roman" pitchFamily="18" charset="0"/>
              </a:rPr>
              <a:t> </a:t>
            </a:r>
            <a:r>
              <a:rPr lang="en-US" sz="2800" dirty="0" err="1" smtClean="0">
                <a:cs typeface="Times New Roman" pitchFamily="18" charset="0"/>
              </a:rPr>
              <a:t>cultura</a:t>
            </a:r>
            <a:r>
              <a:rPr lang="en-US" sz="2800" dirty="0" smtClean="0">
                <a:cs typeface="Times New Roman" pitchFamily="18" charset="0"/>
              </a:rPr>
              <a:t> </a:t>
            </a:r>
            <a:r>
              <a:rPr lang="en-US" sz="2800" dirty="0" err="1" smtClean="0">
                <a:cs typeface="Times New Roman" pitchFamily="18" charset="0"/>
              </a:rPr>
              <a:t>plantelor</a:t>
            </a:r>
            <a:r>
              <a:rPr lang="en-US" sz="2800" dirty="0" smtClean="0">
                <a:cs typeface="Times New Roman" pitchFamily="18" charset="0"/>
              </a:rPr>
              <a:t> </a:t>
            </a:r>
            <a:br>
              <a:rPr lang="en-US" sz="2800" dirty="0" smtClean="0">
                <a:cs typeface="Times New Roman" pitchFamily="18" charset="0"/>
              </a:rPr>
            </a:br>
            <a:r>
              <a:rPr lang="en-US" sz="2800" dirty="0" smtClean="0">
                <a:cs typeface="Times New Roman" pitchFamily="18" charset="0"/>
              </a:rPr>
              <a:t>	- </a:t>
            </a:r>
            <a:r>
              <a:rPr lang="en-US" sz="2800" dirty="0" err="1" smtClean="0">
                <a:cs typeface="Times New Roman" pitchFamily="18" charset="0"/>
              </a:rPr>
              <a:t>Măsura</a:t>
            </a:r>
            <a:r>
              <a:rPr lang="en-US" sz="2800" dirty="0" smtClean="0">
                <a:cs typeface="Times New Roman" pitchFamily="18" charset="0"/>
              </a:rPr>
              <a:t> 10 – agro – </a:t>
            </a:r>
            <a:r>
              <a:rPr lang="en-US" sz="2800" dirty="0" err="1" smtClean="0">
                <a:cs typeface="Times New Roman" pitchFamily="18" charset="0"/>
              </a:rPr>
              <a:t>mediu</a:t>
            </a:r>
            <a:r>
              <a:rPr lang="en-US" sz="2800" dirty="0" smtClean="0">
                <a:cs typeface="Times New Roman" pitchFamily="18" charset="0"/>
              </a:rPr>
              <a:t> </a:t>
            </a:r>
            <a:r>
              <a:rPr lang="it-IT" sz="2800" dirty="0" smtClean="0">
                <a:cs typeface="Times New Roman" pitchFamily="18" charset="0"/>
              </a:rPr>
              <a:t>ş</a:t>
            </a:r>
            <a:r>
              <a:rPr lang="en-US" sz="2800" dirty="0" err="1" smtClean="0">
                <a:cs typeface="Times New Roman" pitchFamily="18" charset="0"/>
              </a:rPr>
              <a:t>i</a:t>
            </a:r>
            <a:r>
              <a:rPr lang="en-US" sz="2800" dirty="0" smtClean="0">
                <a:cs typeface="Times New Roman" pitchFamily="18" charset="0"/>
              </a:rPr>
              <a:t> </a:t>
            </a:r>
            <a:r>
              <a:rPr lang="en-US" sz="2800" dirty="0" err="1" smtClean="0">
                <a:cs typeface="Times New Roman" pitchFamily="18" charset="0"/>
              </a:rPr>
              <a:t>climă</a:t>
            </a:r>
            <a:r>
              <a:rPr lang="en-US" sz="2800" dirty="0" smtClean="0">
                <a:cs typeface="Times New Roman" pitchFamily="18" charset="0"/>
              </a:rPr>
              <a:t/>
            </a:r>
            <a:br>
              <a:rPr lang="en-US" sz="2800" dirty="0" smtClean="0">
                <a:cs typeface="Times New Roman" pitchFamily="18" charset="0"/>
              </a:rPr>
            </a:br>
            <a:r>
              <a:rPr lang="en-US" sz="2800" dirty="0" smtClean="0">
                <a:cs typeface="Times New Roman" pitchFamily="18" charset="0"/>
              </a:rPr>
              <a:t>	- </a:t>
            </a:r>
            <a:r>
              <a:rPr lang="en-US" sz="2800" dirty="0" err="1" smtClean="0">
                <a:cs typeface="Times New Roman" pitchFamily="18" charset="0"/>
              </a:rPr>
              <a:t>Măsura</a:t>
            </a:r>
            <a:r>
              <a:rPr lang="en-US" sz="2800" dirty="0" smtClean="0">
                <a:cs typeface="Times New Roman" pitchFamily="18" charset="0"/>
              </a:rPr>
              <a:t> 11 – </a:t>
            </a:r>
            <a:r>
              <a:rPr lang="en-US" sz="2800" dirty="0" err="1" smtClean="0">
                <a:cs typeface="Times New Roman" pitchFamily="18" charset="0"/>
              </a:rPr>
              <a:t>agricultura</a:t>
            </a:r>
            <a:r>
              <a:rPr lang="en-US" sz="2800" dirty="0" smtClean="0">
                <a:cs typeface="Times New Roman" pitchFamily="18" charset="0"/>
              </a:rPr>
              <a:t> </a:t>
            </a:r>
            <a:r>
              <a:rPr lang="en-US" sz="2800" dirty="0" err="1" smtClean="0">
                <a:cs typeface="Times New Roman" pitchFamily="18" charset="0"/>
              </a:rPr>
              <a:t>ecologică</a:t>
            </a:r>
            <a:r>
              <a:rPr lang="en-US" sz="2800" dirty="0" smtClean="0">
                <a:cs typeface="Times New Roman" pitchFamily="18" charset="0"/>
              </a:rPr>
              <a:t>.</a:t>
            </a:r>
            <a:r>
              <a:rPr lang="en-US" sz="2500" dirty="0" smtClean="0">
                <a:latin typeface="Times New Roman" pitchFamily="18" charset="0"/>
                <a:cs typeface="Times New Roman" pitchFamily="18" charset="0"/>
              </a:rPr>
              <a:t/>
            </a:r>
            <a:br>
              <a:rPr lang="en-US" sz="2500" dirty="0" smtClean="0">
                <a:latin typeface="Times New Roman" pitchFamily="18" charset="0"/>
                <a:cs typeface="Times New Roman" pitchFamily="18" charset="0"/>
              </a:rPr>
            </a:br>
            <a:r>
              <a:rPr lang="en-US" sz="2400" dirty="0" smtClean="0"/>
              <a:t/>
            </a:r>
            <a:br>
              <a:rPr lang="en-US" sz="2400" dirty="0" smtClean="0"/>
            </a:br>
            <a:r>
              <a:rPr lang="en-US" sz="2400" b="1" dirty="0" smtClean="0">
                <a:latin typeface="Times New Roman" pitchFamily="18" charset="0"/>
              </a:rPr>
              <a:t/>
            </a:r>
            <a:br>
              <a:rPr lang="en-US" sz="2400" b="1" dirty="0" smtClean="0">
                <a:latin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523999"/>
            <a:ext cx="7772400" cy="4038601"/>
          </a:xfrm>
        </p:spPr>
        <p:txBody>
          <a:bodyPr>
            <a:noAutofit/>
          </a:bodyPr>
          <a:lstStyle/>
          <a:p>
            <a:pPr algn="l"/>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it-IT" sz="2400" dirty="0" smtClean="0"/>
              <a:t> Î</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t>
            </a:r>
            <a:r>
              <a:rPr lang="it-IT" sz="2800" dirty="0" smtClean="0">
                <a:cs typeface="Times New Roman" pitchFamily="18" charset="0"/>
              </a:rPr>
              <a:t>S-a </a:t>
            </a:r>
            <a:r>
              <a:rPr lang="en-US" sz="2800" dirty="0" smtClean="0">
                <a:cs typeface="Times New Roman" pitchFamily="18" charset="0"/>
              </a:rPr>
              <a:t>î</a:t>
            </a:r>
            <a:r>
              <a:rPr lang="it-IT" sz="2800" dirty="0" smtClean="0">
                <a:cs typeface="Times New Roman" pitchFamily="18" charset="0"/>
              </a:rPr>
              <a:t>ntocmit documentaţie specific</a:t>
            </a:r>
            <a:r>
              <a:rPr lang="en-US" sz="2800" dirty="0" smtClean="0">
                <a:cs typeface="Times New Roman" pitchFamily="18" charset="0"/>
              </a:rPr>
              <a:t>ă</a:t>
            </a:r>
            <a:r>
              <a:rPr lang="it-IT" sz="2800" dirty="0" smtClean="0">
                <a:cs typeface="Times New Roman" pitchFamily="18" charset="0"/>
              </a:rPr>
              <a:t> și s-au eliberat avize consultative în conformitate cu prevederile legii nr. 145/2014 pentru stabilirea unor măsuri de reglementare a pieţei produselor din sectorul agricol. </a:t>
            </a:r>
            <a:r>
              <a:rPr lang="en-US" sz="2800" dirty="0" smtClean="0">
                <a:cs typeface="Times New Roman" pitchFamily="18" charset="0"/>
              </a:rPr>
              <a:t/>
            </a:r>
            <a:br>
              <a:rPr lang="en-US" sz="2800" dirty="0" smtClean="0">
                <a:cs typeface="Times New Roman" pitchFamily="18" charset="0"/>
              </a:rPr>
            </a:br>
            <a:r>
              <a:rPr lang="it-IT" sz="2800" dirty="0" smtClean="0">
                <a:cs typeface="Times New Roman" pitchFamily="18" charset="0"/>
              </a:rPr>
              <a:t>	</a:t>
            </a:r>
            <a:br>
              <a:rPr lang="it-IT" sz="2800" dirty="0" smtClean="0">
                <a:cs typeface="Times New Roman" pitchFamily="18" charset="0"/>
              </a:rPr>
            </a:br>
            <a:r>
              <a:rPr lang="en-US" sz="2800" dirty="0" smtClean="0">
                <a:cs typeface="Times New Roman" pitchFamily="18" charset="0"/>
              </a:rPr>
              <a:t/>
            </a:r>
            <a:br>
              <a:rPr lang="en-US" sz="2800" dirty="0" smtClean="0">
                <a:cs typeface="Times New Roman" pitchFamily="18" charset="0"/>
              </a:rPr>
            </a:br>
            <a:r>
              <a:rPr lang="ro-RO" sz="2800" b="1" dirty="0" smtClean="0">
                <a:cs typeface="Times New Roman" pitchFamily="18" charset="0"/>
              </a:rPr>
              <a:t>Numărul de avize consultative eliberate </a:t>
            </a:r>
            <a:r>
              <a:rPr lang="en-US" sz="2800" b="1" dirty="0" smtClean="0">
                <a:cs typeface="Times New Roman" pitchFamily="18" charset="0"/>
              </a:rPr>
              <a:t>î</a:t>
            </a:r>
            <a:r>
              <a:rPr lang="ro-RO" sz="2800" b="1" dirty="0" smtClean="0">
                <a:cs typeface="Times New Roman" pitchFamily="18" charset="0"/>
              </a:rPr>
              <a:t>n total de 2.4</a:t>
            </a:r>
            <a:r>
              <a:rPr lang="en-GB" sz="2800" b="1" dirty="0" smtClean="0">
                <a:cs typeface="Times New Roman" pitchFamily="18" charset="0"/>
              </a:rPr>
              <a:t>60</a:t>
            </a:r>
            <a:r>
              <a:rPr lang="ro-RO" sz="2800" b="1" dirty="0" smtClean="0">
                <a:cs typeface="Times New Roman" pitchFamily="18" charset="0"/>
              </a:rPr>
              <a:t>.</a:t>
            </a:r>
            <a:r>
              <a:rPr lang="en-US" sz="2400" dirty="0" smtClean="0"/>
              <a:t/>
            </a:r>
            <a:br>
              <a:rPr lang="en-US" sz="2400" dirty="0" smtClean="0"/>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it-IT" sz="2400" dirty="0" smtClean="0"/>
              <a:t> </a:t>
            </a:r>
            <a:br>
              <a:rPr lang="it-IT" sz="2400" dirty="0" smtClean="0"/>
            </a:br>
            <a:r>
              <a:rPr lang="it-IT" sz="2400" dirty="0" smtClean="0"/>
              <a:t/>
            </a:r>
            <a:br>
              <a:rPr lang="it-IT" sz="2400" dirty="0" smtClean="0"/>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ro-RO" sz="3200" dirty="0" smtClean="0"/>
              <a:t/>
            </a:r>
            <a:br>
              <a:rPr lang="ro-RO"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AutoShape 2"/>
          <p:cNvSpPr txBox="1">
            <a:spLocks noChangeArrowheads="1"/>
          </p:cNvSpPr>
          <p:nvPr/>
        </p:nvSpPr>
        <p:spPr>
          <a:xfrm>
            <a:off x="914400" y="16002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8" name="AutoShape 2"/>
          <p:cNvSpPr txBox="1">
            <a:spLocks noChangeArrowheads="1"/>
          </p:cNvSpPr>
          <p:nvPr/>
        </p:nvSpPr>
        <p:spPr>
          <a:xfrm>
            <a:off x="533400" y="14478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9" name="Rectangle 18"/>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523999"/>
            <a:ext cx="7772400" cy="4038601"/>
          </a:xfrm>
        </p:spPr>
        <p:txBody>
          <a:bodyPr>
            <a:noAutofit/>
          </a:bodyPr>
          <a:lstStyle/>
          <a:p>
            <a:pPr algn="l"/>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it-IT" sz="2400" dirty="0" smtClean="0"/>
              <a:t> Î</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t>
            </a:r>
            <a:r>
              <a:rPr lang="it-IT" sz="2800" dirty="0" smtClean="0">
                <a:cs typeface="Times New Roman" pitchFamily="18" charset="0"/>
              </a:rPr>
              <a:t>Reprezentanţii D.A.J. au participat în comisiile constituite la nivelul localităţilor pentru </a:t>
            </a:r>
            <a:r>
              <a:rPr lang="it-IT" sz="2800" u="sng" dirty="0" smtClean="0">
                <a:cs typeface="Times New Roman" pitchFamily="18" charset="0"/>
              </a:rPr>
              <a:t>constatarea, evaluarea şi stabilirea răspunderii civile pentru pagubele produse de exemplarele din speciile de faună de interes cinegetic, la culturile agricole si animalele domestice, </a:t>
            </a:r>
            <a:r>
              <a:rPr lang="it-IT" sz="2800" dirty="0" smtClean="0">
                <a:cs typeface="Times New Roman" pitchFamily="18" charset="0"/>
              </a:rPr>
              <a:t>pentru care s-au întocmit </a:t>
            </a:r>
            <a:r>
              <a:rPr lang="it-IT" sz="2800" b="1" dirty="0" smtClean="0">
                <a:cs typeface="Times New Roman" pitchFamily="18" charset="0"/>
              </a:rPr>
              <a:t>134 procese – verbale şi 12 note de constatare.</a:t>
            </a:r>
            <a:r>
              <a:rPr lang="en-US" sz="2400" dirty="0" smtClean="0"/>
              <a:t/>
            </a:r>
            <a:br>
              <a:rPr lang="en-US" sz="2400" dirty="0" smtClean="0"/>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it-IT" sz="2400" dirty="0" smtClean="0"/>
              <a:t> </a:t>
            </a:r>
            <a:br>
              <a:rPr lang="it-IT" sz="2400" dirty="0" smtClean="0"/>
            </a:br>
            <a:r>
              <a:rPr lang="it-IT" sz="2400" dirty="0" smtClean="0"/>
              <a:t/>
            </a:r>
            <a:br>
              <a:rPr lang="it-IT" sz="2400" dirty="0" smtClean="0"/>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ro-RO" sz="3200" dirty="0" smtClean="0"/>
              <a:t/>
            </a:r>
            <a:br>
              <a:rPr lang="ro-RO"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AutoShape 2"/>
          <p:cNvSpPr txBox="1">
            <a:spLocks noChangeArrowheads="1"/>
          </p:cNvSpPr>
          <p:nvPr/>
        </p:nvSpPr>
        <p:spPr>
          <a:xfrm>
            <a:off x="914400" y="16002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8" name="AutoShape 2"/>
          <p:cNvSpPr txBox="1">
            <a:spLocks noChangeArrowheads="1"/>
          </p:cNvSpPr>
          <p:nvPr/>
        </p:nvSpPr>
        <p:spPr>
          <a:xfrm>
            <a:off x="533400" y="14478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9" name="Rectangle 18"/>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523999"/>
            <a:ext cx="7772400" cy="4038601"/>
          </a:xfrm>
        </p:spPr>
        <p:txBody>
          <a:bodyPr>
            <a:noAutofit/>
          </a:bodyPr>
          <a:lstStyle/>
          <a:p>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it-IT" sz="2400" dirty="0" smtClean="0"/>
              <a:t> Î</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r>
            <a:br>
              <a:rPr lang="it-IT" sz="2400" dirty="0" smtClean="0"/>
            </a:br>
            <a:r>
              <a:rPr lang="it-IT" sz="2400" dirty="0" smtClean="0"/>
              <a:t> </a:t>
            </a:r>
            <a:br>
              <a:rPr lang="it-IT" sz="2400" dirty="0" smtClean="0"/>
            </a:br>
            <a:r>
              <a:rPr lang="it-IT" sz="2400" dirty="0" smtClean="0"/>
              <a:t/>
            </a:r>
            <a:br>
              <a:rPr lang="it-IT" sz="2400" dirty="0" smtClean="0"/>
            </a:br>
            <a:r>
              <a:rPr lang="fr-FR" sz="2600" b="1" dirty="0" smtClean="0">
                <a:cs typeface="Times New Roman" pitchFamily="18" charset="0"/>
              </a:rPr>
              <a:t>De </a:t>
            </a:r>
            <a:r>
              <a:rPr lang="fr-FR" sz="2600" b="1" dirty="0" err="1" smtClean="0">
                <a:cs typeface="Times New Roman" pitchFamily="18" charset="0"/>
              </a:rPr>
              <a:t>consiliere</a:t>
            </a:r>
            <a:r>
              <a:rPr lang="fr-FR" sz="2600" b="1" dirty="0" smtClean="0">
                <a:cs typeface="Times New Roman" pitchFamily="18" charset="0"/>
              </a:rPr>
              <a:t> </a:t>
            </a:r>
            <a:r>
              <a:rPr lang="fr-FR" sz="2600" dirty="0" err="1" smtClean="0">
                <a:cs typeface="Times New Roman" pitchFamily="18" charset="0"/>
              </a:rPr>
              <a:t>din</a:t>
            </a:r>
            <a:r>
              <a:rPr lang="fr-FR" sz="2600" dirty="0" smtClean="0">
                <a:cs typeface="Times New Roman" pitchFamily="18" charset="0"/>
              </a:rPr>
              <a:t> </a:t>
            </a:r>
            <a:r>
              <a:rPr lang="fr-FR" sz="2600" dirty="0" err="1" smtClean="0">
                <a:cs typeface="Times New Roman" pitchFamily="18" charset="0"/>
              </a:rPr>
              <a:t>partea</a:t>
            </a:r>
            <a:r>
              <a:rPr lang="fr-FR" sz="2600" dirty="0" smtClean="0">
                <a:cs typeface="Times New Roman" pitchFamily="18" charset="0"/>
              </a:rPr>
              <a:t> </a:t>
            </a:r>
            <a:r>
              <a:rPr lang="fr-FR" sz="2600" dirty="0" err="1" smtClean="0">
                <a:cs typeface="Times New Roman" pitchFamily="18" charset="0"/>
              </a:rPr>
              <a:t>speciali</a:t>
            </a:r>
            <a:r>
              <a:rPr lang="fr-FR" sz="2600" dirty="0" smtClean="0">
                <a:cs typeface="Times New Roman" pitchFamily="18" charset="0"/>
              </a:rPr>
              <a:t>ș</a:t>
            </a:r>
            <a:r>
              <a:rPr lang="fr-FR" sz="2600" dirty="0" err="1" smtClean="0">
                <a:cs typeface="Times New Roman" pitchFamily="18" charset="0"/>
              </a:rPr>
              <a:t>tilor</a:t>
            </a:r>
            <a:r>
              <a:rPr lang="fr-FR" sz="2600" dirty="0" smtClean="0">
                <a:cs typeface="Times New Roman" pitchFamily="18" charset="0"/>
              </a:rPr>
              <a:t> </a:t>
            </a:r>
            <a:r>
              <a:rPr lang="fr-FR" sz="2600" dirty="0" err="1" smtClean="0">
                <a:cs typeface="Times New Roman" pitchFamily="18" charset="0"/>
              </a:rPr>
              <a:t>Direc</a:t>
            </a:r>
            <a:r>
              <a:rPr lang="fr-FR" sz="2600" dirty="0" smtClean="0">
                <a:cs typeface="Times New Roman" pitchFamily="18" charset="0"/>
              </a:rPr>
              <a:t>ț</a:t>
            </a:r>
            <a:r>
              <a:rPr lang="fr-FR" sz="2600" dirty="0" err="1" smtClean="0">
                <a:cs typeface="Times New Roman" pitchFamily="18" charset="0"/>
              </a:rPr>
              <a:t>iei</a:t>
            </a:r>
            <a:r>
              <a:rPr lang="fr-FR" sz="2600" dirty="0" smtClean="0">
                <a:cs typeface="Times New Roman" pitchFamily="18" charset="0"/>
              </a:rPr>
              <a:t> </a:t>
            </a:r>
            <a:r>
              <a:rPr lang="fr-FR" sz="2600" dirty="0" err="1" smtClean="0">
                <a:cs typeface="Times New Roman" pitchFamily="18" charset="0"/>
              </a:rPr>
              <a:t>pentru</a:t>
            </a:r>
            <a:r>
              <a:rPr lang="fr-FR" sz="2600" dirty="0" smtClean="0">
                <a:cs typeface="Times New Roman" pitchFamily="18" charset="0"/>
              </a:rPr>
              <a:t> </a:t>
            </a:r>
            <a:r>
              <a:rPr lang="fr-FR" sz="2600" dirty="0" err="1" smtClean="0">
                <a:cs typeface="Times New Roman" pitchFamily="18" charset="0"/>
              </a:rPr>
              <a:t>Agricultură</a:t>
            </a:r>
            <a:r>
              <a:rPr lang="fr-FR" sz="2600" dirty="0" smtClean="0">
                <a:cs typeface="Times New Roman" pitchFamily="18" charset="0"/>
              </a:rPr>
              <a:t> Județ</a:t>
            </a:r>
            <a:r>
              <a:rPr lang="fr-FR" sz="2600" dirty="0" err="1" smtClean="0">
                <a:cs typeface="Times New Roman" pitchFamily="18" charset="0"/>
              </a:rPr>
              <a:t>enă</a:t>
            </a:r>
            <a:r>
              <a:rPr lang="fr-FR" sz="2600" dirty="0" smtClean="0">
                <a:cs typeface="Times New Roman" pitchFamily="18" charset="0"/>
              </a:rPr>
              <a:t> Prahova au </a:t>
            </a:r>
            <a:r>
              <a:rPr lang="fr-FR" sz="2600" dirty="0" err="1" smtClean="0">
                <a:cs typeface="Times New Roman" pitchFamily="18" charset="0"/>
              </a:rPr>
              <a:t>beneficiat</a:t>
            </a:r>
            <a:r>
              <a:rPr lang="fr-FR" sz="2600" dirty="0" smtClean="0">
                <a:cs typeface="Times New Roman" pitchFamily="18" charset="0"/>
              </a:rPr>
              <a:t> </a:t>
            </a:r>
            <a:br>
              <a:rPr lang="fr-FR" sz="2600" dirty="0" smtClean="0">
                <a:cs typeface="Times New Roman" pitchFamily="18" charset="0"/>
              </a:rPr>
            </a:br>
            <a:r>
              <a:rPr lang="fr-FR" sz="2600" b="1" dirty="0" smtClean="0">
                <a:cs typeface="Times New Roman" pitchFamily="18" charset="0"/>
              </a:rPr>
              <a:t>5.937 de </a:t>
            </a:r>
            <a:r>
              <a:rPr lang="fr-FR" sz="2600" b="1" dirty="0" err="1" smtClean="0">
                <a:cs typeface="Times New Roman" pitchFamily="18" charset="0"/>
              </a:rPr>
              <a:t>producători</a:t>
            </a:r>
            <a:r>
              <a:rPr lang="fr-FR" sz="2600" b="1" dirty="0" smtClean="0">
                <a:cs typeface="Times New Roman" pitchFamily="18" charset="0"/>
              </a:rPr>
              <a:t> </a:t>
            </a:r>
            <a:r>
              <a:rPr lang="fr-FR" sz="2600" b="1" dirty="0" err="1" smtClean="0">
                <a:cs typeface="Times New Roman" pitchFamily="18" charset="0"/>
              </a:rPr>
              <a:t>agricoli</a:t>
            </a:r>
            <a:r>
              <a:rPr lang="fr-FR" sz="2600" b="1" dirty="0" smtClean="0">
                <a:cs typeface="Times New Roman" pitchFamily="18" charset="0"/>
              </a:rPr>
              <a:t>.</a:t>
            </a:r>
            <a:r>
              <a:rPr lang="en-US" sz="2600" dirty="0" smtClean="0">
                <a:cs typeface="Times New Roman" pitchFamily="18" charset="0"/>
              </a:rPr>
              <a:t/>
            </a:r>
            <a:br>
              <a:rPr lang="en-US" sz="2600" dirty="0" smtClean="0">
                <a:cs typeface="Times New Roman" pitchFamily="18" charset="0"/>
              </a:rPr>
            </a:br>
            <a:r>
              <a:rPr lang="fr-FR" sz="2600" b="1" dirty="0" smtClean="0">
                <a:cs typeface="Times New Roman" pitchFamily="18" charset="0"/>
              </a:rPr>
              <a:t> </a:t>
            </a:r>
            <a:r>
              <a:rPr lang="fr-FR" sz="2600" b="1" dirty="0" err="1" smtClean="0">
                <a:cs typeface="Times New Roman" pitchFamily="18" charset="0"/>
              </a:rPr>
              <a:t>Acţiuni</a:t>
            </a:r>
            <a:r>
              <a:rPr lang="fr-FR" sz="2600" b="1" dirty="0" smtClean="0">
                <a:cs typeface="Times New Roman" pitchFamily="18" charset="0"/>
              </a:rPr>
              <a:t> de </a:t>
            </a:r>
            <a:r>
              <a:rPr lang="fr-FR" sz="2600" b="1" dirty="0" err="1" smtClean="0">
                <a:cs typeface="Times New Roman" pitchFamily="18" charset="0"/>
              </a:rPr>
              <a:t>diseminare</a:t>
            </a:r>
            <a:r>
              <a:rPr lang="fr-FR" sz="2600" b="1" dirty="0" smtClean="0">
                <a:cs typeface="Times New Roman" pitchFamily="18" charset="0"/>
              </a:rPr>
              <a:t> / </a:t>
            </a:r>
            <a:r>
              <a:rPr lang="fr-FR" sz="2600" b="1" dirty="0" err="1" smtClean="0">
                <a:cs typeface="Times New Roman" pitchFamily="18" charset="0"/>
              </a:rPr>
              <a:t>informare</a:t>
            </a:r>
            <a:r>
              <a:rPr lang="fr-FR" sz="2600" b="1" dirty="0" smtClean="0">
                <a:cs typeface="Times New Roman" pitchFamily="18" charset="0"/>
              </a:rPr>
              <a:t> a </a:t>
            </a:r>
            <a:r>
              <a:rPr lang="fr-FR" sz="2600" b="1" dirty="0" err="1" smtClean="0">
                <a:cs typeface="Times New Roman" pitchFamily="18" charset="0"/>
              </a:rPr>
              <a:t>producătorilor</a:t>
            </a:r>
            <a:r>
              <a:rPr lang="fr-FR" sz="2600" b="1" dirty="0" smtClean="0">
                <a:cs typeface="Times New Roman" pitchFamily="18" charset="0"/>
              </a:rPr>
              <a:t> </a:t>
            </a:r>
            <a:r>
              <a:rPr lang="fr-FR" sz="2600" b="1" dirty="0" err="1" smtClean="0">
                <a:cs typeface="Times New Roman" pitchFamily="18" charset="0"/>
              </a:rPr>
              <a:t>agricoli</a:t>
            </a:r>
            <a:r>
              <a:rPr lang="fr-FR" sz="2600" b="1" dirty="0" smtClean="0">
                <a:cs typeface="Times New Roman" pitchFamily="18" charset="0"/>
              </a:rPr>
              <a:t> </a:t>
            </a:r>
            <a:r>
              <a:rPr lang="fr-FR" sz="2600" b="1" dirty="0" err="1" smtClean="0">
                <a:cs typeface="Times New Roman" pitchFamily="18" charset="0"/>
              </a:rPr>
              <a:t>privind</a:t>
            </a:r>
            <a:r>
              <a:rPr lang="fr-FR" sz="2600" b="1" dirty="0" smtClean="0">
                <a:cs typeface="Times New Roman" pitchFamily="18" charset="0"/>
              </a:rPr>
              <a:t> </a:t>
            </a:r>
            <a:r>
              <a:rPr lang="fr-FR" sz="2600" b="1" dirty="0" err="1" smtClean="0">
                <a:cs typeface="Times New Roman" pitchFamily="18" charset="0"/>
              </a:rPr>
              <a:t>măsurile</a:t>
            </a:r>
            <a:r>
              <a:rPr lang="ro-RO" sz="2600" b="1" dirty="0" smtClean="0">
                <a:cs typeface="Times New Roman" pitchFamily="18" charset="0"/>
              </a:rPr>
              <a:t> din PNDR</a:t>
            </a:r>
            <a:r>
              <a:rPr lang="fr-FR" sz="2600" b="1" dirty="0" smtClean="0">
                <a:cs typeface="Times New Roman" pitchFamily="18" charset="0"/>
              </a:rPr>
              <a:t> 2014 – 2020</a:t>
            </a:r>
            <a:r>
              <a:rPr lang="fr-FR" sz="2600" dirty="0" smtClean="0">
                <a:cs typeface="Times New Roman" pitchFamily="18" charset="0"/>
              </a:rPr>
              <a:t>, </a:t>
            </a:r>
            <a:r>
              <a:rPr lang="fr-FR" sz="2600" dirty="0" err="1" smtClean="0">
                <a:cs typeface="Times New Roman" pitchFamily="18" charset="0"/>
              </a:rPr>
              <a:t>oportunităţi</a:t>
            </a:r>
            <a:r>
              <a:rPr lang="fr-FR" sz="2600" dirty="0" smtClean="0">
                <a:cs typeface="Times New Roman" pitchFamily="18" charset="0"/>
              </a:rPr>
              <a:t> de </a:t>
            </a:r>
            <a:r>
              <a:rPr lang="fr-FR" sz="2600" dirty="0" err="1" smtClean="0">
                <a:cs typeface="Times New Roman" pitchFamily="18" charset="0"/>
              </a:rPr>
              <a:t>accesare</a:t>
            </a:r>
            <a:r>
              <a:rPr lang="fr-FR" sz="2600" dirty="0" smtClean="0">
                <a:cs typeface="Times New Roman" pitchFamily="18" charset="0"/>
              </a:rPr>
              <a:t> a </a:t>
            </a:r>
            <a:r>
              <a:rPr lang="fr-FR" sz="2600" dirty="0" err="1" smtClean="0">
                <a:cs typeface="Times New Roman" pitchFamily="18" charset="0"/>
              </a:rPr>
              <a:t>acestora</a:t>
            </a:r>
            <a:r>
              <a:rPr lang="fr-FR" sz="2600" dirty="0" smtClean="0">
                <a:cs typeface="Times New Roman" pitchFamily="18" charset="0"/>
              </a:rPr>
              <a:t>, norme de </a:t>
            </a:r>
            <a:r>
              <a:rPr lang="fr-FR" sz="2600" dirty="0" err="1" smtClean="0">
                <a:cs typeface="Times New Roman" pitchFamily="18" charset="0"/>
              </a:rPr>
              <a:t>ecocondiţionalitate</a:t>
            </a:r>
            <a:r>
              <a:rPr lang="fr-FR" sz="2600" dirty="0" smtClean="0">
                <a:cs typeface="Times New Roman" pitchFamily="18" charset="0"/>
              </a:rPr>
              <a:t>, </a:t>
            </a:r>
            <a:r>
              <a:rPr lang="fr-FR" sz="2600" dirty="0" err="1" smtClean="0">
                <a:cs typeface="Times New Roman" pitchFamily="18" charset="0"/>
              </a:rPr>
              <a:t>utilizarea</a:t>
            </a:r>
            <a:r>
              <a:rPr lang="fr-FR" sz="2600" dirty="0" smtClean="0">
                <a:cs typeface="Times New Roman" pitchFamily="18" charset="0"/>
              </a:rPr>
              <a:t> </a:t>
            </a:r>
            <a:r>
              <a:rPr lang="fr-FR" sz="2600" dirty="0" err="1" smtClean="0">
                <a:cs typeface="Times New Roman" pitchFamily="18" charset="0"/>
              </a:rPr>
              <a:t>produselor</a:t>
            </a:r>
            <a:r>
              <a:rPr lang="fr-FR" sz="2600" dirty="0" smtClean="0">
                <a:cs typeface="Times New Roman" pitchFamily="18" charset="0"/>
              </a:rPr>
              <a:t> </a:t>
            </a:r>
            <a:r>
              <a:rPr lang="fr-FR" sz="2600" dirty="0" err="1" smtClean="0">
                <a:cs typeface="Times New Roman" pitchFamily="18" charset="0"/>
              </a:rPr>
              <a:t>şi</a:t>
            </a:r>
            <a:r>
              <a:rPr lang="fr-FR" sz="2600" dirty="0" smtClean="0">
                <a:cs typeface="Times New Roman" pitchFamily="18" charset="0"/>
              </a:rPr>
              <a:t> </a:t>
            </a:r>
            <a:r>
              <a:rPr lang="fr-FR" sz="2600" dirty="0" err="1" smtClean="0">
                <a:cs typeface="Times New Roman" pitchFamily="18" charset="0"/>
              </a:rPr>
              <a:t>echipamentelor</a:t>
            </a:r>
            <a:r>
              <a:rPr lang="fr-FR" sz="2600" dirty="0" smtClean="0">
                <a:cs typeface="Times New Roman" pitchFamily="18" charset="0"/>
              </a:rPr>
              <a:t> de </a:t>
            </a:r>
            <a:r>
              <a:rPr lang="fr-FR" sz="2600" dirty="0" err="1" smtClean="0">
                <a:cs typeface="Times New Roman" pitchFamily="18" charset="0"/>
              </a:rPr>
              <a:t>protecţie</a:t>
            </a:r>
            <a:r>
              <a:rPr lang="fr-FR" sz="2600" dirty="0" smtClean="0">
                <a:cs typeface="Times New Roman" pitchFamily="18" charset="0"/>
              </a:rPr>
              <a:t> a </a:t>
            </a:r>
            <a:r>
              <a:rPr lang="fr-FR" sz="2600" dirty="0" err="1" smtClean="0">
                <a:cs typeface="Times New Roman" pitchFamily="18" charset="0"/>
              </a:rPr>
              <a:t>plantelor</a:t>
            </a:r>
            <a:r>
              <a:rPr lang="fr-FR" sz="2600" dirty="0" smtClean="0">
                <a:cs typeface="Times New Roman" pitchFamily="18" charset="0"/>
              </a:rPr>
              <a:t>, </a:t>
            </a:r>
            <a:r>
              <a:rPr lang="fr-FR" sz="2600" dirty="0" err="1" smtClean="0">
                <a:cs typeface="Times New Roman" pitchFamily="18" charset="0"/>
              </a:rPr>
              <a:t>conform</a:t>
            </a:r>
            <a:r>
              <a:rPr lang="fr-FR" sz="2600" dirty="0" smtClean="0">
                <a:cs typeface="Times New Roman" pitchFamily="18" charset="0"/>
              </a:rPr>
              <a:t> </a:t>
            </a:r>
            <a:r>
              <a:rPr lang="fr-FR" sz="2600" dirty="0" err="1" smtClean="0">
                <a:cs typeface="Times New Roman" pitchFamily="18" charset="0"/>
              </a:rPr>
              <a:t>Programului</a:t>
            </a:r>
            <a:r>
              <a:rPr lang="fr-FR" sz="2600" dirty="0" smtClean="0">
                <a:cs typeface="Times New Roman" pitchFamily="18" charset="0"/>
              </a:rPr>
              <a:t> </a:t>
            </a:r>
            <a:r>
              <a:rPr lang="fr-FR" sz="2600" dirty="0" err="1" smtClean="0">
                <a:cs typeface="Times New Roman" pitchFamily="18" charset="0"/>
              </a:rPr>
              <a:t>din</a:t>
            </a:r>
            <a:r>
              <a:rPr lang="fr-FR" sz="2600" dirty="0" smtClean="0">
                <a:cs typeface="Times New Roman" pitchFamily="18" charset="0"/>
              </a:rPr>
              <a:t> 2022, </a:t>
            </a:r>
            <a:r>
              <a:rPr lang="fr-FR" sz="2600" dirty="0" err="1" smtClean="0">
                <a:cs typeface="Times New Roman" pitchFamily="18" charset="0"/>
              </a:rPr>
              <a:t>aprobat</a:t>
            </a:r>
            <a:r>
              <a:rPr lang="fr-FR" sz="2600" dirty="0" smtClean="0">
                <a:cs typeface="Times New Roman" pitchFamily="18" charset="0"/>
              </a:rPr>
              <a:t> de M.A.D.R. – </a:t>
            </a:r>
            <a:r>
              <a:rPr lang="fr-FR" sz="2600" b="1" dirty="0" smtClean="0">
                <a:cs typeface="Times New Roman" pitchFamily="18" charset="0"/>
              </a:rPr>
              <a:t>10.203 de </a:t>
            </a:r>
            <a:r>
              <a:rPr lang="fr-FR" sz="2600" b="1" dirty="0" err="1" smtClean="0">
                <a:cs typeface="Times New Roman" pitchFamily="18" charset="0"/>
              </a:rPr>
              <a:t>producători</a:t>
            </a:r>
            <a:r>
              <a:rPr lang="fr-FR" sz="2600" b="1" dirty="0" smtClean="0">
                <a:cs typeface="Times New Roman" pitchFamily="18" charset="0"/>
              </a:rPr>
              <a:t> </a:t>
            </a:r>
            <a:r>
              <a:rPr lang="fr-FR" sz="2600" b="1" dirty="0" err="1" smtClean="0">
                <a:cs typeface="Times New Roman" pitchFamily="18" charset="0"/>
              </a:rPr>
              <a:t>agricoli</a:t>
            </a:r>
            <a:r>
              <a:rPr lang="fr-FR" sz="2600" b="1" dirty="0" smtClean="0">
                <a:cs typeface="Times New Roman" pitchFamily="18" charset="0"/>
              </a:rPr>
              <a:t>.</a:t>
            </a:r>
            <a:r>
              <a:rPr lang="en-US" sz="2400" dirty="0" smtClean="0"/>
              <a:t/>
            </a:r>
            <a:br>
              <a:rPr lang="en-US" sz="2400" dirty="0" smtClean="0"/>
            </a:br>
            <a:r>
              <a:rPr lang="en-US" sz="2400" dirty="0" smtClean="0"/>
              <a:t/>
            </a:r>
            <a:br>
              <a:rPr lang="en-US" sz="2400" dirty="0" smtClean="0"/>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it-IT" sz="2400" dirty="0" smtClean="0"/>
              <a:t> </a:t>
            </a:r>
            <a:br>
              <a:rPr lang="it-IT" sz="2400" dirty="0" smtClean="0"/>
            </a:br>
            <a:r>
              <a:rPr lang="it-IT" sz="2400" dirty="0" smtClean="0"/>
              <a:t/>
            </a:r>
            <a:br>
              <a:rPr lang="it-IT" sz="2400" dirty="0" smtClean="0"/>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en-US" sz="2400" b="1" dirty="0" smtClean="0">
                <a:solidFill>
                  <a:srgbClr val="FF0000"/>
                </a:solidFill>
                <a:latin typeface="Times New Roman" pitchFamily="18" charset="0"/>
              </a:rPr>
              <a:t/>
            </a:r>
            <a:br>
              <a:rPr lang="en-US" sz="2400" b="1" dirty="0" smtClean="0">
                <a:solidFill>
                  <a:srgbClr val="FF0000"/>
                </a:solidFill>
                <a:latin typeface="Times New Roman" pitchFamily="18" charset="0"/>
              </a:rPr>
            </a:br>
            <a:r>
              <a:rPr lang="ro-RO" sz="3200" dirty="0" smtClean="0"/>
              <a:t/>
            </a:r>
            <a:br>
              <a:rPr lang="ro-RO" sz="3200" dirty="0" smtClean="0"/>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6" name="AutoShape 2"/>
          <p:cNvSpPr txBox="1">
            <a:spLocks noChangeArrowheads="1"/>
          </p:cNvSpPr>
          <p:nvPr/>
        </p:nvSpPr>
        <p:spPr>
          <a:xfrm>
            <a:off x="914400" y="16002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8" name="AutoShape 2"/>
          <p:cNvSpPr txBox="1">
            <a:spLocks noChangeArrowheads="1"/>
          </p:cNvSpPr>
          <p:nvPr/>
        </p:nvSpPr>
        <p:spPr>
          <a:xfrm>
            <a:off x="533400" y="1447800"/>
            <a:ext cx="7772400" cy="42672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32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t/>
            </a:r>
            <a:br>
              <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rPr>
            </a:b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mj-cs"/>
            </a:endParaRPr>
          </a:p>
        </p:txBody>
      </p:sp>
      <p:sp>
        <p:nvSpPr>
          <p:cNvPr id="19" name="Rectangle 18"/>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pPr algn="l"/>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          </a:t>
            </a:r>
            <a:r>
              <a:rPr lang="en-US" sz="2800" b="1" dirty="0" smtClean="0">
                <a:cs typeface="Times New Roman" pitchFamily="18" charset="0"/>
              </a:rPr>
              <a:t>S-au </a:t>
            </a:r>
            <a:r>
              <a:rPr lang="en-US" sz="2800" b="1" dirty="0" err="1" smtClean="0">
                <a:cs typeface="Times New Roman" pitchFamily="18" charset="0"/>
              </a:rPr>
              <a:t>efectuat</a:t>
            </a:r>
            <a:r>
              <a:rPr lang="en-US" sz="2800" b="1" dirty="0" smtClean="0">
                <a:cs typeface="Times New Roman" pitchFamily="18" charset="0"/>
              </a:rPr>
              <a:t> a</a:t>
            </a:r>
            <a:r>
              <a:rPr lang="ro-RO" sz="2800" b="1" dirty="0" smtClean="0">
                <a:cs typeface="Times New Roman" pitchFamily="18" charset="0"/>
              </a:rPr>
              <a:t>cţiuni comune ale membrilor Comitetului Local de combatere a Bolilor Prahova, privind pesta porcina africană.</a:t>
            </a:r>
            <a:r>
              <a:rPr lang="en-US" sz="2800" b="1" dirty="0" smtClean="0">
                <a:cs typeface="Times New Roman" pitchFamily="18" charset="0"/>
              </a:rPr>
              <a:t/>
            </a:r>
            <a:br>
              <a:rPr lang="en-US" sz="2800" b="1" dirty="0" smtClean="0">
                <a:cs typeface="Times New Roman" pitchFamily="18" charset="0"/>
              </a:rPr>
            </a:b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ro-RO" sz="2800" b="1" dirty="0" smtClean="0">
                <a:latin typeface="Times New Roman" pitchFamily="18" charset="0"/>
                <a:cs typeface="Times New Roman" pitchFamily="18" charset="0"/>
              </a:rPr>
              <a:t>	</a:t>
            </a:r>
            <a:r>
              <a:rPr lang="en-US" sz="2400" dirty="0" smtClean="0"/>
              <a:t/>
            </a:r>
            <a:br>
              <a:rPr lang="en-US" sz="2400" dirty="0" smtClean="0"/>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r>
              <a:rPr lang="en-US" sz="2400" b="1" dirty="0" smtClean="0">
                <a:latin typeface="Times New Roman" pitchFamily="18" charset="0"/>
              </a:rPr>
              <a:t/>
            </a:r>
            <a:br>
              <a:rPr lang="en-US" sz="2400" b="1" dirty="0" smtClean="0">
                <a:latin typeface="Times New Roman" pitchFamily="18" charset="0"/>
              </a:rPr>
            </a:br>
            <a:r>
              <a:rPr lang="fr-FR" sz="2400" b="1" dirty="0" smtClean="0"/>
              <a:t> </a:t>
            </a:r>
            <a:br>
              <a:rPr lang="fr-FR" sz="2400" b="1" dirty="0" smtClean="0"/>
            </a:br>
            <a:r>
              <a:rPr lang="fr-FR" sz="2400" b="1" dirty="0" smtClean="0"/>
              <a:t/>
            </a:r>
            <a:br>
              <a:rPr lang="fr-FR" sz="2400" b="1" dirty="0" smtClean="0"/>
            </a:br>
            <a:r>
              <a:rPr lang="fr-FR" sz="2400" b="1" dirty="0" smtClean="0"/>
              <a:t/>
            </a:r>
            <a:br>
              <a:rPr lang="fr-FR" sz="2400" b="1" dirty="0" smtClean="0"/>
            </a:br>
            <a:r>
              <a:rPr lang="fr-FR" sz="2400" b="1" dirty="0" smtClean="0"/>
              <a:t/>
            </a:r>
            <a:br>
              <a:rPr lang="fr-FR" sz="2400" b="1" dirty="0" smtClean="0"/>
            </a:br>
            <a:r>
              <a:rPr lang="fr-FR" sz="2800" b="1" dirty="0" err="1" smtClean="0">
                <a:cs typeface="Times New Roman" pitchFamily="18" charset="0"/>
              </a:rPr>
              <a:t>Finalizarea</a:t>
            </a:r>
            <a:r>
              <a:rPr lang="fr-FR" sz="2800" b="1" dirty="0" smtClean="0">
                <a:cs typeface="Times New Roman" pitchFamily="18" charset="0"/>
              </a:rPr>
              <a:t> </a:t>
            </a:r>
            <a:r>
              <a:rPr lang="fr-FR" sz="2800" b="1" dirty="0" err="1" smtClean="0">
                <a:cs typeface="Times New Roman" pitchFamily="18" charset="0"/>
              </a:rPr>
              <a:t>elaborării</a:t>
            </a:r>
            <a:r>
              <a:rPr lang="fr-FR" sz="2800" b="1" dirty="0" smtClean="0">
                <a:cs typeface="Times New Roman" pitchFamily="18" charset="0"/>
              </a:rPr>
              <a:t> </a:t>
            </a:r>
            <a:r>
              <a:rPr lang="fr-FR" sz="2800" b="1" dirty="0" err="1" smtClean="0">
                <a:cs typeface="Times New Roman" pitchFamily="18" charset="0"/>
              </a:rPr>
              <a:t>proiectelor</a:t>
            </a:r>
            <a:r>
              <a:rPr lang="fr-FR" sz="2800" b="1" dirty="0" smtClean="0">
                <a:cs typeface="Times New Roman" pitchFamily="18" charset="0"/>
              </a:rPr>
              <a:t> de </a:t>
            </a:r>
            <a:r>
              <a:rPr lang="fr-FR" sz="2800" b="1" dirty="0" err="1" smtClean="0">
                <a:cs typeface="Times New Roman" pitchFamily="18" charset="0"/>
              </a:rPr>
              <a:t>amenajamente</a:t>
            </a:r>
            <a:r>
              <a:rPr lang="fr-FR" sz="2800" b="1" dirty="0" smtClean="0">
                <a:cs typeface="Times New Roman" pitchFamily="18" charset="0"/>
              </a:rPr>
              <a:t> pastorale la </a:t>
            </a:r>
            <a:r>
              <a:rPr lang="fr-FR" sz="2800" b="1" dirty="0" err="1" smtClean="0">
                <a:cs typeface="Times New Roman" pitchFamily="18" charset="0"/>
              </a:rPr>
              <a:t>nivel</a:t>
            </a:r>
            <a:r>
              <a:rPr lang="fr-FR" sz="2800" b="1" dirty="0" smtClean="0">
                <a:cs typeface="Times New Roman" pitchFamily="18" charset="0"/>
              </a:rPr>
              <a:t> </a:t>
            </a:r>
            <a:r>
              <a:rPr lang="fr-FR" sz="2800" b="1" dirty="0" err="1" smtClean="0">
                <a:cs typeface="Times New Roman" pitchFamily="18" charset="0"/>
              </a:rPr>
              <a:t>judeţean</a:t>
            </a:r>
            <a:r>
              <a:rPr lang="fr-FR" sz="2800" b="1" dirty="0" smtClean="0">
                <a:cs typeface="Times New Roman" pitchFamily="18" charset="0"/>
              </a:rPr>
              <a:t/>
            </a:r>
            <a:br>
              <a:rPr lang="fr-FR" sz="2800" b="1" dirty="0" smtClean="0">
                <a:cs typeface="Times New Roman" pitchFamily="18" charset="0"/>
              </a:rPr>
            </a:br>
            <a:r>
              <a:rPr lang="fr-FR" sz="2800" b="1" dirty="0" smtClean="0">
                <a:cs typeface="Times New Roman" pitchFamily="18" charset="0"/>
              </a:rPr>
              <a:t> </a:t>
            </a:r>
            <a:r>
              <a:rPr lang="fr-FR" sz="2800" b="1" dirty="0" err="1" smtClean="0">
                <a:cs typeface="Times New Roman" pitchFamily="18" charset="0"/>
              </a:rPr>
              <a:t>pentru</a:t>
            </a:r>
            <a:r>
              <a:rPr lang="fr-FR" sz="2800" b="1" dirty="0" smtClean="0">
                <a:cs typeface="Times New Roman" pitchFamily="18" charset="0"/>
              </a:rPr>
              <a:t> 102 U.A.T. –</a:t>
            </a:r>
            <a:r>
              <a:rPr lang="fr-FR" sz="2800" b="1" dirty="0" err="1" smtClean="0">
                <a:cs typeface="Times New Roman" pitchFamily="18" charset="0"/>
              </a:rPr>
              <a:t>uri</a:t>
            </a:r>
            <a:r>
              <a:rPr lang="fr-FR" sz="2800" b="1" dirty="0" smtClean="0">
                <a:cs typeface="Times New Roman" pitchFamily="18" charset="0"/>
              </a:rPr>
              <a:t> </a:t>
            </a:r>
            <a:br>
              <a:rPr lang="fr-FR" sz="2800" b="1" dirty="0" smtClean="0">
                <a:cs typeface="Times New Roman" pitchFamily="18" charset="0"/>
              </a:rPr>
            </a:br>
            <a:r>
              <a:rPr lang="fr-FR" sz="2800" b="1" dirty="0" err="1" smtClean="0">
                <a:cs typeface="Times New Roman" pitchFamily="18" charset="0"/>
              </a:rPr>
              <a:t>cu</a:t>
            </a:r>
            <a:r>
              <a:rPr lang="fr-FR" sz="2800" b="1" dirty="0" smtClean="0">
                <a:cs typeface="Times New Roman" pitchFamily="18" charset="0"/>
              </a:rPr>
              <a:t> o </a:t>
            </a:r>
            <a:r>
              <a:rPr lang="fr-FR" sz="2800" b="1" dirty="0" err="1" smtClean="0">
                <a:cs typeface="Times New Roman" pitchFamily="18" charset="0"/>
              </a:rPr>
              <a:t>suprafaţă</a:t>
            </a:r>
            <a:r>
              <a:rPr lang="fr-FR" sz="2800" b="1" dirty="0" smtClean="0">
                <a:cs typeface="Times New Roman" pitchFamily="18" charset="0"/>
              </a:rPr>
              <a:t> </a:t>
            </a:r>
            <a:r>
              <a:rPr lang="fr-FR" sz="2800" b="1" dirty="0" err="1" smtClean="0">
                <a:cs typeface="Times New Roman" pitchFamily="18" charset="0"/>
              </a:rPr>
              <a:t>totală</a:t>
            </a:r>
            <a:r>
              <a:rPr lang="fr-FR" sz="2800" b="1" dirty="0" smtClean="0">
                <a:cs typeface="Times New Roman" pitchFamily="18" charset="0"/>
              </a:rPr>
              <a:t> de 108.773 ha.</a:t>
            </a:r>
            <a:r>
              <a:rPr lang="fr-FR" sz="2800" dirty="0" smtClean="0">
                <a:cs typeface="Times New Roman" pitchFamily="18" charset="0"/>
              </a:rPr>
              <a:t> </a:t>
            </a:r>
            <a:br>
              <a:rPr lang="fr-FR" sz="2800" dirty="0" smtClean="0">
                <a:cs typeface="Times New Roman" pitchFamily="18" charset="0"/>
              </a:rPr>
            </a:br>
            <a:r>
              <a:rPr lang="fr-FR" sz="2800" dirty="0" smtClean="0">
                <a:cs typeface="Times New Roman" pitchFamily="18" charset="0"/>
              </a:rPr>
              <a:t/>
            </a:r>
            <a:br>
              <a:rPr lang="fr-FR" sz="2800" dirty="0" smtClean="0">
                <a:cs typeface="Times New Roman" pitchFamily="18" charset="0"/>
              </a:rPr>
            </a:br>
            <a:r>
              <a:rPr lang="fr-FR" sz="2800" dirty="0" smtClean="0">
                <a:cs typeface="Times New Roman" pitchFamily="18" charset="0"/>
              </a:rPr>
              <a:t/>
            </a:r>
            <a:br>
              <a:rPr lang="fr-FR" sz="2800" dirty="0" smtClean="0">
                <a:cs typeface="Times New Roman" pitchFamily="18" charset="0"/>
              </a:rPr>
            </a:br>
            <a:r>
              <a:rPr lang="fr-FR" sz="2800" dirty="0" err="1" smtClean="0">
                <a:cs typeface="Times New Roman" pitchFamily="18" charset="0"/>
              </a:rPr>
              <a:t>Două</a:t>
            </a:r>
            <a:r>
              <a:rPr lang="fr-FR" sz="2800" dirty="0" smtClean="0">
                <a:cs typeface="Times New Roman" pitchFamily="18" charset="0"/>
              </a:rPr>
              <a:t> UAT-</a:t>
            </a:r>
            <a:r>
              <a:rPr lang="fr-FR" sz="2800" dirty="0" err="1" smtClean="0">
                <a:cs typeface="Times New Roman" pitchFamily="18" charset="0"/>
              </a:rPr>
              <a:t>uri</a:t>
            </a:r>
            <a:r>
              <a:rPr lang="fr-FR" sz="2800" dirty="0" smtClean="0">
                <a:cs typeface="Times New Roman" pitchFamily="18" charset="0"/>
              </a:rPr>
              <a:t> </a:t>
            </a:r>
            <a:r>
              <a:rPr lang="fr-FR" sz="2800" dirty="0" err="1" smtClean="0">
                <a:cs typeface="Times New Roman" pitchFamily="18" charset="0"/>
              </a:rPr>
              <a:t>din</a:t>
            </a:r>
            <a:r>
              <a:rPr lang="fr-FR" sz="2800" dirty="0" smtClean="0">
                <a:cs typeface="Times New Roman" pitchFamily="18" charset="0"/>
              </a:rPr>
              <a:t> total 104 nu </a:t>
            </a:r>
            <a:r>
              <a:rPr lang="fr-FR" sz="2800" dirty="0" err="1" smtClean="0">
                <a:cs typeface="Times New Roman" pitchFamily="18" charset="0"/>
              </a:rPr>
              <a:t>deţin</a:t>
            </a:r>
            <a:r>
              <a:rPr lang="fr-FR" sz="2800" dirty="0" smtClean="0">
                <a:cs typeface="Times New Roman" pitchFamily="18" charset="0"/>
              </a:rPr>
              <a:t> </a:t>
            </a:r>
            <a:r>
              <a:rPr lang="fr-FR" sz="2800" dirty="0" err="1" smtClean="0">
                <a:cs typeface="Times New Roman" pitchFamily="18" charset="0"/>
              </a:rPr>
              <a:t>suprafeţe</a:t>
            </a:r>
            <a:r>
              <a:rPr lang="fr-FR" sz="2800" dirty="0" smtClean="0">
                <a:cs typeface="Times New Roman" pitchFamily="18" charset="0"/>
              </a:rPr>
              <a:t> </a:t>
            </a:r>
            <a:r>
              <a:rPr lang="fr-FR" sz="2800" dirty="0" err="1" smtClean="0">
                <a:cs typeface="Times New Roman" pitchFamily="18" charset="0"/>
              </a:rPr>
              <a:t>cu</a:t>
            </a:r>
            <a:r>
              <a:rPr lang="fr-FR" sz="2800" dirty="0" smtClean="0">
                <a:cs typeface="Times New Roman" pitchFamily="18" charset="0"/>
              </a:rPr>
              <a:t> </a:t>
            </a:r>
            <a:r>
              <a:rPr lang="fr-FR" sz="2800" dirty="0" err="1" smtClean="0">
                <a:cs typeface="Times New Roman" pitchFamily="18" charset="0"/>
              </a:rPr>
              <a:t>pajişti</a:t>
            </a:r>
            <a:r>
              <a:rPr lang="fr-FR" sz="2800" dirty="0" smtClean="0">
                <a:cs typeface="Times New Roman" pitchFamily="18" charset="0"/>
              </a:rPr>
              <a:t> permanente (Ploieşti </a:t>
            </a:r>
            <a:r>
              <a:rPr lang="fr-FR" sz="2800" dirty="0" err="1" smtClean="0">
                <a:cs typeface="Times New Roman" pitchFamily="18" charset="0"/>
              </a:rPr>
              <a:t>şi</a:t>
            </a:r>
            <a:r>
              <a:rPr lang="fr-FR" sz="2800" dirty="0" smtClean="0">
                <a:cs typeface="Times New Roman" pitchFamily="18" charset="0"/>
              </a:rPr>
              <a:t> </a:t>
            </a:r>
            <a:r>
              <a:rPr lang="fr-FR" sz="2800" dirty="0" err="1" smtClean="0">
                <a:cs typeface="Times New Roman" pitchFamily="18" charset="0"/>
              </a:rPr>
              <a:t>Plopeni</a:t>
            </a:r>
            <a:r>
              <a:rPr lang="fr-FR" sz="2800" dirty="0" smtClean="0">
                <a:cs typeface="Times New Roman" pitchFamily="18" charset="0"/>
              </a:rPr>
              <a:t>).</a:t>
            </a:r>
            <a:r>
              <a:rPr lang="en-US" sz="2800" dirty="0" smtClean="0">
                <a:cs typeface="Times New Roman" pitchFamily="18" charset="0"/>
              </a:rPr>
              <a:t/>
            </a:r>
            <a:br>
              <a:rPr lang="en-US" sz="2800" dirty="0" smtClean="0">
                <a:cs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pPr algn="l"/>
            <a:r>
              <a:rPr lang="en-US" sz="2400" b="1" dirty="0" smtClean="0">
                <a:latin typeface="Times New Roman" pitchFamily="18" charset="0"/>
              </a:rPr>
              <a:t/>
            </a:r>
            <a:br>
              <a:rPr lang="en-US" sz="2400" b="1" dirty="0" smtClean="0">
                <a:latin typeface="Times New Roman" pitchFamily="18" charset="0"/>
              </a:rPr>
            </a:br>
            <a:r>
              <a:rPr lang="fr-FR" sz="2400" b="1" dirty="0" smtClean="0"/>
              <a:t> </a:t>
            </a:r>
            <a:br>
              <a:rPr lang="fr-FR" sz="2400" b="1" dirty="0" smtClean="0"/>
            </a:br>
            <a:r>
              <a:rPr lang="fr-FR" sz="2400" b="1" dirty="0" smtClean="0"/>
              <a:t/>
            </a:r>
            <a:br>
              <a:rPr lang="fr-FR" sz="2400" b="1" dirty="0" smtClean="0"/>
            </a:br>
            <a:r>
              <a:rPr lang="fr-FR" sz="2400" b="1" dirty="0" smtClean="0"/>
              <a:t/>
            </a:r>
            <a:br>
              <a:rPr lang="fr-FR" sz="2400" b="1" dirty="0" smtClean="0"/>
            </a:br>
            <a:r>
              <a:rPr lang="fr-FR" sz="2400" b="1" dirty="0" smtClean="0"/>
              <a:t/>
            </a:r>
            <a:br>
              <a:rPr lang="fr-FR" sz="2400" b="1" dirty="0" smtClean="0"/>
            </a:br>
            <a:r>
              <a:rPr lang="fr-FR" sz="2400" b="1" dirty="0" smtClean="0"/>
              <a:t/>
            </a:r>
            <a:br>
              <a:rPr lang="fr-FR" sz="2400" b="1" dirty="0" smtClean="0"/>
            </a:br>
            <a:r>
              <a:rPr lang="fr-FR" sz="2400" b="1" dirty="0" smtClean="0"/>
              <a:t>	</a:t>
            </a:r>
            <a:r>
              <a:rPr lang="fr-FR" sz="2800" dirty="0" err="1" smtClean="0">
                <a:cs typeface="Times New Roman" pitchFamily="18" charset="0"/>
              </a:rPr>
              <a:t>Diseminarea</a:t>
            </a:r>
            <a:r>
              <a:rPr lang="fr-FR" sz="2800" dirty="0" smtClean="0">
                <a:cs typeface="Times New Roman" pitchFamily="18" charset="0"/>
              </a:rPr>
              <a:t> </a:t>
            </a:r>
            <a:r>
              <a:rPr lang="fr-FR" sz="2800" dirty="0" err="1" smtClean="0">
                <a:cs typeface="Times New Roman" pitchFamily="18" charset="0"/>
              </a:rPr>
              <a:t>rezultatelor</a:t>
            </a:r>
            <a:r>
              <a:rPr lang="fr-FR" sz="2800" dirty="0" smtClean="0">
                <a:cs typeface="Times New Roman" pitchFamily="18" charset="0"/>
              </a:rPr>
              <a:t> </a:t>
            </a:r>
            <a:r>
              <a:rPr lang="fr-FR" sz="2800" dirty="0" err="1" smtClean="0">
                <a:cs typeface="Times New Roman" pitchFamily="18" charset="0"/>
              </a:rPr>
              <a:t>obţinute</a:t>
            </a:r>
            <a:r>
              <a:rPr lang="fr-FR" sz="2800" dirty="0" smtClean="0">
                <a:cs typeface="Times New Roman" pitchFamily="18" charset="0"/>
              </a:rPr>
              <a:t> </a:t>
            </a:r>
            <a:r>
              <a:rPr lang="fr-FR" sz="2800" dirty="0" err="1" smtClean="0">
                <a:cs typeface="Times New Roman" pitchFamily="18" charset="0"/>
              </a:rPr>
              <a:t>în</a:t>
            </a:r>
            <a:r>
              <a:rPr lang="fr-FR" sz="2800" dirty="0" smtClean="0">
                <a:cs typeface="Times New Roman" pitchFamily="18" charset="0"/>
              </a:rPr>
              <a:t> </a:t>
            </a:r>
            <a:r>
              <a:rPr lang="fr-FR" sz="2800" dirty="0" err="1" smtClean="0">
                <a:cs typeface="Times New Roman" pitchFamily="18" charset="0"/>
              </a:rPr>
              <a:t>cadrul</a:t>
            </a:r>
            <a:r>
              <a:rPr lang="fr-FR" sz="2800" dirty="0" smtClean="0">
                <a:cs typeface="Times New Roman" pitchFamily="18" charset="0"/>
              </a:rPr>
              <a:t> </a:t>
            </a:r>
            <a:r>
              <a:rPr lang="fr-FR" sz="2800" dirty="0" err="1" smtClean="0">
                <a:cs typeface="Times New Roman" pitchFamily="18" charset="0"/>
              </a:rPr>
              <a:t>proiectelor</a:t>
            </a:r>
            <a:r>
              <a:rPr lang="fr-FR" sz="2800" dirty="0" smtClean="0">
                <a:cs typeface="Times New Roman" pitchFamily="18" charset="0"/>
              </a:rPr>
              <a:t> ADER </a:t>
            </a:r>
            <a:r>
              <a:rPr lang="fr-FR" sz="2800" dirty="0" err="1" smtClean="0">
                <a:cs typeface="Times New Roman" pitchFamily="18" charset="0"/>
              </a:rPr>
              <a:t>prin</a:t>
            </a:r>
            <a:r>
              <a:rPr lang="fr-FR" sz="2800" dirty="0" smtClean="0">
                <a:cs typeface="Times New Roman" pitchFamily="18" charset="0"/>
              </a:rPr>
              <a:t> </a:t>
            </a:r>
            <a:r>
              <a:rPr lang="fr-FR" sz="2800" dirty="0" err="1" smtClean="0">
                <a:cs typeface="Times New Roman" pitchFamily="18" charset="0"/>
              </a:rPr>
              <a:t>Planul</a:t>
            </a:r>
            <a:r>
              <a:rPr lang="fr-FR" sz="2800" dirty="0" smtClean="0">
                <a:cs typeface="Times New Roman" pitchFamily="18" charset="0"/>
              </a:rPr>
              <a:t> </a:t>
            </a:r>
            <a:r>
              <a:rPr lang="fr-FR" sz="2800" dirty="0" err="1" smtClean="0">
                <a:cs typeface="Times New Roman" pitchFamily="18" charset="0"/>
              </a:rPr>
              <a:t>sectorial</a:t>
            </a:r>
            <a:r>
              <a:rPr lang="fr-FR" sz="2800" dirty="0" smtClean="0">
                <a:cs typeface="Times New Roman" pitchFamily="18" charset="0"/>
              </a:rPr>
              <a:t> </a:t>
            </a:r>
            <a:r>
              <a:rPr lang="fr-FR" sz="2800" dirty="0" err="1" smtClean="0">
                <a:cs typeface="Times New Roman" pitchFamily="18" charset="0"/>
              </a:rPr>
              <a:t>pentru</a:t>
            </a:r>
            <a:r>
              <a:rPr lang="fr-FR" sz="2800" dirty="0" smtClean="0">
                <a:cs typeface="Times New Roman" pitchFamily="18" charset="0"/>
              </a:rPr>
              <a:t> </a:t>
            </a:r>
            <a:r>
              <a:rPr lang="fr-FR" sz="2800" dirty="0" err="1" smtClean="0">
                <a:cs typeface="Times New Roman" pitchFamily="18" charset="0"/>
              </a:rPr>
              <a:t>cercetare</a:t>
            </a:r>
            <a:r>
              <a:rPr lang="fr-FR" sz="2800" dirty="0" smtClean="0">
                <a:cs typeface="Times New Roman" pitchFamily="18" charset="0"/>
              </a:rPr>
              <a:t> </a:t>
            </a:r>
            <a:r>
              <a:rPr lang="fr-FR" sz="2800" dirty="0" err="1" smtClean="0">
                <a:cs typeface="Times New Roman" pitchFamily="18" charset="0"/>
              </a:rPr>
              <a:t>dezvoltare</a:t>
            </a:r>
            <a:r>
              <a:rPr lang="fr-FR" sz="2800" dirty="0" smtClean="0">
                <a:cs typeface="Times New Roman" pitchFamily="18" charset="0"/>
              </a:rPr>
              <a:t> </a:t>
            </a:r>
            <a:r>
              <a:rPr lang="fr-FR" sz="2800" dirty="0" err="1" smtClean="0">
                <a:cs typeface="Times New Roman" pitchFamily="18" charset="0"/>
              </a:rPr>
              <a:t>din</a:t>
            </a:r>
            <a:r>
              <a:rPr lang="fr-FR" sz="2800" dirty="0" smtClean="0">
                <a:cs typeface="Times New Roman" pitchFamily="18" charset="0"/>
              </a:rPr>
              <a:t> </a:t>
            </a:r>
            <a:r>
              <a:rPr lang="fr-FR" sz="2800" dirty="0" err="1" smtClean="0">
                <a:cs typeface="Times New Roman" pitchFamily="18" charset="0"/>
              </a:rPr>
              <a:t>domeniul</a:t>
            </a:r>
            <a:r>
              <a:rPr lang="fr-FR" sz="2800" dirty="0" smtClean="0">
                <a:cs typeface="Times New Roman" pitchFamily="18" charset="0"/>
              </a:rPr>
              <a:t> </a:t>
            </a:r>
            <a:r>
              <a:rPr lang="fr-FR" sz="2800" dirty="0" err="1" smtClean="0">
                <a:cs typeface="Times New Roman" pitchFamily="18" charset="0"/>
              </a:rPr>
              <a:t>agricol</a:t>
            </a:r>
            <a:r>
              <a:rPr lang="fr-FR" sz="2800" dirty="0" smtClean="0">
                <a:cs typeface="Times New Roman" pitchFamily="18" charset="0"/>
              </a:rPr>
              <a:t> </a:t>
            </a:r>
            <a:r>
              <a:rPr lang="fr-FR" sz="2800" dirty="0" err="1" smtClean="0">
                <a:cs typeface="Times New Roman" pitchFamily="18" charset="0"/>
              </a:rPr>
              <a:t>şi</a:t>
            </a:r>
            <a:r>
              <a:rPr lang="fr-FR" sz="2800" dirty="0" smtClean="0">
                <a:cs typeface="Times New Roman" pitchFamily="18" charset="0"/>
              </a:rPr>
              <a:t> de </a:t>
            </a:r>
            <a:r>
              <a:rPr lang="fr-FR" sz="2800" dirty="0" err="1" smtClean="0">
                <a:cs typeface="Times New Roman" pitchFamily="18" charset="0"/>
              </a:rPr>
              <a:t>dezvoltare</a:t>
            </a:r>
            <a:r>
              <a:rPr lang="fr-FR" sz="2800" dirty="0" smtClean="0">
                <a:cs typeface="Times New Roman" pitchFamily="18" charset="0"/>
              </a:rPr>
              <a:t> </a:t>
            </a:r>
            <a:r>
              <a:rPr lang="fr-FR" sz="2800" dirty="0" err="1" smtClean="0">
                <a:cs typeface="Times New Roman" pitchFamily="18" charset="0"/>
              </a:rPr>
              <a:t>rurală</a:t>
            </a:r>
            <a:r>
              <a:rPr lang="fr-FR" sz="2800" dirty="0" smtClean="0">
                <a:cs typeface="Times New Roman" pitchFamily="18" charset="0"/>
              </a:rPr>
              <a:t> </a:t>
            </a:r>
            <a:r>
              <a:rPr lang="fr-FR" sz="2800" dirty="0" err="1" smtClean="0">
                <a:cs typeface="Times New Roman" pitchFamily="18" charset="0"/>
              </a:rPr>
              <a:t>pentru</a:t>
            </a:r>
            <a:r>
              <a:rPr lang="fr-FR" sz="2800" dirty="0" smtClean="0">
                <a:cs typeface="Times New Roman" pitchFamily="18" charset="0"/>
              </a:rPr>
              <a:t> </a:t>
            </a:r>
            <a:r>
              <a:rPr lang="fr-FR" sz="2800" dirty="0" err="1" smtClean="0">
                <a:cs typeface="Times New Roman" pitchFamily="18" charset="0"/>
              </a:rPr>
              <a:t>perioada</a:t>
            </a:r>
            <a:r>
              <a:rPr lang="fr-FR" sz="2800" dirty="0" smtClean="0">
                <a:cs typeface="Times New Roman" pitchFamily="18" charset="0"/>
              </a:rPr>
              <a:t> 2019 – 2020, </a:t>
            </a:r>
            <a:r>
              <a:rPr lang="fr-FR" sz="2800" dirty="0" err="1" smtClean="0">
                <a:cs typeface="Times New Roman" pitchFamily="18" charset="0"/>
              </a:rPr>
              <a:t>în</a:t>
            </a:r>
            <a:r>
              <a:rPr lang="fr-FR" sz="2800" dirty="0" smtClean="0">
                <a:cs typeface="Times New Roman" pitchFamily="18" charset="0"/>
              </a:rPr>
              <a:t> </a:t>
            </a:r>
            <a:r>
              <a:rPr lang="fr-FR" sz="2800" dirty="0" err="1" smtClean="0">
                <a:cs typeface="Times New Roman" pitchFamily="18" charset="0"/>
              </a:rPr>
              <a:t>colaborare</a:t>
            </a:r>
            <a:r>
              <a:rPr lang="fr-FR" sz="2800" dirty="0" smtClean="0">
                <a:cs typeface="Times New Roman" pitchFamily="18" charset="0"/>
              </a:rPr>
              <a:t> ICDVV </a:t>
            </a:r>
            <a:r>
              <a:rPr lang="fr-FR" sz="2800" dirty="0" err="1" smtClean="0">
                <a:cs typeface="Times New Roman" pitchFamily="18" charset="0"/>
              </a:rPr>
              <a:t>Valea</a:t>
            </a:r>
            <a:r>
              <a:rPr lang="fr-FR" sz="2800" dirty="0" smtClean="0">
                <a:cs typeface="Times New Roman" pitchFamily="18" charset="0"/>
              </a:rPr>
              <a:t> </a:t>
            </a:r>
            <a:r>
              <a:rPr lang="fr-FR" sz="2800" dirty="0" err="1" smtClean="0">
                <a:cs typeface="Times New Roman" pitchFamily="18" charset="0"/>
              </a:rPr>
              <a:t>Călugărească</a:t>
            </a:r>
            <a:r>
              <a:rPr lang="fr-FR" sz="2800" dirty="0" smtClean="0">
                <a:cs typeface="Times New Roman" pitchFamily="18" charset="0"/>
              </a:rPr>
              <a:t> – 4</a:t>
            </a:r>
            <a:r>
              <a:rPr lang="fr-FR" sz="2800" b="1" dirty="0" smtClean="0">
                <a:cs typeface="Times New Roman" pitchFamily="18" charset="0"/>
              </a:rPr>
              <a:t> </a:t>
            </a:r>
            <a:r>
              <a:rPr lang="fr-FR" sz="2800" b="1" dirty="0" err="1" smtClean="0">
                <a:cs typeface="Times New Roman" pitchFamily="18" charset="0"/>
              </a:rPr>
              <a:t>activităţi</a:t>
            </a:r>
            <a:r>
              <a:rPr lang="fr-FR" sz="2800" b="1" dirty="0" smtClean="0">
                <a:cs typeface="Times New Roman" pitchFamily="18" charset="0"/>
              </a:rPr>
              <a:t> </a:t>
            </a:r>
            <a:r>
              <a:rPr lang="fr-FR" sz="2800" b="1" dirty="0" err="1" smtClean="0">
                <a:cs typeface="Times New Roman" pitchFamily="18" charset="0"/>
              </a:rPr>
              <a:t>cu</a:t>
            </a:r>
            <a:r>
              <a:rPr lang="fr-FR" sz="2800" b="1" dirty="0" smtClean="0">
                <a:cs typeface="Times New Roman" pitchFamily="18" charset="0"/>
              </a:rPr>
              <a:t> 355 </a:t>
            </a:r>
            <a:r>
              <a:rPr lang="fr-FR" sz="2800" b="1" dirty="0" err="1" smtClean="0">
                <a:cs typeface="Times New Roman" pitchFamily="18" charset="0"/>
              </a:rPr>
              <a:t>participanţi</a:t>
            </a:r>
            <a:r>
              <a:rPr lang="fr-FR" sz="2800" b="1" dirty="0" smtClean="0">
                <a:cs typeface="Times New Roman" pitchFamily="18" charset="0"/>
              </a:rPr>
              <a:t>.</a:t>
            </a:r>
            <a:r>
              <a:rPr lang="en-US" sz="2800" dirty="0" smtClean="0">
                <a:solidFill>
                  <a:srgbClr val="FF0000"/>
                </a:solidFill>
                <a:cs typeface="Times New Roman" pitchFamily="18" charset="0"/>
              </a:rPr>
              <a:t/>
            </a:r>
            <a:br>
              <a:rPr lang="en-US" sz="2800" dirty="0" smtClean="0">
                <a:solidFill>
                  <a:srgbClr val="FF0000"/>
                </a:solidFill>
                <a:cs typeface="Times New Roman" pitchFamily="18" charset="0"/>
              </a:rPr>
            </a:br>
            <a:r>
              <a:rPr lang="en-US" sz="2400" dirty="0" smtClean="0">
                <a:solidFill>
                  <a:srgbClr val="FF0000"/>
                </a:solidFill>
              </a:rPr>
              <a:t/>
            </a:r>
            <a:br>
              <a:rPr lang="en-US" sz="2400" dirty="0" smtClean="0">
                <a:solidFill>
                  <a:srgbClr val="FF0000"/>
                </a:solidFill>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pPr algn="l"/>
            <a:r>
              <a:rPr lang="en-US" sz="2400" b="1" dirty="0" smtClean="0">
                <a:latin typeface="Times New Roman" pitchFamily="18" charset="0"/>
              </a:rPr>
              <a:t/>
            </a:r>
            <a:br>
              <a:rPr lang="en-US" sz="2400" b="1" dirty="0" smtClean="0">
                <a:latin typeface="Times New Roman" pitchFamily="18" charset="0"/>
              </a:rPr>
            </a:br>
            <a:r>
              <a:rPr lang="en-US" sz="2400" dirty="0" smtClean="0"/>
              <a:t> </a:t>
            </a:r>
            <a:br>
              <a:rPr lang="en-US" sz="2400" dirty="0" smtClean="0"/>
            </a:br>
            <a:r>
              <a:rPr lang="en-US" sz="2400" dirty="0" smtClean="0"/>
              <a:t/>
            </a:r>
            <a:br>
              <a:rPr lang="en-US" sz="2400" dirty="0" smtClean="0"/>
            </a:br>
            <a:r>
              <a:rPr lang="en-US" sz="2400" dirty="0" smtClean="0"/>
              <a:t/>
            </a:r>
            <a:br>
              <a:rPr lang="en-US" sz="2400" dirty="0" smtClean="0"/>
            </a:br>
            <a:r>
              <a:rPr lang="fr-FR" sz="2400" dirty="0" smtClean="0"/>
              <a:t>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
            </a:r>
            <a:br>
              <a:rPr lang="fr-FR" sz="2400" dirty="0" smtClean="0"/>
            </a:br>
            <a:r>
              <a:rPr lang="fr-FR" sz="3200" b="1" dirty="0" err="1" smtClean="0"/>
              <a:t>Acţiuni</a:t>
            </a:r>
            <a:r>
              <a:rPr lang="fr-FR" sz="3200" b="1" dirty="0" smtClean="0"/>
              <a:t> de </a:t>
            </a:r>
            <a:r>
              <a:rPr lang="fr-FR" sz="3200" b="1" dirty="0" err="1" smtClean="0"/>
              <a:t>informare</a:t>
            </a:r>
            <a:r>
              <a:rPr lang="fr-FR" sz="3200" b="1" dirty="0" smtClean="0"/>
              <a:t> </a:t>
            </a:r>
            <a:r>
              <a:rPr lang="fr-FR" sz="3200" b="1" dirty="0" err="1" smtClean="0"/>
              <a:t>privind</a:t>
            </a:r>
            <a:r>
              <a:rPr lang="fr-FR" sz="3200" b="1" dirty="0" smtClean="0"/>
              <a:t> </a:t>
            </a:r>
            <a:r>
              <a:rPr lang="fr-FR" sz="3200" b="1" dirty="0" err="1" smtClean="0"/>
              <a:t>înfiinţarea</a:t>
            </a:r>
            <a:r>
              <a:rPr lang="fr-FR" sz="3200" b="1" dirty="0" smtClean="0"/>
              <a:t> de </a:t>
            </a:r>
            <a:r>
              <a:rPr lang="fr-FR" sz="3200" b="1" dirty="0" err="1" smtClean="0"/>
              <a:t>Puncte</a:t>
            </a:r>
            <a:r>
              <a:rPr lang="fr-FR" sz="3200" b="1" dirty="0" smtClean="0"/>
              <a:t> </a:t>
            </a:r>
            <a:r>
              <a:rPr lang="fr-FR" sz="3200" b="1" dirty="0" err="1" smtClean="0"/>
              <a:t>Gastronomice</a:t>
            </a:r>
            <a:r>
              <a:rPr lang="fr-FR" sz="3200" b="1" dirty="0" smtClean="0"/>
              <a:t> Locale </a:t>
            </a:r>
            <a:r>
              <a:rPr lang="fr-FR" sz="3200" b="1" dirty="0" err="1" smtClean="0"/>
              <a:t>desfăşurate</a:t>
            </a:r>
            <a:r>
              <a:rPr lang="fr-FR" sz="3200" b="1" dirty="0" smtClean="0"/>
              <a:t> la </a:t>
            </a:r>
            <a:r>
              <a:rPr lang="fr-FR" sz="3200" b="1" dirty="0" err="1" smtClean="0"/>
              <a:t>Valea</a:t>
            </a:r>
            <a:r>
              <a:rPr lang="fr-FR" sz="3200" b="1" dirty="0" smtClean="0"/>
              <a:t> </a:t>
            </a:r>
            <a:r>
              <a:rPr lang="fr-FR" sz="3200" b="1" dirty="0" err="1" smtClean="0"/>
              <a:t>Doftanei</a:t>
            </a:r>
            <a:r>
              <a:rPr lang="fr-FR" sz="3200" b="1" dirty="0" smtClean="0"/>
              <a:t> </a:t>
            </a:r>
            <a:r>
              <a:rPr lang="fr-FR" sz="3200" b="1" dirty="0" err="1" smtClean="0"/>
              <a:t>şi</a:t>
            </a:r>
            <a:r>
              <a:rPr lang="fr-FR" sz="3200" b="1" dirty="0" smtClean="0"/>
              <a:t> </a:t>
            </a:r>
            <a:r>
              <a:rPr lang="fr-FR" sz="3200" b="1" dirty="0" err="1" smtClean="0"/>
              <a:t>Comarnic</a:t>
            </a:r>
            <a:r>
              <a:rPr lang="fr-FR" sz="3200" b="1" dirty="0" smtClean="0"/>
              <a:t>. </a:t>
            </a:r>
            <a:br>
              <a:rPr lang="fr-FR" sz="3200" b="1" dirty="0" smtClean="0"/>
            </a:br>
            <a:r>
              <a:rPr lang="fr-FR" sz="3200" b="1" dirty="0" smtClean="0"/>
              <a:t/>
            </a:r>
            <a:br>
              <a:rPr lang="fr-FR" sz="3200" b="1" dirty="0" smtClean="0"/>
            </a:br>
            <a:r>
              <a:rPr lang="fr-FR" sz="3200" b="1" dirty="0" smtClean="0"/>
              <a:t>La </a:t>
            </a:r>
            <a:r>
              <a:rPr lang="fr-FR" sz="3200" b="1" dirty="0" err="1" smtClean="0"/>
              <a:t>nivelul</a:t>
            </a:r>
            <a:r>
              <a:rPr lang="fr-FR" sz="3200" b="1" dirty="0" smtClean="0"/>
              <a:t> </a:t>
            </a:r>
            <a:r>
              <a:rPr lang="fr-FR" sz="3200" b="1" dirty="0" err="1" smtClean="0"/>
              <a:t>judeţului</a:t>
            </a:r>
            <a:r>
              <a:rPr lang="fr-FR" sz="3200" b="1" dirty="0" smtClean="0"/>
              <a:t> s-au </a:t>
            </a:r>
            <a:r>
              <a:rPr lang="fr-FR" sz="3200" b="1" dirty="0" err="1" smtClean="0"/>
              <a:t>înfiinţat</a:t>
            </a:r>
            <a:r>
              <a:rPr lang="fr-FR" sz="3200" b="1" dirty="0" smtClean="0"/>
              <a:t> 2 </a:t>
            </a:r>
            <a:r>
              <a:rPr lang="fr-FR" sz="3200" b="1" dirty="0" err="1" smtClean="0"/>
              <a:t>Puncte</a:t>
            </a:r>
            <a:r>
              <a:rPr lang="fr-FR" sz="3200" b="1" dirty="0" smtClean="0"/>
              <a:t> Locale </a:t>
            </a:r>
            <a:r>
              <a:rPr lang="fr-FR" sz="3200" b="1" dirty="0" err="1" smtClean="0"/>
              <a:t>Gastronomice</a:t>
            </a:r>
            <a:r>
              <a:rPr lang="fr-FR" sz="3200" b="1" dirty="0" smtClean="0"/>
              <a:t>. </a:t>
            </a:r>
            <a:r>
              <a:rPr lang="en-GB" sz="2400" dirty="0" smtClean="0"/>
              <a:t/>
            </a:r>
            <a:br>
              <a:rPr lang="en-GB" sz="2400" dirty="0" smtClean="0"/>
            </a:br>
            <a:r>
              <a:rPr lang="en-US" sz="2400" dirty="0" smtClean="0"/>
              <a:t/>
            </a:r>
            <a:br>
              <a:rPr lang="en-US" sz="2400" dirty="0" smtClean="0"/>
            </a:br>
            <a:r>
              <a:rPr lang="en-US" sz="2400" dirty="0" smtClean="0"/>
              <a:t>	</a:t>
            </a:r>
            <a:br>
              <a:rPr lang="en-US" sz="2400" dirty="0" smtClean="0"/>
            </a:br>
            <a:r>
              <a:rPr lang="en-US" sz="2400" dirty="0" smtClean="0"/>
              <a:t>	</a:t>
            </a:r>
            <a:r>
              <a:rPr lang="en-US" sz="2500" dirty="0" smtClean="0">
                <a:latin typeface="Times New Roman" pitchFamily="18" charset="0"/>
                <a:cs typeface="Times New Roman" pitchFamily="18" charset="0"/>
              </a:rPr>
              <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a:r>
            <a:br>
              <a:rPr lang="en-US" sz="2500" dirty="0" smtClean="0">
                <a:latin typeface="Times New Roman" pitchFamily="18" charset="0"/>
                <a:cs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0"/>
            <a:ext cx="7772400" cy="4724400"/>
          </a:xfrm>
        </p:spPr>
        <p:txBody>
          <a:bodyPr>
            <a:normAutofit fontScale="90000"/>
          </a:bodyPr>
          <a:lstStyle/>
          <a:p>
            <a:pPr algn="l"/>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ro-RO" sz="2700" b="1" dirty="0" smtClean="0">
                <a:latin typeface="Times New Roman" pitchFamily="18" charset="0"/>
                <a:cs typeface="Times New Roman" pitchFamily="18" charset="0"/>
              </a:rPr>
              <a:t>Direcția pentru Agricultură Județeană Prahova este finanţată din venituri proprii şi subvenţii de la bugetul de stat. </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ro-RO" sz="2700" b="1" dirty="0" smtClean="0">
                <a:latin typeface="Times New Roman" pitchFamily="18" charset="0"/>
                <a:cs typeface="Times New Roman" pitchFamily="18" charset="0"/>
              </a:rPr>
              <a:t> Structura prestărilor de servicii specifice prin care se constituie veniturile proprii, precum şi cuantumul taxelor şi tarifelor se aprobă prin ordin al ministrului agriculturii şi dezvoltării rurale, cu respectarea legislaţiei în vigoare, la propunerea direcţi</a:t>
            </a:r>
            <a:r>
              <a:rPr lang="en-US" sz="2700" b="1" dirty="0" err="1" smtClean="0">
                <a:latin typeface="Times New Roman" pitchFamily="18" charset="0"/>
                <a:cs typeface="Times New Roman" pitchFamily="18" charset="0"/>
              </a:rPr>
              <a:t>ei</a:t>
            </a:r>
            <a:r>
              <a:rPr lang="ro-RO" sz="2700" b="1"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en-US" sz="27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143001"/>
            <a:ext cx="7772400" cy="4419600"/>
          </a:xfrm>
        </p:spPr>
        <p:txBody>
          <a:bodyPr>
            <a:noAutofit/>
          </a:bodyPr>
          <a:lstStyle/>
          <a:p>
            <a:pPr algn="l"/>
            <a:r>
              <a:rPr lang="en-US" sz="3200" b="1" dirty="0" smtClean="0">
                <a:solidFill>
                  <a:srgbClr val="000000"/>
                </a:solidFill>
                <a:latin typeface="Times New Roman" pitchFamily="18" charset="0"/>
                <a:cs typeface="Times New Roman" pitchFamily="18" charset="0"/>
              </a:rPr>
              <a:t/>
            </a:r>
            <a:br>
              <a:rPr lang="en-US" sz="32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fr-FR" sz="2400" b="1" dirty="0" smtClean="0"/>
              <a:t> 	</a:t>
            </a:r>
            <a:r>
              <a:rPr lang="fr-FR" sz="2600" b="1" dirty="0" err="1" smtClean="0">
                <a:cs typeface="Times New Roman" pitchFamily="18" charset="0"/>
              </a:rPr>
              <a:t>Realizarea</a:t>
            </a:r>
            <a:r>
              <a:rPr lang="fr-FR" sz="2600" b="1" dirty="0" smtClean="0">
                <a:cs typeface="Times New Roman" pitchFamily="18" charset="0"/>
              </a:rPr>
              <a:t> de </a:t>
            </a:r>
            <a:r>
              <a:rPr lang="fr-FR" sz="2600" b="1" dirty="0" err="1" smtClean="0">
                <a:cs typeface="Times New Roman" pitchFamily="18" charset="0"/>
              </a:rPr>
              <a:t>materiale</a:t>
            </a:r>
            <a:r>
              <a:rPr lang="fr-FR" sz="2600" b="1" dirty="0" smtClean="0">
                <a:cs typeface="Times New Roman" pitchFamily="18" charset="0"/>
              </a:rPr>
              <a:t> informative </a:t>
            </a:r>
            <a:r>
              <a:rPr lang="fr-FR" sz="2600" dirty="0" err="1" smtClean="0">
                <a:cs typeface="Times New Roman" pitchFamily="18" charset="0"/>
              </a:rPr>
              <a:t>pentru</a:t>
            </a:r>
            <a:r>
              <a:rPr lang="fr-FR" sz="2600" dirty="0" smtClean="0">
                <a:cs typeface="Times New Roman" pitchFamily="18" charset="0"/>
              </a:rPr>
              <a:t> </a:t>
            </a:r>
            <a:r>
              <a:rPr lang="fr-FR" sz="2600" dirty="0" err="1" smtClean="0">
                <a:cs typeface="Times New Roman" pitchFamily="18" charset="0"/>
              </a:rPr>
              <a:t>presa</a:t>
            </a:r>
            <a:r>
              <a:rPr lang="fr-FR" sz="2600" dirty="0" smtClean="0">
                <a:cs typeface="Times New Roman" pitchFamily="18" charset="0"/>
              </a:rPr>
              <a:t> </a:t>
            </a:r>
            <a:r>
              <a:rPr lang="fr-FR" sz="2600" dirty="0" err="1" smtClean="0">
                <a:cs typeface="Times New Roman" pitchFamily="18" charset="0"/>
              </a:rPr>
              <a:t>locală</a:t>
            </a:r>
            <a:r>
              <a:rPr lang="fr-FR" sz="2600" dirty="0" smtClean="0">
                <a:cs typeface="Times New Roman" pitchFamily="18" charset="0"/>
              </a:rPr>
              <a:t> </a:t>
            </a:r>
            <a:r>
              <a:rPr lang="fr-FR" sz="2600" dirty="0" err="1" smtClean="0">
                <a:cs typeface="Times New Roman" pitchFamily="18" charset="0"/>
              </a:rPr>
              <a:t>privind</a:t>
            </a:r>
            <a:r>
              <a:rPr lang="fr-FR" sz="2600" dirty="0" smtClean="0">
                <a:cs typeface="Times New Roman" pitchFamily="18" charset="0"/>
              </a:rPr>
              <a:t> </a:t>
            </a:r>
            <a:r>
              <a:rPr lang="fr-FR" sz="2600" dirty="0" err="1" smtClean="0">
                <a:cs typeface="Times New Roman" pitchFamily="18" charset="0"/>
              </a:rPr>
              <a:t>activităţi</a:t>
            </a:r>
            <a:r>
              <a:rPr lang="fr-FR" sz="2600" dirty="0" smtClean="0">
                <a:cs typeface="Times New Roman" pitchFamily="18" charset="0"/>
              </a:rPr>
              <a:t> </a:t>
            </a:r>
            <a:r>
              <a:rPr lang="fr-FR" sz="2600" dirty="0" err="1" smtClean="0">
                <a:cs typeface="Times New Roman" pitchFamily="18" charset="0"/>
              </a:rPr>
              <a:t>şi</a:t>
            </a:r>
            <a:r>
              <a:rPr lang="fr-FR" sz="2600" dirty="0" smtClean="0">
                <a:cs typeface="Times New Roman" pitchFamily="18" charset="0"/>
              </a:rPr>
              <a:t> </a:t>
            </a:r>
            <a:r>
              <a:rPr lang="fr-FR" sz="2600" dirty="0" err="1" smtClean="0">
                <a:cs typeface="Times New Roman" pitchFamily="18" charset="0"/>
              </a:rPr>
              <a:t>programe</a:t>
            </a:r>
            <a:r>
              <a:rPr lang="fr-FR" sz="2600" dirty="0" smtClean="0">
                <a:cs typeface="Times New Roman" pitchFamily="18" charset="0"/>
              </a:rPr>
              <a:t> ale M.A.D.R. </a:t>
            </a:r>
            <a:r>
              <a:rPr lang="fr-FR" sz="2600" dirty="0" err="1" smtClean="0">
                <a:cs typeface="Times New Roman" pitchFamily="18" charset="0"/>
              </a:rPr>
              <a:t>şi</a:t>
            </a:r>
            <a:r>
              <a:rPr lang="fr-FR" sz="2600" dirty="0" smtClean="0">
                <a:cs typeface="Times New Roman" pitchFamily="18" charset="0"/>
              </a:rPr>
              <a:t> </a:t>
            </a:r>
            <a:r>
              <a:rPr lang="fr-FR" sz="2600" dirty="0" err="1" smtClean="0">
                <a:cs typeface="Times New Roman" pitchFamily="18" charset="0"/>
              </a:rPr>
              <a:t>implementate</a:t>
            </a:r>
            <a:r>
              <a:rPr lang="fr-FR" sz="2600" dirty="0" smtClean="0">
                <a:cs typeface="Times New Roman" pitchFamily="18" charset="0"/>
              </a:rPr>
              <a:t> de D.A.J. Prahova, </a:t>
            </a:r>
            <a:r>
              <a:rPr lang="fr-FR" sz="2600" dirty="0" err="1" smtClean="0">
                <a:cs typeface="Times New Roman" pitchFamily="18" charset="0"/>
              </a:rPr>
              <a:t>respectiv</a:t>
            </a:r>
            <a:r>
              <a:rPr lang="fr-FR" sz="2600" dirty="0" smtClean="0">
                <a:cs typeface="Times New Roman" pitchFamily="18" charset="0"/>
              </a:rPr>
              <a:t> </a:t>
            </a:r>
            <a:r>
              <a:rPr lang="fr-FR" sz="2600" b="1" dirty="0" smtClean="0">
                <a:cs typeface="Times New Roman" pitchFamily="18" charset="0"/>
              </a:rPr>
              <a:t>98 </a:t>
            </a:r>
            <a:r>
              <a:rPr lang="fr-FR" sz="2600" b="1" dirty="0" err="1" smtClean="0">
                <a:cs typeface="Times New Roman" pitchFamily="18" charset="0"/>
              </a:rPr>
              <a:t>articole</a:t>
            </a:r>
            <a:r>
              <a:rPr lang="fr-FR" sz="2600" b="1" dirty="0" smtClean="0">
                <a:cs typeface="Times New Roman" pitchFamily="18" charset="0"/>
              </a:rPr>
              <a:t> </a:t>
            </a:r>
            <a:r>
              <a:rPr lang="fr-FR" sz="2600" b="1" dirty="0" err="1" smtClean="0">
                <a:cs typeface="Times New Roman" pitchFamily="18" charset="0"/>
              </a:rPr>
              <a:t>în</a:t>
            </a:r>
            <a:r>
              <a:rPr lang="fr-FR" sz="2600" b="1" dirty="0" smtClean="0">
                <a:cs typeface="Times New Roman" pitchFamily="18" charset="0"/>
              </a:rPr>
              <a:t> </a:t>
            </a:r>
            <a:r>
              <a:rPr lang="fr-FR" sz="2600" b="1" dirty="0" err="1" smtClean="0">
                <a:cs typeface="Times New Roman" pitchFamily="18" charset="0"/>
              </a:rPr>
              <a:t>presa</a:t>
            </a:r>
            <a:r>
              <a:rPr lang="fr-FR" sz="2600" b="1" dirty="0" smtClean="0">
                <a:cs typeface="Times New Roman" pitchFamily="18" charset="0"/>
              </a:rPr>
              <a:t> </a:t>
            </a:r>
            <a:r>
              <a:rPr lang="fr-FR" sz="2600" b="1" dirty="0" err="1" smtClean="0">
                <a:cs typeface="Times New Roman" pitchFamily="18" charset="0"/>
              </a:rPr>
              <a:t>scrisă</a:t>
            </a:r>
            <a:r>
              <a:rPr lang="fr-FR" sz="2600" b="1" dirty="0" smtClean="0">
                <a:cs typeface="Times New Roman" pitchFamily="18" charset="0"/>
              </a:rPr>
              <a:t> </a:t>
            </a:r>
            <a:r>
              <a:rPr lang="fr-FR" sz="2600" b="1" dirty="0" err="1" smtClean="0">
                <a:cs typeface="Times New Roman" pitchFamily="18" charset="0"/>
              </a:rPr>
              <a:t>şi</a:t>
            </a:r>
            <a:r>
              <a:rPr lang="fr-FR" sz="2600" b="1" dirty="0" smtClean="0">
                <a:cs typeface="Times New Roman" pitchFamily="18" charset="0"/>
              </a:rPr>
              <a:t> </a:t>
            </a:r>
            <a:r>
              <a:rPr lang="fr-FR" sz="2600" b="1" dirty="0" err="1" smtClean="0">
                <a:cs typeface="Times New Roman" pitchFamily="18" charset="0"/>
              </a:rPr>
              <a:t>emisiuni</a:t>
            </a:r>
            <a:r>
              <a:rPr lang="fr-FR" sz="2600" b="1" dirty="0" smtClean="0">
                <a:cs typeface="Times New Roman" pitchFamily="18" charset="0"/>
              </a:rPr>
              <a:t> TV.</a:t>
            </a:r>
            <a:br>
              <a:rPr lang="fr-FR" sz="2600" b="1" dirty="0" smtClean="0">
                <a:cs typeface="Times New Roman" pitchFamily="18" charset="0"/>
              </a:rPr>
            </a:br>
            <a:r>
              <a:rPr lang="fr-FR" sz="2600" b="1" dirty="0" smtClean="0">
                <a:latin typeface="Times New Roman" pitchFamily="18" charset="0"/>
                <a:cs typeface="Times New Roman" pitchFamily="18" charset="0"/>
              </a:rPr>
              <a:t/>
            </a:r>
            <a:br>
              <a:rPr lang="fr-FR" sz="2600" b="1" dirty="0" smtClean="0">
                <a:latin typeface="Times New Roman" pitchFamily="18" charset="0"/>
                <a:cs typeface="Times New Roman" pitchFamily="18" charset="0"/>
              </a:rPr>
            </a:br>
            <a:r>
              <a:rPr lang="fr-FR" sz="2600" b="1"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en-US" sz="2400" dirty="0" smtClean="0"/>
              <a:t/>
            </a:r>
            <a:br>
              <a:rPr lang="en-US" sz="2400" dirty="0" smtClean="0"/>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r>
              <a:rPr lang="en-US" sz="2400" b="1" dirty="0" smtClean="0"/>
              <a:t/>
            </a:r>
            <a:br>
              <a:rPr lang="en-US" sz="2400" b="1" dirty="0" smtClean="0"/>
            </a:br>
            <a:r>
              <a:rPr lang="en-US" sz="2400" b="1" dirty="0" smtClean="0"/>
              <a:t/>
            </a:r>
            <a:br>
              <a:rPr lang="en-US" sz="2400" b="1" dirty="0" smtClean="0"/>
            </a:br>
            <a:r>
              <a:rPr lang="en-US" sz="2400" dirty="0" smtClean="0"/>
              <a:t/>
            </a:r>
            <a:br>
              <a:rPr lang="en-US" sz="2400" dirty="0" smtClean="0"/>
            </a:br>
            <a:endParaRPr lang="en-US" sz="2400" dirty="0" smtClean="0">
              <a:solidFill>
                <a:srgbClr val="000000"/>
              </a:solidFill>
              <a:latin typeface="Times New Roman" pitchFamily="18" charset="0"/>
            </a:endParaRPr>
          </a:p>
        </p:txBody>
      </p:sp>
      <p:sp>
        <p:nvSpPr>
          <p:cNvPr id="16" name="AutoShape 2"/>
          <p:cNvSpPr txBox="1">
            <a:spLocks noChangeArrowheads="1"/>
          </p:cNvSpPr>
          <p:nvPr/>
        </p:nvSpPr>
        <p:spPr>
          <a:xfrm>
            <a:off x="838200" y="1447801"/>
            <a:ext cx="7772400" cy="4267200"/>
          </a:xfrm>
          <a:prstGeom prst="rect">
            <a:avLst/>
          </a:prstGeom>
        </p:spPr>
        <p:txBody>
          <a:bodyPr vert="horz" lIns="91440" tIns="45720" rIns="91440" bIns="45720" rtlCol="0" anchor="ctr">
            <a:noAutofit/>
          </a:bodyPr>
          <a:lstStyle/>
          <a:p>
            <a:pPr lvl="0" algn="ctr">
              <a:spcBef>
                <a:spcPct val="0"/>
              </a:spcBef>
              <a:defRPr/>
            </a:pPr>
            <a:endParaRPr lang="en-US" sz="2400" b="1" dirty="0" smtClean="0">
              <a:latin typeface="Times New Roman" pitchFamily="18" charset="0"/>
              <a:cs typeface="Times New Roman" pitchFamily="18" charset="0"/>
            </a:endParaRPr>
          </a:p>
          <a:p>
            <a:pPr lvl="0" algn="ctr">
              <a:spcBef>
                <a:spcPct val="0"/>
              </a:spcBef>
              <a:defRPr/>
            </a:pPr>
            <a:endParaRPr kumimoji="0" lang="en-US" sz="2400" b="1"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endParaRPr>
          </a:p>
          <a:p>
            <a:pPr lvl="0" algn="ctr">
              <a:spcBef>
                <a:spcPct val="0"/>
              </a:spcBef>
              <a:defRPr/>
            </a:pPr>
            <a:endParaRPr kumimoji="0" lang="en-US" sz="2400" b="0" i="0" u="none" strike="noStrike" kern="1200" cap="none" spc="0" normalizeH="0" baseline="0" noProof="0" dirty="0" smtClean="0">
              <a:ln>
                <a:noFill/>
              </a:ln>
              <a:solidFill>
                <a:srgbClr val="000000"/>
              </a:solidFill>
              <a:effectLst/>
              <a:uLnTx/>
              <a:uFillTx/>
              <a:latin typeface="Times New Roman" pitchFamily="18" charset="0"/>
              <a:ea typeface="+mj-ea"/>
              <a:cs typeface="Times New Roman" pitchFamily="18" charset="0"/>
            </a:endParaRPr>
          </a:p>
        </p:txBody>
      </p:sp>
      <p:sp>
        <p:nvSpPr>
          <p:cNvPr id="18" name="Rectangle 17"/>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pPr algn="l"/>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dirty="0" smtClean="0"/>
              <a:t> </a:t>
            </a:r>
            <a:br>
              <a:rPr lang="en-US" sz="2400" dirty="0" smtClean="0"/>
            </a:br>
            <a:r>
              <a:rPr lang="en-US" sz="2400" dirty="0" smtClean="0"/>
              <a:t/>
            </a:r>
            <a:br>
              <a:rPr lang="en-US" sz="2400" dirty="0" smtClean="0"/>
            </a:br>
            <a:r>
              <a:rPr lang="en-US" sz="2500" dirty="0" err="1" smtClean="0">
                <a:cs typeface="Times New Roman" pitchFamily="18" charset="0"/>
              </a:rPr>
              <a:t>Direcția</a:t>
            </a:r>
            <a:r>
              <a:rPr lang="en-US" sz="2500" dirty="0" smtClean="0">
                <a:cs typeface="Times New Roman" pitchFamily="18" charset="0"/>
              </a:rPr>
              <a:t> </a:t>
            </a:r>
            <a:r>
              <a:rPr lang="en-US" sz="2500" dirty="0" err="1" smtClean="0">
                <a:cs typeface="Times New Roman" pitchFamily="18" charset="0"/>
              </a:rPr>
              <a:t>pentru</a:t>
            </a:r>
            <a:r>
              <a:rPr lang="en-US" sz="2500" dirty="0" smtClean="0">
                <a:cs typeface="Times New Roman" pitchFamily="18" charset="0"/>
              </a:rPr>
              <a:t> </a:t>
            </a:r>
            <a:r>
              <a:rPr lang="en-US" sz="2500" dirty="0" err="1" smtClean="0">
                <a:cs typeface="Times New Roman" pitchFamily="18" charset="0"/>
              </a:rPr>
              <a:t>Agricultură</a:t>
            </a:r>
            <a:r>
              <a:rPr lang="en-US" sz="2500" dirty="0" smtClean="0">
                <a:cs typeface="Times New Roman" pitchFamily="18" charset="0"/>
              </a:rPr>
              <a:t> </a:t>
            </a:r>
            <a:r>
              <a:rPr lang="en-US" sz="2500" dirty="0" err="1" smtClean="0">
                <a:cs typeface="Times New Roman" pitchFamily="18" charset="0"/>
              </a:rPr>
              <a:t>Județenă</a:t>
            </a:r>
            <a:r>
              <a:rPr lang="en-US" sz="2500" dirty="0" smtClean="0">
                <a:cs typeface="Times New Roman" pitchFamily="18" charset="0"/>
              </a:rPr>
              <a:t> </a:t>
            </a:r>
            <a:r>
              <a:rPr lang="en-US" sz="2500" dirty="0" err="1" smtClean="0">
                <a:cs typeface="Times New Roman" pitchFamily="18" charset="0"/>
              </a:rPr>
              <a:t>Prahova</a:t>
            </a:r>
            <a:r>
              <a:rPr lang="en-US" sz="2500" dirty="0" smtClean="0">
                <a:cs typeface="Times New Roman" pitchFamily="18" charset="0"/>
              </a:rPr>
              <a:t>, are </a:t>
            </a:r>
            <a:r>
              <a:rPr lang="en-US" sz="2500" dirty="0" err="1" smtClean="0">
                <a:cs typeface="Times New Roman" pitchFamily="18" charset="0"/>
              </a:rPr>
              <a:t>desemnați</a:t>
            </a:r>
            <a:r>
              <a:rPr lang="en-US" sz="2500" dirty="0" smtClean="0">
                <a:cs typeface="Times New Roman" pitchFamily="18" charset="0"/>
              </a:rPr>
              <a:t> </a:t>
            </a:r>
            <a:r>
              <a:rPr lang="en-US" sz="2500" dirty="0" err="1" smtClean="0">
                <a:cs typeface="Times New Roman" pitchFamily="18" charset="0"/>
              </a:rPr>
              <a:t>membrii</a:t>
            </a:r>
            <a:r>
              <a:rPr lang="en-US" sz="2500" dirty="0" smtClean="0">
                <a:cs typeface="Times New Roman" pitchFamily="18" charset="0"/>
              </a:rPr>
              <a:t> </a:t>
            </a:r>
            <a:r>
              <a:rPr lang="en-US" sz="2500" dirty="0" err="1" smtClean="0">
                <a:cs typeface="Times New Roman" pitchFamily="18" charset="0"/>
              </a:rPr>
              <a:t>în</a:t>
            </a:r>
            <a:r>
              <a:rPr lang="en-US" sz="2500" dirty="0" smtClean="0">
                <a:cs typeface="Times New Roman" pitchFamily="18" charset="0"/>
              </a:rPr>
              <a:t> </a:t>
            </a:r>
            <a:r>
              <a:rPr lang="en-US" sz="2500" b="1" dirty="0" err="1" smtClean="0">
                <a:cs typeface="Times New Roman" pitchFamily="18" charset="0"/>
              </a:rPr>
              <a:t>consiliul</a:t>
            </a:r>
            <a:r>
              <a:rPr lang="en-US" sz="2500" b="1" dirty="0" smtClean="0">
                <a:cs typeface="Times New Roman" pitchFamily="18" charset="0"/>
              </a:rPr>
              <a:t> de </a:t>
            </a:r>
            <a:r>
              <a:rPr lang="en-US" sz="2500" b="1" dirty="0" err="1" smtClean="0">
                <a:cs typeface="Times New Roman" pitchFamily="18" charset="0"/>
              </a:rPr>
              <a:t>administrație</a:t>
            </a:r>
            <a:r>
              <a:rPr lang="en-US" sz="2500" b="1" dirty="0" smtClean="0">
                <a:cs typeface="Times New Roman" pitchFamily="18" charset="0"/>
              </a:rPr>
              <a:t> al </a:t>
            </a:r>
            <a:r>
              <a:rPr lang="en-US" sz="2500" b="1" dirty="0" err="1" smtClean="0">
                <a:cs typeface="Times New Roman" pitchFamily="18" charset="0"/>
              </a:rPr>
              <a:t>liceului</a:t>
            </a:r>
            <a:r>
              <a:rPr lang="en-US" sz="2500" b="1" dirty="0" smtClean="0">
                <a:cs typeface="Times New Roman" pitchFamily="18" charset="0"/>
              </a:rPr>
              <a:t> </a:t>
            </a:r>
            <a:r>
              <a:rPr lang="en-US" sz="2500" b="1" dirty="0" err="1" smtClean="0">
                <a:cs typeface="Times New Roman" pitchFamily="18" charset="0"/>
              </a:rPr>
              <a:t>tehnologic</a:t>
            </a:r>
            <a:r>
              <a:rPr lang="en-US" sz="2500" b="1" dirty="0" smtClean="0">
                <a:cs typeface="Times New Roman" pitchFamily="18" charset="0"/>
              </a:rPr>
              <a:t> cu </a:t>
            </a:r>
            <a:r>
              <a:rPr lang="en-US" sz="2500" b="1" dirty="0" err="1" smtClean="0">
                <a:cs typeface="Times New Roman" pitchFamily="18" charset="0"/>
              </a:rPr>
              <a:t>profil</a:t>
            </a:r>
            <a:r>
              <a:rPr lang="en-US" sz="2500" b="1" dirty="0" smtClean="0">
                <a:cs typeface="Times New Roman" pitchFamily="18" charset="0"/>
              </a:rPr>
              <a:t> </a:t>
            </a:r>
            <a:r>
              <a:rPr lang="en-US" sz="2500" b="1" dirty="0" err="1" smtClean="0">
                <a:cs typeface="Times New Roman" pitchFamily="18" charset="0"/>
              </a:rPr>
              <a:t>preponderent</a:t>
            </a:r>
            <a:r>
              <a:rPr lang="en-US" sz="2500" b="1" dirty="0" smtClean="0">
                <a:cs typeface="Times New Roman" pitchFamily="18" charset="0"/>
              </a:rPr>
              <a:t> </a:t>
            </a:r>
            <a:r>
              <a:rPr lang="en-US" sz="2500" b="1" dirty="0" err="1" smtClean="0">
                <a:cs typeface="Times New Roman" pitchFamily="18" charset="0"/>
              </a:rPr>
              <a:t>agricol</a:t>
            </a:r>
            <a:r>
              <a:rPr lang="en-US" sz="2500" b="1" dirty="0" smtClean="0">
                <a:cs typeface="Times New Roman" pitchFamily="18" charset="0"/>
              </a:rPr>
              <a:t> "Gheorghe </a:t>
            </a:r>
            <a:r>
              <a:rPr lang="en-US" sz="2500" b="1" dirty="0" err="1" smtClean="0">
                <a:cs typeface="Times New Roman" pitchFamily="18" charset="0"/>
              </a:rPr>
              <a:t>Ionescu-Sisești</a:t>
            </a:r>
            <a:r>
              <a:rPr lang="en-US" sz="2500" b="1" dirty="0" smtClean="0">
                <a:cs typeface="Times New Roman" pitchFamily="18" charset="0"/>
              </a:rPr>
              <a:t>" </a:t>
            </a:r>
            <a:r>
              <a:rPr lang="en-US" sz="2500" b="1" dirty="0" err="1" smtClean="0">
                <a:cs typeface="Times New Roman" pitchFamily="18" charset="0"/>
              </a:rPr>
              <a:t>Valea</a:t>
            </a:r>
            <a:r>
              <a:rPr lang="en-US" sz="2500" b="1" dirty="0" smtClean="0">
                <a:cs typeface="Times New Roman" pitchFamily="18" charset="0"/>
              </a:rPr>
              <a:t> </a:t>
            </a:r>
            <a:r>
              <a:rPr lang="en-US" sz="2500" b="1" dirty="0" err="1" smtClean="0">
                <a:cs typeface="Times New Roman" pitchFamily="18" charset="0"/>
              </a:rPr>
              <a:t>Călugărească</a:t>
            </a:r>
            <a:r>
              <a:rPr lang="en-US" sz="2500" b="1" dirty="0" smtClean="0">
                <a:cs typeface="Times New Roman" pitchFamily="18" charset="0"/>
              </a:rPr>
              <a:t> </a:t>
            </a:r>
            <a:r>
              <a:rPr lang="en-US" sz="2500" b="1" dirty="0" err="1" smtClean="0">
                <a:cs typeface="Times New Roman" pitchFamily="18" charset="0"/>
              </a:rPr>
              <a:t>si</a:t>
            </a:r>
            <a:r>
              <a:rPr lang="en-US" sz="2500" b="1" dirty="0" smtClean="0">
                <a:cs typeface="Times New Roman" pitchFamily="18" charset="0"/>
              </a:rPr>
              <a:t> </a:t>
            </a:r>
            <a:r>
              <a:rPr lang="en-US" sz="2500" dirty="0" smtClean="0">
                <a:cs typeface="Times New Roman" pitchFamily="18" charset="0"/>
              </a:rPr>
              <a:t>a </a:t>
            </a:r>
            <a:r>
              <a:rPr lang="en-US" sz="2500" dirty="0" err="1" smtClean="0">
                <a:cs typeface="Times New Roman" pitchFamily="18" charset="0"/>
              </a:rPr>
              <a:t>participat</a:t>
            </a:r>
            <a:r>
              <a:rPr lang="en-US" sz="2500" dirty="0" smtClean="0">
                <a:cs typeface="Times New Roman" pitchFamily="18" charset="0"/>
              </a:rPr>
              <a:t> la </a:t>
            </a:r>
            <a:r>
              <a:rPr lang="en-US" sz="2500" dirty="0" err="1" smtClean="0">
                <a:cs typeface="Times New Roman" pitchFamily="18" charset="0"/>
              </a:rPr>
              <a:t>activități</a:t>
            </a:r>
            <a:r>
              <a:rPr lang="en-US" sz="2500" dirty="0" smtClean="0">
                <a:cs typeface="Times New Roman" pitchFamily="18" charset="0"/>
              </a:rPr>
              <a:t> </a:t>
            </a:r>
            <a:r>
              <a:rPr lang="en-US" sz="2500" dirty="0" err="1" smtClean="0">
                <a:cs typeface="Times New Roman" pitchFamily="18" charset="0"/>
              </a:rPr>
              <a:t>desfășurate</a:t>
            </a:r>
            <a:r>
              <a:rPr lang="en-US" sz="2500" dirty="0" smtClean="0">
                <a:cs typeface="Times New Roman" pitchFamily="18" charset="0"/>
              </a:rPr>
              <a:t> de </a:t>
            </a:r>
            <a:r>
              <a:rPr lang="en-US" sz="2500" dirty="0" err="1" smtClean="0">
                <a:cs typeface="Times New Roman" pitchFamily="18" charset="0"/>
              </a:rPr>
              <a:t>consiliul</a:t>
            </a:r>
            <a:r>
              <a:rPr lang="en-US" sz="2500" dirty="0" smtClean="0">
                <a:cs typeface="Times New Roman" pitchFamily="18" charset="0"/>
              </a:rPr>
              <a:t> de </a:t>
            </a:r>
            <a:r>
              <a:rPr lang="en-US" sz="2500" dirty="0" err="1" smtClean="0">
                <a:cs typeface="Times New Roman" pitchFamily="18" charset="0"/>
              </a:rPr>
              <a:t>administrație</a:t>
            </a:r>
            <a:r>
              <a:rPr lang="en-US" sz="2500" dirty="0" smtClean="0">
                <a:cs typeface="Times New Roman" pitchFamily="18" charset="0"/>
              </a:rPr>
              <a:t> al </a:t>
            </a:r>
            <a:r>
              <a:rPr lang="en-US" sz="2500" dirty="0" err="1" smtClean="0">
                <a:cs typeface="Times New Roman" pitchFamily="18" charset="0"/>
              </a:rPr>
              <a:t>liceului</a:t>
            </a:r>
            <a:r>
              <a:rPr lang="en-US" sz="2500" dirty="0" smtClean="0">
                <a:cs typeface="Times New Roman" pitchFamily="18" charset="0"/>
              </a:rPr>
              <a:t>.</a:t>
            </a:r>
            <a:br>
              <a:rPr lang="en-US" sz="2500" dirty="0" smtClean="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pPr algn="l"/>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3200" b="1" dirty="0" smtClean="0">
                <a:cs typeface="Times New Roman" pitchFamily="18" charset="0"/>
              </a:rPr>
              <a:t>D.A.J. </a:t>
            </a:r>
            <a:r>
              <a:rPr lang="en-US" sz="3200" b="1" dirty="0" err="1" smtClean="0">
                <a:cs typeface="Times New Roman" pitchFamily="18" charset="0"/>
              </a:rPr>
              <a:t>Prahova</a:t>
            </a:r>
            <a:r>
              <a:rPr lang="en-US" sz="3200" b="1" dirty="0" smtClean="0">
                <a:cs typeface="Times New Roman" pitchFamily="18" charset="0"/>
              </a:rPr>
              <a:t> </a:t>
            </a:r>
            <a:r>
              <a:rPr lang="en-US" sz="3200" b="1" dirty="0" err="1" smtClean="0">
                <a:cs typeface="Times New Roman" pitchFamily="18" charset="0"/>
              </a:rPr>
              <a:t>implementează</a:t>
            </a:r>
            <a:r>
              <a:rPr lang="en-US" sz="3200" b="1" dirty="0" smtClean="0">
                <a:cs typeface="Times New Roman" pitchFamily="18" charset="0"/>
              </a:rPr>
              <a:t> la </a:t>
            </a:r>
            <a:r>
              <a:rPr lang="en-US" sz="3200" b="1" dirty="0" err="1" smtClean="0">
                <a:cs typeface="Times New Roman" pitchFamily="18" charset="0"/>
              </a:rPr>
              <a:t>nivelul</a:t>
            </a:r>
            <a:r>
              <a:rPr lang="en-US" sz="3200" b="1" dirty="0" smtClean="0">
                <a:cs typeface="Times New Roman" pitchFamily="18" charset="0"/>
              </a:rPr>
              <a:t> </a:t>
            </a:r>
            <a:r>
              <a:rPr lang="en-US" sz="3200" b="1" dirty="0" err="1" smtClean="0">
                <a:cs typeface="Times New Roman" pitchFamily="18" charset="0"/>
              </a:rPr>
              <a:t>județului</a:t>
            </a:r>
            <a:r>
              <a:rPr lang="en-US" sz="3200" b="1" dirty="0" smtClean="0">
                <a:cs typeface="Times New Roman" pitchFamily="18" charset="0"/>
              </a:rPr>
              <a:t> </a:t>
            </a:r>
            <a:r>
              <a:rPr lang="en-US" sz="3200" b="1" dirty="0" err="1" smtClean="0">
                <a:cs typeface="Times New Roman" pitchFamily="18" charset="0"/>
              </a:rPr>
              <a:t>politicile</a:t>
            </a:r>
            <a:r>
              <a:rPr lang="en-US" sz="3200" b="1" dirty="0" smtClean="0">
                <a:cs typeface="Times New Roman" pitchFamily="18" charset="0"/>
              </a:rPr>
              <a:t> </a:t>
            </a:r>
            <a:r>
              <a:rPr lang="en-US" sz="3200" b="1" dirty="0" err="1" smtClean="0">
                <a:cs typeface="Times New Roman" pitchFamily="18" charset="0"/>
              </a:rPr>
              <a:t>și</a:t>
            </a:r>
            <a:r>
              <a:rPr lang="en-US" sz="3200" b="1" dirty="0" smtClean="0">
                <a:cs typeface="Times New Roman" pitchFamily="18" charset="0"/>
              </a:rPr>
              <a:t> </a:t>
            </a:r>
            <a:r>
              <a:rPr lang="en-US" sz="3200" b="1" dirty="0" err="1" smtClean="0">
                <a:cs typeface="Times New Roman" pitchFamily="18" charset="0"/>
              </a:rPr>
              <a:t>strategiile</a:t>
            </a:r>
            <a:r>
              <a:rPr lang="en-US" sz="3200" b="1" dirty="0" smtClean="0">
                <a:cs typeface="Times New Roman" pitchFamily="18" charset="0"/>
              </a:rPr>
              <a:t> </a:t>
            </a:r>
            <a:r>
              <a:rPr lang="en-US" sz="3200" b="1" dirty="0" err="1" smtClean="0">
                <a:cs typeface="Times New Roman" pitchFamily="18" charset="0"/>
              </a:rPr>
              <a:t>în</a:t>
            </a:r>
            <a:r>
              <a:rPr lang="en-US" sz="3200" b="1" dirty="0" smtClean="0">
                <a:cs typeface="Times New Roman" pitchFamily="18" charset="0"/>
              </a:rPr>
              <a:t> </a:t>
            </a:r>
            <a:r>
              <a:rPr lang="en-US" sz="3200" b="1" dirty="0" err="1" smtClean="0">
                <a:cs typeface="Times New Roman" pitchFamily="18" charset="0"/>
              </a:rPr>
              <a:t>domeniile</a:t>
            </a:r>
            <a:r>
              <a:rPr lang="en-US" sz="3200" b="1" dirty="0" smtClean="0">
                <a:cs typeface="Times New Roman" pitchFamily="18" charset="0"/>
              </a:rPr>
              <a:t> de </a:t>
            </a:r>
            <a:r>
              <a:rPr lang="en-US" sz="3200" b="1" dirty="0" err="1" smtClean="0">
                <a:cs typeface="Times New Roman" pitchFamily="18" charset="0"/>
              </a:rPr>
              <a:t>activitate</a:t>
            </a:r>
            <a:r>
              <a:rPr lang="en-US" sz="3200" b="1" dirty="0" smtClean="0">
                <a:cs typeface="Times New Roman" pitchFamily="18" charset="0"/>
              </a:rPr>
              <a:t> ale </a:t>
            </a:r>
            <a:r>
              <a:rPr lang="en-US" sz="3200" b="1" dirty="0" err="1" smtClean="0">
                <a:cs typeface="Times New Roman" pitchFamily="18" charset="0"/>
              </a:rPr>
              <a:t>Ministerului</a:t>
            </a:r>
            <a:r>
              <a:rPr lang="en-US" sz="3200" b="1" dirty="0" smtClean="0">
                <a:cs typeface="Times New Roman" pitchFamily="18" charset="0"/>
              </a:rPr>
              <a:t> </a:t>
            </a:r>
            <a:r>
              <a:rPr lang="en-US" sz="3200" b="1" dirty="0" err="1" smtClean="0">
                <a:cs typeface="Times New Roman" pitchFamily="18" charset="0"/>
              </a:rPr>
              <a:t>Agriculturii</a:t>
            </a:r>
            <a:r>
              <a:rPr lang="en-US" sz="3200" b="1" dirty="0" smtClean="0">
                <a:cs typeface="Times New Roman" pitchFamily="18" charset="0"/>
              </a:rPr>
              <a:t> </a:t>
            </a:r>
            <a:r>
              <a:rPr lang="en-US" sz="3200" b="1" dirty="0" err="1" smtClean="0">
                <a:cs typeface="Times New Roman" pitchFamily="18" charset="0"/>
              </a:rPr>
              <a:t>și</a:t>
            </a:r>
            <a:r>
              <a:rPr lang="en-US" sz="3200" b="1" dirty="0" smtClean="0">
                <a:cs typeface="Times New Roman" pitchFamily="18" charset="0"/>
              </a:rPr>
              <a:t> </a:t>
            </a:r>
            <a:r>
              <a:rPr lang="en-US" sz="3200" b="1" dirty="0" err="1" smtClean="0">
                <a:cs typeface="Times New Roman" pitchFamily="18" charset="0"/>
              </a:rPr>
              <a:t>Dezvoltării</a:t>
            </a:r>
            <a:r>
              <a:rPr lang="en-US" sz="3200" b="1" dirty="0" smtClean="0">
                <a:cs typeface="Times New Roman" pitchFamily="18" charset="0"/>
              </a:rPr>
              <a:t> </a:t>
            </a:r>
            <a:r>
              <a:rPr lang="en-US" sz="3200" b="1" dirty="0" err="1" smtClean="0">
                <a:cs typeface="Times New Roman" pitchFamily="18" charset="0"/>
              </a:rPr>
              <a:t>Rurale</a:t>
            </a:r>
            <a:r>
              <a:rPr lang="en-US" sz="3200" b="1" dirty="0" smtClean="0">
                <a:cs typeface="Times New Roman" pitchFamily="18" charset="0"/>
              </a:rPr>
              <a:t> </a:t>
            </a:r>
            <a:r>
              <a:rPr lang="en-US" sz="3200" b="1" dirty="0" err="1" smtClean="0">
                <a:cs typeface="Times New Roman" pitchFamily="18" charset="0"/>
              </a:rPr>
              <a:t>și</a:t>
            </a:r>
            <a:r>
              <a:rPr lang="en-US" sz="3200" b="1" dirty="0" smtClean="0">
                <a:cs typeface="Times New Roman" pitchFamily="18" charset="0"/>
              </a:rPr>
              <a:t> </a:t>
            </a:r>
            <a:r>
              <a:rPr lang="en-US" sz="3200" b="1" dirty="0" err="1" smtClean="0">
                <a:cs typeface="Times New Roman" pitchFamily="18" charset="0"/>
              </a:rPr>
              <a:t>colaborează</a:t>
            </a:r>
            <a:r>
              <a:rPr lang="en-US" sz="3200" b="1" dirty="0" smtClean="0">
                <a:cs typeface="Times New Roman" pitchFamily="18" charset="0"/>
              </a:rPr>
              <a:t> cu </a:t>
            </a:r>
            <a:r>
              <a:rPr lang="en-US" sz="3200" b="1" dirty="0" err="1" smtClean="0">
                <a:cs typeface="Times New Roman" pitchFamily="18" charset="0"/>
              </a:rPr>
              <a:t>toate</a:t>
            </a:r>
            <a:r>
              <a:rPr lang="en-US" sz="3200" b="1" dirty="0" smtClean="0">
                <a:cs typeface="Times New Roman" pitchFamily="18" charset="0"/>
              </a:rPr>
              <a:t> </a:t>
            </a:r>
            <a:r>
              <a:rPr lang="en-US" sz="3200" b="1" dirty="0" err="1" smtClean="0">
                <a:cs typeface="Times New Roman" pitchFamily="18" charset="0"/>
              </a:rPr>
              <a:t>instituțiile</a:t>
            </a:r>
            <a:r>
              <a:rPr lang="en-US" sz="3200" b="1" dirty="0" smtClean="0">
                <a:cs typeface="Times New Roman" pitchFamily="18" charset="0"/>
              </a:rPr>
              <a:t> </a:t>
            </a:r>
            <a:r>
              <a:rPr lang="en-US" sz="3200" b="1" dirty="0" err="1" smtClean="0">
                <a:cs typeface="Times New Roman" pitchFamily="18" charset="0"/>
              </a:rPr>
              <a:t>publice</a:t>
            </a:r>
            <a:r>
              <a:rPr lang="en-US" sz="3200" b="1" dirty="0" smtClean="0">
                <a:cs typeface="Times New Roman" pitchFamily="18" charset="0"/>
              </a:rPr>
              <a:t> de la </a:t>
            </a:r>
            <a:r>
              <a:rPr lang="en-US" sz="3200" b="1" dirty="0" err="1" smtClean="0">
                <a:cs typeface="Times New Roman" pitchFamily="18" charset="0"/>
              </a:rPr>
              <a:t>nivel</a:t>
            </a:r>
            <a:r>
              <a:rPr lang="en-US" sz="3200" b="1" dirty="0" smtClean="0">
                <a:cs typeface="Times New Roman" pitchFamily="18" charset="0"/>
              </a:rPr>
              <a:t> </a:t>
            </a:r>
            <a:r>
              <a:rPr lang="en-US" sz="3200" b="1" dirty="0" err="1" smtClean="0">
                <a:cs typeface="Times New Roman" pitchFamily="18" charset="0"/>
              </a:rPr>
              <a:t>județean</a:t>
            </a:r>
            <a:r>
              <a:rPr lang="en-US" sz="3200" b="1" dirty="0" smtClean="0">
                <a:cs typeface="Times New Roman" pitchFamily="18" charset="0"/>
              </a:rPr>
              <a:t> </a:t>
            </a:r>
            <a:r>
              <a:rPr lang="en-US" sz="3200" b="1" dirty="0" err="1" smtClean="0">
                <a:cs typeface="Times New Roman" pitchFamily="18" charset="0"/>
              </a:rPr>
              <a:t>și</a:t>
            </a:r>
            <a:r>
              <a:rPr lang="en-US" sz="3200" b="1" dirty="0" smtClean="0">
                <a:cs typeface="Times New Roman" pitchFamily="18" charset="0"/>
              </a:rPr>
              <a:t> </a:t>
            </a:r>
            <a:r>
              <a:rPr lang="en-US" sz="3200" b="1" dirty="0" err="1" smtClean="0">
                <a:cs typeface="Times New Roman" pitchFamily="18" charset="0"/>
              </a:rPr>
              <a:t>național</a:t>
            </a:r>
            <a:r>
              <a:rPr lang="en-US" sz="3200" b="1" dirty="0" smtClean="0">
                <a:cs typeface="Times New Roman" pitchFamily="18" charset="0"/>
              </a:rPr>
              <a:t>.</a:t>
            </a:r>
            <a:r>
              <a:rPr lang="en-US" sz="2400" dirty="0" smtClean="0"/>
              <a:t/>
            </a:r>
            <a:br>
              <a:rPr lang="en-US" sz="2400" dirty="0" smtClean="0"/>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dirty="0" smtClean="0"/>
              <a:t> </a:t>
            </a:r>
            <a:br>
              <a:rPr lang="en-US" sz="2400" dirty="0" smtClean="0"/>
            </a:br>
            <a:r>
              <a:rPr lang="en-US" sz="2400" dirty="0" smtClean="0"/>
              <a:t> </a:t>
            </a: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371601"/>
            <a:ext cx="7772400" cy="4191000"/>
          </a:xfrm>
        </p:spPr>
        <p:txBody>
          <a:bodyPr>
            <a:noAutofit/>
          </a:bodyPr>
          <a:lstStyle/>
          <a:p>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en-US" sz="2400" b="1" dirty="0" smtClean="0">
                <a:latin typeface="Times New Roman" pitchFamily="18" charset="0"/>
                <a:cs typeface="Times New Roman" pitchFamily="18" charset="0"/>
              </a:rPr>
              <a:t/>
            </a:r>
            <a:br>
              <a:rPr lang="en-US" sz="2400" b="1" dirty="0" smtClean="0">
                <a:latin typeface="Times New Roman" pitchFamily="18" charset="0"/>
                <a:cs typeface="Times New Roman" pitchFamily="18" charset="0"/>
              </a:rPr>
            </a:br>
            <a:r>
              <a:rPr lang="ro-RO" sz="5400" b="1" dirty="0" smtClean="0">
                <a:solidFill>
                  <a:srgbClr val="000000"/>
                </a:solidFill>
              </a:rPr>
              <a:t>Vă  mulţumesc!</a:t>
            </a:r>
            <a:r>
              <a:rPr lang="en-US" sz="2400" dirty="0" smtClean="0">
                <a:cs typeface="Times New Roman" pitchFamily="18" charset="0"/>
              </a:rPr>
              <a:t/>
            </a:r>
            <a:br>
              <a:rPr lang="en-US" sz="2400" dirty="0" smtClean="0">
                <a:cs typeface="Times New Roman" pitchFamily="18" charset="0"/>
              </a:rPr>
            </a:br>
            <a:r>
              <a:rPr lang="en-US" sz="2400" dirty="0" smtClean="0">
                <a:latin typeface="Times New Roman" pitchFamily="18" charset="0"/>
                <a:cs typeface="Times New Roman" pitchFamily="18" charset="0"/>
              </a:rPr>
              <a:t/>
            </a:r>
            <a:br>
              <a:rPr lang="en-US" sz="2400" dirty="0" smtClean="0">
                <a:latin typeface="Times New Roman" pitchFamily="18" charset="0"/>
                <a:cs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latin typeface="Times New Roman" pitchFamily="18" charset="0"/>
              </a:rPr>
              <a:t/>
            </a:r>
            <a:br>
              <a:rPr lang="en-US" sz="2400" b="1" dirty="0" smtClean="0">
                <a:latin typeface="Times New Roman" pitchFamily="18" charset="0"/>
              </a:rPr>
            </a:br>
            <a:r>
              <a:rPr lang="en-US" sz="2400" b="1" dirty="0" smtClean="0">
                <a:solidFill>
                  <a:srgbClr val="000000"/>
                </a:solidFill>
                <a:latin typeface="Times New Roman" pitchFamily="18" charset="0"/>
                <a:cs typeface="Times New Roman" pitchFamily="18" charset="0"/>
              </a:rPr>
              <a:t/>
            </a:r>
            <a:br>
              <a:rPr lang="en-US" sz="2400" b="1" dirty="0" smtClean="0">
                <a:solidFill>
                  <a:srgbClr val="000000"/>
                </a:solidFill>
                <a:latin typeface="Times New Roman" pitchFamily="18" charset="0"/>
                <a:cs typeface="Times New Roman" pitchFamily="18" charset="0"/>
              </a:rPr>
            </a:br>
            <a:endParaRPr lang="en-US" sz="2400" dirty="0" smtClean="0">
              <a:solidFill>
                <a:srgbClr val="000000"/>
              </a:solidFill>
              <a:latin typeface="Times New Roman" pitchFamily="18" charset="0"/>
            </a:endParaRPr>
          </a:p>
        </p:txBody>
      </p:sp>
      <p:sp>
        <p:nvSpPr>
          <p:cNvPr id="17" name="Rectangle 16"/>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152400" y="1600200"/>
            <a:ext cx="8915400" cy="4343400"/>
          </a:xfrm>
        </p:spPr>
        <p:txBody>
          <a:bodyPr>
            <a:normAutofit fontScale="90000"/>
          </a:bodyPr>
          <a:lstStyle/>
          <a:p>
            <a:pPr algn="l"/>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t>
            </a:r>
            <a:br>
              <a:rPr lang="en-US" sz="2700"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Pentru</a:t>
            </a: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anul</a:t>
            </a:r>
            <a:r>
              <a:rPr lang="en-US" sz="3600" b="1" dirty="0" smtClean="0">
                <a:latin typeface="Times New Roman" pitchFamily="18" charset="0"/>
                <a:cs typeface="Times New Roman" pitchFamily="18" charset="0"/>
              </a:rPr>
              <a:t> 202</a:t>
            </a:r>
            <a:r>
              <a:rPr lang="en-GB" sz="3600" b="1" dirty="0" smtClean="0">
                <a:latin typeface="Times New Roman" pitchFamily="18" charset="0"/>
                <a:cs typeface="Times New Roman" pitchFamily="18" charset="0"/>
              </a:rPr>
              <a:t>2</a:t>
            </a:r>
            <a:r>
              <a:rPr lang="en-US" sz="3600" b="1" dirty="0" smtClean="0">
                <a:latin typeface="Times New Roman" pitchFamily="18" charset="0"/>
                <a:cs typeface="Times New Roman" pitchFamily="18" charset="0"/>
              </a:rPr>
              <a:t> D.A.J. </a:t>
            </a:r>
            <a:r>
              <a:rPr lang="en-US" sz="3600" b="1" dirty="0" err="1" smtClean="0">
                <a:latin typeface="Times New Roman" pitchFamily="18" charset="0"/>
                <a:cs typeface="Times New Roman" pitchFamily="18" charset="0"/>
              </a:rPr>
              <a:t>Prahova</a:t>
            </a:r>
            <a:r>
              <a:rPr lang="en-US" sz="36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
            </a:r>
            <a:br>
              <a:rPr lang="en-US" sz="27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a </a:t>
            </a:r>
            <a:r>
              <a:rPr lang="en-US" sz="2000" b="1" dirty="0" err="1" smtClean="0">
                <a:latin typeface="Times New Roman" pitchFamily="18" charset="0"/>
                <a:cs typeface="Times New Roman" pitchFamily="18" charset="0"/>
              </a:rPr>
              <a:t>avut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buget</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aprobat</a:t>
            </a:r>
            <a:r>
              <a:rPr lang="en-US" sz="2000" b="1"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î</a:t>
            </a:r>
            <a:r>
              <a:rPr lang="en-US" sz="2000" b="1" dirty="0" err="1" smtClean="0">
                <a:latin typeface="Times New Roman" pitchFamily="18" charset="0"/>
                <a:cs typeface="Times New Roman" pitchFamily="18" charset="0"/>
              </a:rPr>
              <a:t>n</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valoare</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totala</a:t>
            </a:r>
            <a:r>
              <a:rPr lang="en-US" sz="2000" b="1" dirty="0" smtClean="0">
                <a:latin typeface="Times New Roman" pitchFamily="18" charset="0"/>
                <a:cs typeface="Times New Roman" pitchFamily="18" charset="0"/>
              </a:rPr>
              <a:t> de 18.</a:t>
            </a:r>
            <a:r>
              <a:rPr lang="ro-RO" sz="2000" b="1" dirty="0" smtClean="0">
                <a:latin typeface="Times New Roman" pitchFamily="18" charset="0"/>
                <a:cs typeface="Times New Roman" pitchFamily="18" charset="0"/>
              </a:rPr>
              <a:t>0</a:t>
            </a:r>
            <a:r>
              <a:rPr lang="en-GB" sz="2000" b="1" dirty="0" smtClean="0">
                <a:latin typeface="Times New Roman" pitchFamily="18" charset="0"/>
                <a:cs typeface="Times New Roman" pitchFamily="18" charset="0"/>
              </a:rPr>
              <a:t>93</a:t>
            </a:r>
            <a:r>
              <a:rPr lang="en-US" sz="2000" b="1" dirty="0" smtClean="0">
                <a:latin typeface="Times New Roman" pitchFamily="18" charset="0"/>
                <a:cs typeface="Times New Roman" pitchFamily="18" charset="0"/>
              </a:rPr>
              <a:t>.000 lei.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Buget</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pentru</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finantare</a:t>
            </a:r>
            <a:r>
              <a:rPr lang="en-US" sz="1400" b="1" dirty="0" smtClean="0">
                <a:latin typeface="Times New Roman" pitchFamily="18" charset="0"/>
                <a:cs typeface="Times New Roman" pitchFamily="18" charset="0"/>
              </a:rPr>
              <a:t> DAJ – 2.777.149 lei</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1800" b="1" dirty="0" err="1" smtClean="0">
                <a:latin typeface="Times New Roman" pitchFamily="18" charset="0"/>
                <a:cs typeface="Times New Roman" pitchFamily="18" charset="0"/>
              </a:rPr>
              <a:t>Subven</a:t>
            </a:r>
            <a:r>
              <a:rPr lang="en-US" sz="1800" dirty="0" err="1" smtClean="0">
                <a:latin typeface="Times New Roman" pitchFamily="18" charset="0"/>
                <a:cs typeface="Times New Roman" pitchFamily="18" charset="0"/>
              </a:rPr>
              <a:t>ț</a:t>
            </a:r>
            <a:r>
              <a:rPr lang="en-US" sz="1800" b="1" dirty="0" err="1" smtClean="0">
                <a:latin typeface="Times New Roman" pitchFamily="18" charset="0"/>
                <a:cs typeface="Times New Roman" pitchFamily="18" charset="0"/>
              </a:rPr>
              <a:t>ii</a:t>
            </a:r>
            <a:r>
              <a:rPr lang="en-US" sz="1800" b="1" dirty="0" smtClean="0">
                <a:latin typeface="Times New Roman" pitchFamily="18" charset="0"/>
                <a:cs typeface="Times New Roman" pitchFamily="18" charset="0"/>
              </a:rPr>
              <a:t> de la  </a:t>
            </a:r>
            <a:r>
              <a:rPr lang="en-US" sz="1800" b="1" dirty="0" err="1" smtClean="0">
                <a:latin typeface="Times New Roman" pitchFamily="18" charset="0"/>
                <a:cs typeface="Times New Roman" pitchFamily="18" charset="0"/>
              </a:rPr>
              <a:t>bugetul</a:t>
            </a:r>
            <a:r>
              <a:rPr lang="en-US" sz="1800" b="1" dirty="0" smtClean="0">
                <a:latin typeface="Times New Roman" pitchFamily="18" charset="0"/>
                <a:cs typeface="Times New Roman" pitchFamily="18" charset="0"/>
              </a:rPr>
              <a:t> de stat – 1</a:t>
            </a:r>
            <a:r>
              <a:rPr lang="ro-RO" sz="1800" b="1" dirty="0" smtClean="0">
                <a:latin typeface="Times New Roman" pitchFamily="18" charset="0"/>
                <a:cs typeface="Times New Roman" pitchFamily="18" charset="0"/>
              </a:rPr>
              <a:t>7</a:t>
            </a:r>
            <a:r>
              <a:rPr lang="en-US" sz="1800" b="1" dirty="0" smtClean="0">
                <a:latin typeface="Times New Roman" pitchFamily="18" charset="0"/>
                <a:cs typeface="Times New Roman" pitchFamily="18" charset="0"/>
              </a:rPr>
              <a:t>.8</a:t>
            </a:r>
            <a:r>
              <a:rPr lang="ro-RO" sz="1800" b="1" dirty="0" smtClean="0">
                <a:latin typeface="Times New Roman" pitchFamily="18" charset="0"/>
                <a:cs typeface="Times New Roman" pitchFamily="18" charset="0"/>
              </a:rPr>
              <a:t>8</a:t>
            </a:r>
            <a:r>
              <a:rPr lang="en-GB" sz="1800" b="1" dirty="0" smtClean="0">
                <a:latin typeface="Times New Roman" pitchFamily="18" charset="0"/>
                <a:cs typeface="Times New Roman" pitchFamily="18" charset="0"/>
              </a:rPr>
              <a:t>0</a:t>
            </a:r>
            <a:r>
              <a:rPr lang="en-US" sz="1800" b="1" dirty="0" smtClean="0">
                <a:latin typeface="Times New Roman" pitchFamily="18" charset="0"/>
                <a:cs typeface="Times New Roman" pitchFamily="18" charset="0"/>
              </a:rPr>
              <a:t>.946 lei </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Buget</a:t>
            </a:r>
            <a:r>
              <a:rPr lang="en-US" sz="1400" b="1" dirty="0" smtClean="0">
                <a:latin typeface="Times New Roman" pitchFamily="18" charset="0"/>
                <a:cs typeface="Times New Roman" pitchFamily="18" charset="0"/>
              </a:rPr>
              <a:t> diverse </a:t>
            </a:r>
            <a:r>
              <a:rPr lang="en-US" sz="1400" b="1" dirty="0" err="1" smtClean="0">
                <a:latin typeface="Times New Roman" pitchFamily="18" charset="0"/>
                <a:cs typeface="Times New Roman" pitchFamily="18" charset="0"/>
              </a:rPr>
              <a:t>forme</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sprijin</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fermieri</a:t>
            </a:r>
            <a:r>
              <a:rPr lang="en-US" sz="1400" b="1" dirty="0" smtClean="0">
                <a:latin typeface="Times New Roman" pitchFamily="18" charset="0"/>
                <a:cs typeface="Times New Roman" pitchFamily="18" charset="0"/>
              </a:rPr>
              <a:t> – 15.103.979 lei</a:t>
            </a: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err="1" smtClean="0">
                <a:latin typeface="Times New Roman" pitchFamily="18" charset="0"/>
                <a:cs typeface="Times New Roman" pitchFamily="18" charset="0"/>
              </a:rPr>
              <a:t>Venituri</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proprii</a:t>
            </a:r>
            <a:r>
              <a:rPr lang="en-US" sz="2000" b="1" dirty="0" smtClean="0">
                <a:latin typeface="Times New Roman" pitchFamily="18" charset="0"/>
                <a:cs typeface="Times New Roman" pitchFamily="18" charset="0"/>
              </a:rPr>
              <a:t> – 15.99</a:t>
            </a:r>
            <a:r>
              <a:rPr lang="ro-RO" sz="2000" b="1" dirty="0" smtClean="0">
                <a:latin typeface="Times New Roman" pitchFamily="18" charset="0"/>
                <a:cs typeface="Times New Roman" pitchFamily="18" charset="0"/>
              </a:rPr>
              <a:t>3</a:t>
            </a:r>
            <a:r>
              <a:rPr lang="en-US" sz="2000" b="1" dirty="0" smtClean="0">
                <a:latin typeface="Times New Roman" pitchFamily="18" charset="0"/>
                <a:cs typeface="Times New Roman" pitchFamily="18" charset="0"/>
              </a:rPr>
              <a:t> lei – </a:t>
            </a:r>
            <a:r>
              <a:rPr lang="en-US" sz="2000" b="1" dirty="0" err="1" smtClean="0">
                <a:latin typeface="Times New Roman" pitchFamily="18" charset="0"/>
                <a:cs typeface="Times New Roman" pitchFamily="18" charset="0"/>
              </a:rPr>
              <a:t>încasate</a:t>
            </a:r>
            <a:r>
              <a:rPr lang="en-US" sz="2000" b="1" dirty="0" smtClean="0">
                <a:latin typeface="Times New Roman" pitchFamily="18" charset="0"/>
                <a:cs typeface="Times New Roman" pitchFamily="18" charset="0"/>
              </a:rPr>
              <a:t> D.A.J.</a:t>
            </a:r>
            <a:br>
              <a:rPr lang="en-US" sz="2000" b="1" dirty="0" smtClean="0">
                <a:latin typeface="Times New Roman" pitchFamily="18" charset="0"/>
                <a:cs typeface="Times New Roman" pitchFamily="18" charset="0"/>
              </a:rPr>
            </a:br>
            <a:r>
              <a:rPr lang="en-US" sz="2000" b="1" dirty="0" smtClean="0">
                <a:solidFill>
                  <a:srgbClr val="FF0000"/>
                </a:solidFill>
                <a:latin typeface="Times New Roman" pitchFamily="18" charset="0"/>
                <a:cs typeface="Times New Roman" pitchFamily="18" charset="0"/>
              </a:rPr>
              <a:t/>
            </a:r>
            <a:br>
              <a:rPr lang="en-US" sz="2000" b="1" dirty="0" smtClean="0">
                <a:solidFill>
                  <a:srgbClr val="FF0000"/>
                </a:solidFill>
                <a:latin typeface="Times New Roman" pitchFamily="18" charset="0"/>
                <a:cs typeface="Times New Roman" pitchFamily="18" charset="0"/>
              </a:rPr>
            </a:br>
            <a:r>
              <a:rPr lang="en-US" sz="2000" b="1" dirty="0" err="1" smtClean="0">
                <a:latin typeface="Times New Roman" pitchFamily="18" charset="0"/>
                <a:cs typeface="Times New Roman" pitchFamily="18" charset="0"/>
              </a:rPr>
              <a:t>Venituri</a:t>
            </a:r>
            <a:r>
              <a:rPr lang="en-US" sz="2000" b="1" dirty="0" smtClean="0">
                <a:solidFill>
                  <a:srgbClr val="FF0000"/>
                </a:solidFill>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încasate</a:t>
            </a:r>
            <a:r>
              <a:rPr lang="en-US" sz="2000" b="1" dirty="0" smtClean="0">
                <a:latin typeface="Times New Roman" pitchFamily="18" charset="0"/>
                <a:cs typeface="Times New Roman" pitchFamily="18" charset="0"/>
              </a:rPr>
              <a:t> de M.A.D.R. – 5.293.498,72 lei</a:t>
            </a:r>
            <a:r>
              <a:rPr lang="en-US" sz="2700" b="1" dirty="0" smtClean="0">
                <a:solidFill>
                  <a:srgbClr val="FF0000"/>
                </a:solidFill>
                <a:latin typeface="Times New Roman" pitchFamily="18" charset="0"/>
                <a:cs typeface="Times New Roman" pitchFamily="18" charset="0"/>
              </a:rPr>
              <a:t/>
            </a:r>
            <a:br>
              <a:rPr lang="en-US" sz="2700" b="1" dirty="0" smtClean="0">
                <a:solidFill>
                  <a:srgbClr val="FF0000"/>
                </a:solidFill>
                <a:latin typeface="Times New Roman" pitchFamily="18" charset="0"/>
                <a:cs typeface="Times New Roman" pitchFamily="18" charset="0"/>
              </a:rPr>
            </a:br>
            <a:r>
              <a:rPr lang="en-US" sz="2700" b="1" dirty="0" smtClean="0">
                <a:solidFill>
                  <a:srgbClr val="FF0000"/>
                </a:solidFill>
                <a:latin typeface="Times New Roman" pitchFamily="18" charset="0"/>
                <a:cs typeface="Times New Roman" pitchFamily="18" charset="0"/>
              </a:rPr>
              <a:t>		</a:t>
            </a:r>
            <a:br>
              <a:rPr lang="en-US" sz="2700" b="1" dirty="0" smtClean="0">
                <a:solidFill>
                  <a:srgbClr val="FF0000"/>
                </a:solidFill>
                <a:latin typeface="Times New Roman" pitchFamily="18" charset="0"/>
                <a:cs typeface="Times New Roman" pitchFamily="18" charset="0"/>
              </a:rPr>
            </a:br>
            <a:r>
              <a:rPr lang="en-US" sz="2700" b="1" dirty="0" smtClean="0">
                <a:solidFill>
                  <a:srgbClr val="FF0000"/>
                </a:solidFill>
                <a:latin typeface="Times New Roman" pitchFamily="18" charset="0"/>
                <a:cs typeface="Times New Roman" pitchFamily="18" charset="0"/>
              </a:rPr>
              <a:t/>
            </a:r>
            <a:br>
              <a:rPr lang="en-US" sz="2700" b="1" dirty="0" smtClean="0">
                <a:solidFill>
                  <a:srgbClr val="FF0000"/>
                </a:solidFill>
                <a:latin typeface="Times New Roman" pitchFamily="18" charset="0"/>
                <a:cs typeface="Times New Roman" pitchFamily="18" charset="0"/>
              </a:rPr>
            </a:br>
            <a:r>
              <a:rPr lang="en-US" sz="2700" dirty="0" smtClean="0">
                <a:solidFill>
                  <a:srgbClr val="FF0000"/>
                </a:solidFill>
                <a:latin typeface="Times New Roman" pitchFamily="18" charset="0"/>
                <a:cs typeface="Times New Roman" pitchFamily="18" charset="0"/>
              </a:rPr>
              <a:t/>
            </a:r>
            <a:br>
              <a:rPr lang="en-US" sz="2700" dirty="0" smtClean="0">
                <a:solidFill>
                  <a:srgbClr val="FF0000"/>
                </a:solidFill>
                <a:latin typeface="Times New Roman" pitchFamily="18" charset="0"/>
                <a:cs typeface="Times New Roman" pitchFamily="18" charset="0"/>
              </a:rPr>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r>
              <a:rPr lang="en-US" sz="2800" dirty="0" smtClean="0"/>
              <a:t/>
            </a:r>
            <a:br>
              <a:rPr lang="en-US" sz="2800" dirty="0" smtClean="0"/>
            </a:br>
            <a:r>
              <a:rPr lang="en-US" sz="2700" dirty="0" smtClean="0">
                <a:latin typeface="Times New Roman" pitchFamily="18" charset="0"/>
                <a:cs typeface="Times New Roman" pitchFamily="18" charset="0"/>
              </a:rPr>
              <a:t/>
            </a:r>
            <a:br>
              <a:rPr lang="en-US" sz="2700" dirty="0" smtClean="0">
                <a:latin typeface="Times New Roman" pitchFamily="18" charset="0"/>
                <a:cs typeface="Times New Roman" pitchFamily="18" charset="0"/>
              </a:rPr>
            </a:br>
            <a:endParaRPr lang="en-US" sz="27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cxnSp>
        <p:nvCxnSpPr>
          <p:cNvPr id="20" name="Straight Arrow Connector 19"/>
          <p:cNvCxnSpPr/>
          <p:nvPr/>
        </p:nvCxnSpPr>
        <p:spPr>
          <a:xfrm flipV="1">
            <a:off x="4343400" y="33528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343400" y="3581400"/>
            <a:ext cx="457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2130425"/>
            <a:ext cx="7772400" cy="2898775"/>
          </a:xfrm>
        </p:spPr>
        <p:txBody>
          <a:bodyPr>
            <a:normAutofit fontScale="90000"/>
          </a:bodyPr>
          <a:lstStyle/>
          <a:p>
            <a:r>
              <a:rPr lang="en-US" b="1" dirty="0" err="1" smtClean="0">
                <a:solidFill>
                  <a:srgbClr val="000000"/>
                </a:solidFill>
                <a:latin typeface="Times New Roman" pitchFamily="18" charset="0"/>
                <a:cs typeface="Times New Roman" pitchFamily="18" charset="0"/>
              </a:rPr>
              <a:t>Promovarea</a:t>
            </a:r>
            <a:r>
              <a:rPr lang="en-US" b="1" dirty="0" smtClean="0">
                <a:solidFill>
                  <a:srgbClr val="00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ș</a:t>
            </a:r>
            <a:r>
              <a:rPr lang="en-US" b="1" dirty="0" err="1" smtClean="0">
                <a:solidFill>
                  <a:srgbClr val="000000"/>
                </a:solidFill>
                <a:latin typeface="Times New Roman" pitchFamily="18" charset="0"/>
                <a:cs typeface="Times New Roman" pitchFamily="18" charset="0"/>
              </a:rPr>
              <a:t>i</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implementarea</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programelor</a:t>
            </a:r>
            <a:r>
              <a:rPr lang="en-US" b="1" dirty="0" smtClean="0">
                <a:solidFill>
                  <a:srgbClr val="000000"/>
                </a:solidFill>
                <a:latin typeface="Times New Roman" pitchFamily="18" charset="0"/>
                <a:cs typeface="Times New Roman" pitchFamily="18" charset="0"/>
              </a:rPr>
              <a:t> de </a:t>
            </a:r>
            <a:r>
              <a:rPr lang="en-US" b="1" dirty="0" err="1" smtClean="0">
                <a:solidFill>
                  <a:srgbClr val="000000"/>
                </a:solidFill>
                <a:latin typeface="Times New Roman" pitchFamily="18" charset="0"/>
                <a:cs typeface="Times New Roman" pitchFamily="18" charset="0"/>
              </a:rPr>
              <a:t>sprijin</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pentru</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fermier</a:t>
            </a:r>
            <a:r>
              <a:rPr lang="ro-RO" b="1" dirty="0" smtClean="0">
                <a:solidFill>
                  <a:srgbClr val="000000"/>
                </a:solidFill>
                <a:latin typeface="Times New Roman" pitchFamily="18" charset="0"/>
                <a:cs typeface="Times New Roman" pitchFamily="18" charset="0"/>
              </a:rPr>
              <a:t>i</a:t>
            </a:r>
            <a:r>
              <a:rPr lang="en-US" b="1" dirty="0" err="1" smtClean="0">
                <a:solidFill>
                  <a:srgbClr val="000000"/>
                </a:solidFill>
                <a:latin typeface="Times New Roman" pitchFamily="18" charset="0"/>
                <a:cs typeface="Times New Roman" pitchFamily="18" charset="0"/>
              </a:rPr>
              <a:t>i</a:t>
            </a:r>
            <a:r>
              <a:rPr lang="en-US" b="1" dirty="0" smtClean="0">
                <a:solidFill>
                  <a:srgbClr val="000000"/>
                </a:solidFill>
                <a:latin typeface="Times New Roman" pitchFamily="18" charset="0"/>
                <a:cs typeface="Times New Roman" pitchFamily="18" charset="0"/>
              </a:rPr>
              <a:t> </a:t>
            </a:r>
            <a:r>
              <a:rPr lang="en-US" b="1" dirty="0" err="1" smtClean="0">
                <a:latin typeface="Times New Roman" pitchFamily="18" charset="0"/>
                <a:cs typeface="Times New Roman" pitchFamily="18" charset="0"/>
              </a:rPr>
              <a:t>ș</a:t>
            </a:r>
            <a:r>
              <a:rPr lang="en-US" b="1" dirty="0" err="1" smtClean="0">
                <a:solidFill>
                  <a:srgbClr val="000000"/>
                </a:solidFill>
                <a:latin typeface="Times New Roman" pitchFamily="18" charset="0"/>
                <a:cs typeface="Times New Roman" pitchFamily="18" charset="0"/>
              </a:rPr>
              <a:t>i</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producătorii</a:t>
            </a:r>
            <a:r>
              <a:rPr lang="en-US" b="1" dirty="0" smtClean="0">
                <a:solidFill>
                  <a:srgbClr val="000000"/>
                </a:solidFill>
                <a:latin typeface="Times New Roman" pitchFamily="18" charset="0"/>
                <a:cs typeface="Times New Roman" pitchFamily="18" charset="0"/>
              </a:rPr>
              <a:t> </a:t>
            </a:r>
            <a:r>
              <a:rPr lang="en-US" b="1" dirty="0" err="1" smtClean="0">
                <a:solidFill>
                  <a:srgbClr val="000000"/>
                </a:solidFill>
                <a:latin typeface="Times New Roman" pitchFamily="18" charset="0"/>
                <a:cs typeface="Times New Roman" pitchFamily="18" charset="0"/>
              </a:rPr>
              <a:t>agricoli</a:t>
            </a:r>
            <a:r>
              <a:rPr lang="en-US" dirty="0" smtClean="0">
                <a:solidFill>
                  <a:srgbClr val="000000"/>
                </a:solidFill>
                <a:latin typeface="Times New Roman" pitchFamily="18" charset="0"/>
                <a:cs typeface="Times New Roman" pitchFamily="18" charset="0"/>
              </a:rPr>
              <a:t/>
            </a:r>
            <a:br>
              <a:rPr lang="en-US" dirty="0" smtClean="0">
                <a:solidFill>
                  <a:srgbClr val="000000"/>
                </a:solidFill>
                <a:latin typeface="Times New Roman" pitchFamily="18" charset="0"/>
                <a:cs typeface="Times New Roman" pitchFamily="18" charset="0"/>
              </a:rPr>
            </a:br>
            <a:endParaRPr lang="en-US" sz="4400" dirty="0" smtClean="0">
              <a:solidFill>
                <a:srgbClr val="000000"/>
              </a:solidFill>
              <a:latin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GLĂ NOUĂ.jpg"/>
          <p:cNvPicPr/>
          <p:nvPr/>
        </p:nvPicPr>
        <p:blipFill>
          <a:blip r:embed="rId2" cstate="print"/>
          <a:stretch>
            <a:fillRect/>
          </a:stretch>
        </p:blipFill>
        <p:spPr>
          <a:xfrm>
            <a:off x="457200" y="228600"/>
            <a:ext cx="981075" cy="933450"/>
          </a:xfrm>
          <a:prstGeom prst="rect">
            <a:avLst/>
          </a:prstGeom>
        </p:spPr>
      </p:pic>
      <p:sp>
        <p:nvSpPr>
          <p:cNvPr id="15366" name="AutoShape 6"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68" name="AutoShape 8"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0" name="AutoShape 10" descr="Imagini pentru harta romaniei cu motive traditiona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74" name="Picture 14" descr="Imagine similarÄ"/>
          <p:cNvPicPr>
            <a:picLocks noChangeAspect="1" noChangeArrowheads="1"/>
          </p:cNvPicPr>
          <p:nvPr/>
        </p:nvPicPr>
        <p:blipFill>
          <a:blip r:embed="rId3" cstate="print"/>
          <a:srcRect/>
          <a:stretch>
            <a:fillRect/>
          </a:stretch>
        </p:blipFill>
        <p:spPr bwMode="auto">
          <a:xfrm>
            <a:off x="4876801" y="5867400"/>
            <a:ext cx="1981200" cy="828676"/>
          </a:xfrm>
          <a:prstGeom prst="rect">
            <a:avLst/>
          </a:prstGeom>
          <a:noFill/>
        </p:spPr>
      </p:pic>
      <p:pic>
        <p:nvPicPr>
          <p:cNvPr id="12" name="Picture 14" descr="Imagine similarÄ"/>
          <p:cNvPicPr>
            <a:picLocks noChangeAspect="1" noChangeArrowheads="1"/>
          </p:cNvPicPr>
          <p:nvPr/>
        </p:nvPicPr>
        <p:blipFill>
          <a:blip r:embed="rId3" cstate="print"/>
          <a:srcRect/>
          <a:stretch>
            <a:fillRect/>
          </a:stretch>
        </p:blipFill>
        <p:spPr bwMode="auto">
          <a:xfrm>
            <a:off x="2286000" y="5867400"/>
            <a:ext cx="2590800" cy="828676"/>
          </a:xfrm>
          <a:prstGeom prst="rect">
            <a:avLst/>
          </a:prstGeom>
          <a:noFill/>
        </p:spPr>
      </p:pic>
      <p:pic>
        <p:nvPicPr>
          <p:cNvPr id="13" name="Picture 14" descr="Imagine similarÄ"/>
          <p:cNvPicPr>
            <a:picLocks noChangeAspect="1" noChangeArrowheads="1"/>
          </p:cNvPicPr>
          <p:nvPr/>
        </p:nvPicPr>
        <p:blipFill>
          <a:blip r:embed="rId3" cstate="print"/>
          <a:srcRect/>
          <a:stretch>
            <a:fillRect/>
          </a:stretch>
        </p:blipFill>
        <p:spPr bwMode="auto">
          <a:xfrm>
            <a:off x="1" y="5867400"/>
            <a:ext cx="2286000" cy="838200"/>
          </a:xfrm>
          <a:prstGeom prst="rect">
            <a:avLst/>
          </a:prstGeom>
          <a:noFill/>
        </p:spPr>
      </p:pic>
      <p:pic>
        <p:nvPicPr>
          <p:cNvPr id="14" name="Picture 14" descr="Imagine similarÄ"/>
          <p:cNvPicPr>
            <a:picLocks noChangeAspect="1" noChangeArrowheads="1"/>
          </p:cNvPicPr>
          <p:nvPr/>
        </p:nvPicPr>
        <p:blipFill>
          <a:blip r:embed="rId3" cstate="print"/>
          <a:srcRect/>
          <a:stretch>
            <a:fillRect/>
          </a:stretch>
        </p:blipFill>
        <p:spPr bwMode="auto">
          <a:xfrm>
            <a:off x="6858000" y="5867400"/>
            <a:ext cx="2286000" cy="828676"/>
          </a:xfrm>
          <a:prstGeom prst="rect">
            <a:avLst/>
          </a:prstGeom>
          <a:noFill/>
        </p:spPr>
      </p:pic>
      <p:sp>
        <p:nvSpPr>
          <p:cNvPr id="15" name="AutoShape 2"/>
          <p:cNvSpPr>
            <a:spLocks noGrp="1" noChangeArrowheads="1"/>
          </p:cNvSpPr>
          <p:nvPr>
            <p:ph type="ctrTitle"/>
          </p:nvPr>
        </p:nvSpPr>
        <p:spPr>
          <a:xfrm>
            <a:off x="685800" y="1295400"/>
            <a:ext cx="7772400" cy="4419601"/>
          </a:xfrm>
        </p:spPr>
        <p:txBody>
          <a:bodyPr>
            <a:noAutofit/>
          </a:bodyPr>
          <a:lstStyle/>
          <a:p>
            <a:pPr algn="l"/>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en-US" sz="2800" b="1" dirty="0" smtClean="0">
                <a:solidFill>
                  <a:srgbClr val="000000"/>
                </a:solidFill>
                <a:latin typeface="Times New Roman" pitchFamily="18" charset="0"/>
                <a:cs typeface="Times New Roman" pitchFamily="18" charset="0"/>
              </a:rPr>
              <a:t/>
            </a:r>
            <a:br>
              <a:rPr lang="en-US" sz="2800" b="1" dirty="0" smtClean="0">
                <a:solidFill>
                  <a:srgbClr val="000000"/>
                </a:solidFill>
                <a:latin typeface="Times New Roman" pitchFamily="18" charset="0"/>
                <a:cs typeface="Times New Roman" pitchFamily="18" charset="0"/>
              </a:rPr>
            </a:br>
            <a:r>
              <a:rPr lang="ro-RO" sz="2800" b="1" dirty="0" smtClean="0">
                <a:solidFill>
                  <a:srgbClr val="000000"/>
                </a:solidFill>
                <a:latin typeface="Times New Roman" pitchFamily="18" charset="0"/>
                <a:cs typeface="Times New Roman" pitchFamily="18" charset="0"/>
              </a:rPr>
              <a:t/>
            </a:r>
            <a:br>
              <a:rPr lang="ro-RO"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t>
            </a:r>
            <a:br>
              <a:rPr lang="en-GB" sz="2800" b="1" dirty="0" smtClean="0">
                <a:solidFill>
                  <a:srgbClr val="000000"/>
                </a:solidFill>
                <a:latin typeface="Times New Roman" pitchFamily="18" charset="0"/>
                <a:cs typeface="Times New Roman" pitchFamily="18" charset="0"/>
              </a:rPr>
            </a:br>
            <a:r>
              <a:rPr lang="en-GB" sz="2800" b="1" dirty="0" smtClean="0">
                <a:solidFill>
                  <a:srgbClr val="000000"/>
                </a:solidFill>
                <a:latin typeface="Times New Roman" pitchFamily="18" charset="0"/>
                <a:cs typeface="Times New Roman" pitchFamily="18" charset="0"/>
              </a:rPr>
              <a:t>          </a:t>
            </a:r>
            <a:r>
              <a:rPr lang="en-US" sz="2800" b="1" dirty="0" smtClean="0">
                <a:latin typeface="Times New Roman" pitchFamily="18" charset="0"/>
                <a:cs typeface="Times New Roman" pitchFamily="18" charset="0"/>
              </a:rPr>
              <a:t>H.G. nr. </a:t>
            </a:r>
            <a:r>
              <a:rPr lang="en-GB" sz="2800" b="1" dirty="0" smtClean="0">
                <a:latin typeface="Times New Roman" pitchFamily="18" charset="0"/>
                <a:cs typeface="Times New Roman" pitchFamily="18" charset="0"/>
              </a:rPr>
              <a:t>148</a:t>
            </a:r>
            <a:r>
              <a:rPr lang="en-US" sz="2800" b="1" dirty="0" smtClean="0">
                <a:latin typeface="Times New Roman" pitchFamily="18" charset="0"/>
                <a:cs typeface="Times New Roman" pitchFamily="18" charset="0"/>
              </a:rPr>
              <a:t>/20</a:t>
            </a:r>
            <a:r>
              <a:rPr lang="ro-RO" sz="2800" b="1" dirty="0" smtClean="0">
                <a:latin typeface="Times New Roman" pitchFamily="18" charset="0"/>
                <a:cs typeface="Times New Roman" pitchFamily="18" charset="0"/>
              </a:rPr>
              <a:t>2</a:t>
            </a:r>
            <a:r>
              <a:rPr lang="en-GB" sz="2800" b="1" dirty="0" smtClean="0">
                <a:latin typeface="Times New Roman" pitchFamily="18" charset="0"/>
                <a:cs typeface="Times New Roman" pitchFamily="18" charset="0"/>
              </a:rPr>
              <a:t>2</a:t>
            </a:r>
            <a:r>
              <a:rPr lang="en-US" sz="2800" b="1" dirty="0" smtClean="0">
                <a:latin typeface="Times New Roman" pitchFamily="18" charset="0"/>
                <a:cs typeface="Times New Roman" pitchFamily="18" charset="0"/>
              </a:rPr>
              <a:t> </a:t>
            </a:r>
            <a:r>
              <a:rPr lang="ro-RO" sz="2800" b="1" dirty="0" smtClean="0"/>
              <a:t>pentru aprobarea </a:t>
            </a:r>
            <a:r>
              <a:rPr lang="en-GB" sz="2800" b="1" dirty="0" smtClean="0"/>
              <a:t>   </a:t>
            </a:r>
            <a:br>
              <a:rPr lang="en-GB" sz="2800" b="1" dirty="0" smtClean="0"/>
            </a:br>
            <a:r>
              <a:rPr lang="en-GB" sz="2800" b="1" dirty="0" smtClean="0"/>
              <a:t>              </a:t>
            </a:r>
            <a:r>
              <a:rPr lang="ro-RO" sz="2800" b="1" dirty="0" smtClean="0"/>
              <a:t>programului de sustinere a productiei</a:t>
            </a:r>
            <a:r>
              <a:rPr lang="ro-RO" sz="2800" dirty="0" smtClean="0"/>
              <a:t/>
            </a:r>
            <a:br>
              <a:rPr lang="ro-RO" sz="2800" dirty="0" smtClean="0"/>
            </a:br>
            <a:r>
              <a:rPr lang="ro-RO" sz="2800" b="1" dirty="0" smtClean="0"/>
              <a:t> </a:t>
            </a:r>
            <a:r>
              <a:rPr lang="en-GB" sz="2800" b="1" dirty="0" smtClean="0"/>
              <a:t>      </a:t>
            </a:r>
            <a:r>
              <a:rPr lang="ro-RO" sz="2800" b="1" dirty="0" smtClean="0"/>
              <a:t>de legume in spatii protejate pentru anul 202</a:t>
            </a:r>
            <a:r>
              <a:rPr lang="en-GB" sz="2800" b="1" dirty="0" smtClean="0"/>
              <a:t>2</a:t>
            </a:r>
            <a:r>
              <a:rPr lang="en-GB" sz="1600" b="1" dirty="0" smtClean="0"/>
              <a:t/>
            </a:r>
            <a:br>
              <a:rPr lang="en-GB" sz="1600" b="1" dirty="0" smtClean="0"/>
            </a:br>
            <a:r>
              <a:rPr lang="en-GB" sz="1600" b="1" dirty="0" smtClean="0"/>
              <a:t/>
            </a:r>
            <a:br>
              <a:rPr lang="en-GB" sz="1600" b="1" dirty="0" smtClean="0"/>
            </a:br>
            <a:r>
              <a:rPr lang="en-GB" sz="1600" b="1" dirty="0" err="1" smtClean="0"/>
              <a:t>Prevederile</a:t>
            </a:r>
            <a:r>
              <a:rPr lang="en-GB" sz="1600" b="1" dirty="0" smtClean="0"/>
              <a:t> </a:t>
            </a:r>
            <a:r>
              <a:rPr lang="en-GB" sz="1600" b="1" dirty="0" err="1" smtClean="0"/>
              <a:t>prezentei</a:t>
            </a:r>
            <a:r>
              <a:rPr lang="en-GB" sz="1600" b="1" dirty="0" smtClean="0"/>
              <a:t> scheme s-au </a:t>
            </a:r>
            <a:r>
              <a:rPr lang="en-GB" sz="1600" b="1" dirty="0" err="1" smtClean="0"/>
              <a:t>aplicat</a:t>
            </a:r>
            <a:r>
              <a:rPr lang="en-GB" sz="1600" b="1" dirty="0" smtClean="0"/>
              <a:t>:</a:t>
            </a:r>
            <a:br>
              <a:rPr lang="en-GB" sz="1600" b="1" dirty="0" smtClean="0"/>
            </a:br>
            <a:r>
              <a:rPr lang="en-GB" sz="1600" b="1" dirty="0" smtClean="0"/>
              <a:t/>
            </a:r>
            <a:br>
              <a:rPr lang="en-GB" sz="1600" b="1" dirty="0" smtClean="0"/>
            </a:br>
            <a:r>
              <a:rPr lang="en-GB" sz="1600" b="1" dirty="0" smtClean="0"/>
              <a:t>   a)  </a:t>
            </a:r>
            <a:r>
              <a:rPr lang="en-GB" sz="1600" b="1" dirty="0" err="1" smtClean="0"/>
              <a:t>producatorilor</a:t>
            </a:r>
            <a:r>
              <a:rPr lang="en-GB" sz="1600" b="1" dirty="0" smtClean="0"/>
              <a:t> </a:t>
            </a:r>
            <a:r>
              <a:rPr lang="en-GB" sz="1600" b="1" dirty="0" err="1" smtClean="0"/>
              <a:t>agricoli</a:t>
            </a:r>
            <a:r>
              <a:rPr lang="en-GB" sz="1600" b="1" dirty="0" smtClean="0"/>
              <a:t> </a:t>
            </a:r>
            <a:r>
              <a:rPr lang="en-GB" sz="1600" b="1" dirty="0" err="1" smtClean="0"/>
              <a:t>persoane</a:t>
            </a:r>
            <a:r>
              <a:rPr lang="en-GB" sz="1600" b="1" dirty="0" smtClean="0"/>
              <a:t> </a:t>
            </a:r>
            <a:r>
              <a:rPr lang="en-GB" sz="1600" b="1" dirty="0" err="1" smtClean="0"/>
              <a:t>fizice</a:t>
            </a:r>
            <a:r>
              <a:rPr lang="en-GB" sz="1600" b="1" dirty="0" smtClean="0"/>
              <a:t> care </a:t>
            </a:r>
            <a:r>
              <a:rPr lang="en-GB" sz="1600" b="1" dirty="0" err="1" smtClean="0"/>
              <a:t>detin</a:t>
            </a:r>
            <a:r>
              <a:rPr lang="en-GB" sz="1600" b="1" dirty="0" smtClean="0"/>
              <a:t> </a:t>
            </a:r>
            <a:r>
              <a:rPr lang="en-GB" sz="1600" b="1" dirty="0" err="1" smtClean="0"/>
              <a:t>atestat</a:t>
            </a:r>
            <a:r>
              <a:rPr lang="en-GB" sz="1600" b="1" dirty="0" smtClean="0"/>
              <a:t> de </a:t>
            </a:r>
            <a:r>
              <a:rPr lang="en-GB" sz="1600" b="1" dirty="0" err="1" smtClean="0"/>
              <a:t>producator</a:t>
            </a:r>
            <a:r>
              <a:rPr lang="en-GB" sz="1600" b="1" dirty="0" smtClean="0"/>
              <a:t> </a:t>
            </a:r>
            <a:r>
              <a:rPr lang="en-GB" sz="1600" b="1" dirty="0" err="1" smtClean="0"/>
              <a:t>emis</a:t>
            </a:r>
            <a:r>
              <a:rPr lang="en-GB" sz="1600" b="1" dirty="0" smtClean="0"/>
              <a:t> in </a:t>
            </a:r>
            <a:r>
              <a:rPr lang="en-GB" sz="1600" b="1" dirty="0" err="1" smtClean="0"/>
              <a:t>baza</a:t>
            </a:r>
            <a:r>
              <a:rPr lang="en-GB" sz="1600" b="1" dirty="0" smtClean="0"/>
              <a:t> </a:t>
            </a:r>
            <a:r>
              <a:rPr lang="en-GB" sz="1600" b="1" dirty="0" err="1" smtClean="0"/>
              <a:t>Legii</a:t>
            </a:r>
            <a:r>
              <a:rPr lang="en-GB" sz="1600" b="1" dirty="0" smtClean="0"/>
              <a:t> </a:t>
            </a:r>
            <a:r>
              <a:rPr lang="en-GB" sz="1600" b="1" dirty="0" smtClean="0">
                <a:hlinkClick r:id="rId4"/>
              </a:rPr>
              <a:t>nr. 145/2014</a:t>
            </a:r>
            <a:r>
              <a:rPr lang="en-GB" sz="1600" b="1" dirty="0" smtClean="0"/>
              <a:t> </a:t>
            </a:r>
            <a:r>
              <a:rPr lang="en-GB" sz="1600" b="1" dirty="0" err="1" smtClean="0"/>
              <a:t>pentru</a:t>
            </a:r>
            <a:r>
              <a:rPr lang="en-GB" sz="1600" b="1" dirty="0" smtClean="0"/>
              <a:t> </a:t>
            </a:r>
            <a:r>
              <a:rPr lang="en-GB" sz="1600" b="1" dirty="0" err="1" smtClean="0"/>
              <a:t>stabilirea</a:t>
            </a:r>
            <a:r>
              <a:rPr lang="en-GB" sz="1600" b="1" dirty="0" smtClean="0"/>
              <a:t> </a:t>
            </a:r>
            <a:r>
              <a:rPr lang="en-GB" sz="1600" b="1" dirty="0" err="1" smtClean="0"/>
              <a:t>unor</a:t>
            </a:r>
            <a:r>
              <a:rPr lang="en-GB" sz="1600" b="1" dirty="0" smtClean="0"/>
              <a:t> </a:t>
            </a:r>
            <a:r>
              <a:rPr lang="en-GB" sz="1600" b="1" dirty="0" err="1" smtClean="0"/>
              <a:t>masuri</a:t>
            </a:r>
            <a:r>
              <a:rPr lang="en-GB" sz="1600" b="1" dirty="0" smtClean="0"/>
              <a:t> de </a:t>
            </a:r>
            <a:r>
              <a:rPr lang="en-GB" sz="1600" b="1" dirty="0" err="1" smtClean="0"/>
              <a:t>reglementare</a:t>
            </a:r>
            <a:r>
              <a:rPr lang="en-GB" sz="1600" b="1" dirty="0" smtClean="0"/>
              <a:t> a </a:t>
            </a:r>
            <a:r>
              <a:rPr lang="en-GB" sz="1600" b="1" dirty="0" err="1" smtClean="0"/>
              <a:t>pietei</a:t>
            </a:r>
            <a:r>
              <a:rPr lang="en-GB" sz="1600" b="1" dirty="0" smtClean="0"/>
              <a:t> </a:t>
            </a:r>
            <a:r>
              <a:rPr lang="en-GB" sz="1600" b="1" dirty="0" err="1" smtClean="0"/>
              <a:t>produselor</a:t>
            </a:r>
            <a:r>
              <a:rPr lang="en-GB" sz="1600" b="1" dirty="0" smtClean="0"/>
              <a:t> din </a:t>
            </a:r>
            <a:r>
              <a:rPr lang="en-GB" sz="1600" b="1" dirty="0" err="1" smtClean="0"/>
              <a:t>sectorul</a:t>
            </a:r>
            <a:r>
              <a:rPr lang="en-GB" sz="1600" b="1" dirty="0" smtClean="0"/>
              <a:t> </a:t>
            </a:r>
            <a:r>
              <a:rPr lang="en-GB" sz="1600" b="1" dirty="0" err="1" smtClean="0"/>
              <a:t>agricol</a:t>
            </a:r>
            <a:r>
              <a:rPr lang="en-GB" sz="1600" b="1" dirty="0" smtClean="0"/>
              <a:t>, cu </a:t>
            </a:r>
            <a:r>
              <a:rPr lang="en-GB" sz="1600" b="1" dirty="0" err="1" smtClean="0"/>
              <a:t>modificarile</a:t>
            </a:r>
            <a:r>
              <a:rPr lang="en-GB" sz="1600" b="1" dirty="0" smtClean="0"/>
              <a:t> </a:t>
            </a:r>
            <a:r>
              <a:rPr lang="en-GB" sz="1600" b="1" dirty="0" err="1" smtClean="0"/>
              <a:t>si</a:t>
            </a:r>
            <a:r>
              <a:rPr lang="en-GB" sz="1600" b="1" dirty="0" smtClean="0"/>
              <a:t> </a:t>
            </a:r>
            <a:r>
              <a:rPr lang="en-GB" sz="1600" b="1" dirty="0" err="1" smtClean="0"/>
              <a:t>completarile</a:t>
            </a:r>
            <a:r>
              <a:rPr lang="en-GB" sz="1600" b="1" dirty="0" smtClean="0"/>
              <a:t> </a:t>
            </a:r>
            <a:r>
              <a:rPr lang="en-GB" sz="1600" b="1" dirty="0" err="1" smtClean="0"/>
              <a:t>ulterioare</a:t>
            </a:r>
            <a:r>
              <a:rPr lang="en-GB" sz="1600" b="1" dirty="0" smtClean="0"/>
              <a:t>, </a:t>
            </a:r>
            <a:r>
              <a:rPr lang="en-GB" sz="1600" b="1" dirty="0" err="1" smtClean="0"/>
              <a:t>valabil</a:t>
            </a:r>
            <a:r>
              <a:rPr lang="en-GB" sz="1600" b="1" dirty="0" smtClean="0"/>
              <a:t> </a:t>
            </a:r>
            <a:r>
              <a:rPr lang="en-GB" sz="1600" b="1" dirty="0" err="1" smtClean="0"/>
              <a:t>pana</a:t>
            </a:r>
            <a:r>
              <a:rPr lang="en-GB" sz="1600" b="1" dirty="0" smtClean="0"/>
              <a:t> la 31 </a:t>
            </a:r>
            <a:r>
              <a:rPr lang="en-GB" sz="1600" b="1" dirty="0" err="1" smtClean="0"/>
              <a:t>decembrie</a:t>
            </a:r>
            <a:r>
              <a:rPr lang="en-GB" sz="1600" b="1" dirty="0" smtClean="0"/>
              <a:t> 2022;</a:t>
            </a:r>
            <a:br>
              <a:rPr lang="en-GB" sz="1600" b="1" dirty="0" smtClean="0"/>
            </a:br>
            <a:r>
              <a:rPr lang="en-GB" sz="1600" b="1" dirty="0" smtClean="0"/>
              <a:t/>
            </a:r>
            <a:br>
              <a:rPr lang="en-GB" sz="1600" b="1" dirty="0" smtClean="0"/>
            </a:br>
            <a:r>
              <a:rPr lang="en-GB" sz="1600" b="1" dirty="0" smtClean="0"/>
              <a:t>   b) </a:t>
            </a:r>
            <a:r>
              <a:rPr lang="en-GB" sz="1600" b="1" dirty="0" err="1" smtClean="0"/>
              <a:t>producatorilor</a:t>
            </a:r>
            <a:r>
              <a:rPr lang="en-GB" sz="1600" b="1" dirty="0" smtClean="0"/>
              <a:t> </a:t>
            </a:r>
            <a:r>
              <a:rPr lang="en-GB" sz="1600" b="1" dirty="0" err="1" smtClean="0"/>
              <a:t>agricoli</a:t>
            </a:r>
            <a:r>
              <a:rPr lang="en-GB" sz="1600" b="1" dirty="0" smtClean="0"/>
              <a:t> </a:t>
            </a:r>
            <a:r>
              <a:rPr lang="en-GB" sz="1600" b="1" dirty="0" err="1" smtClean="0"/>
              <a:t>persoane</a:t>
            </a:r>
            <a:r>
              <a:rPr lang="en-GB" sz="1600" b="1" dirty="0" smtClean="0"/>
              <a:t> </a:t>
            </a:r>
            <a:r>
              <a:rPr lang="en-GB" sz="1600" b="1" dirty="0" err="1" smtClean="0"/>
              <a:t>fizice</a:t>
            </a:r>
            <a:r>
              <a:rPr lang="en-GB" sz="1600" b="1" dirty="0" smtClean="0"/>
              <a:t> </a:t>
            </a:r>
            <a:r>
              <a:rPr lang="en-GB" sz="1600" b="1" dirty="0" err="1" smtClean="0"/>
              <a:t>autorizate</a:t>
            </a:r>
            <a:r>
              <a:rPr lang="en-GB" sz="1600" b="1" dirty="0" smtClean="0"/>
              <a:t>, </a:t>
            </a:r>
            <a:r>
              <a:rPr lang="en-GB" sz="1600" b="1" dirty="0" err="1" smtClean="0"/>
              <a:t>intreprinderi</a:t>
            </a:r>
            <a:r>
              <a:rPr lang="en-GB" sz="1600" b="1" dirty="0" smtClean="0"/>
              <a:t> </a:t>
            </a:r>
            <a:r>
              <a:rPr lang="en-GB" sz="1600" b="1" dirty="0" err="1" smtClean="0"/>
              <a:t>individuale</a:t>
            </a:r>
            <a:r>
              <a:rPr lang="en-GB" sz="1600" b="1" dirty="0" smtClean="0"/>
              <a:t> </a:t>
            </a:r>
            <a:r>
              <a:rPr lang="en-GB" sz="1600" b="1" dirty="0" err="1" smtClean="0"/>
              <a:t>si</a:t>
            </a:r>
            <a:r>
              <a:rPr lang="en-GB" sz="1600" b="1" dirty="0" smtClean="0"/>
              <a:t> </a:t>
            </a:r>
            <a:r>
              <a:rPr lang="en-GB" sz="1600" b="1" dirty="0" err="1" smtClean="0"/>
              <a:t>intreprinderi</a:t>
            </a:r>
            <a:r>
              <a:rPr lang="en-GB" sz="1600" b="1" dirty="0" smtClean="0"/>
              <a:t> </a:t>
            </a:r>
            <a:r>
              <a:rPr lang="en-GB" sz="1600" b="1" dirty="0" err="1" smtClean="0"/>
              <a:t>familiale</a:t>
            </a:r>
            <a:r>
              <a:rPr lang="en-GB" sz="1600" b="1" dirty="0" smtClean="0"/>
              <a:t>, </a:t>
            </a:r>
            <a:r>
              <a:rPr lang="en-GB" sz="1600" b="1" dirty="0" err="1" smtClean="0"/>
              <a:t>constituite</a:t>
            </a:r>
            <a:r>
              <a:rPr lang="en-GB" sz="1600" b="1" dirty="0" smtClean="0"/>
              <a:t> </a:t>
            </a:r>
            <a:r>
              <a:rPr lang="en-GB" sz="1600" b="1" dirty="0" err="1" smtClean="0"/>
              <a:t>potrivit</a:t>
            </a:r>
            <a:r>
              <a:rPr lang="en-GB" sz="1600" b="1" dirty="0" smtClean="0"/>
              <a:t> </a:t>
            </a:r>
            <a:r>
              <a:rPr lang="en-GB" sz="1600" b="1" dirty="0" err="1" smtClean="0"/>
              <a:t>prevederilor</a:t>
            </a:r>
            <a:r>
              <a:rPr lang="en-GB" sz="1600" b="1" dirty="0" smtClean="0"/>
              <a:t> </a:t>
            </a:r>
            <a:r>
              <a:rPr lang="en-GB" sz="1600" b="1" dirty="0" err="1" smtClean="0"/>
              <a:t>legale</a:t>
            </a:r>
            <a:r>
              <a:rPr lang="en-GB" sz="1600" b="1" dirty="0" smtClean="0"/>
              <a:t> in </a:t>
            </a:r>
            <a:r>
              <a:rPr lang="en-GB" sz="1600" b="1" dirty="0" err="1" smtClean="0"/>
              <a:t>vigoare</a:t>
            </a:r>
            <a:r>
              <a:rPr lang="en-GB" sz="1600" b="1" dirty="0" smtClean="0"/>
              <a:t>;</a:t>
            </a:r>
            <a:br>
              <a:rPr lang="en-GB" sz="1600" b="1" dirty="0" smtClean="0"/>
            </a:br>
            <a:r>
              <a:rPr lang="en-GB" sz="1600" b="1" dirty="0" smtClean="0"/>
              <a:t/>
            </a:r>
            <a:br>
              <a:rPr lang="en-GB" sz="1600" b="1" dirty="0" smtClean="0"/>
            </a:br>
            <a:r>
              <a:rPr lang="en-GB" sz="1600" b="1" dirty="0" smtClean="0"/>
              <a:t>   c) </a:t>
            </a:r>
            <a:r>
              <a:rPr lang="en-GB" sz="1600" b="1" dirty="0" err="1" smtClean="0"/>
              <a:t>producatorilor</a:t>
            </a:r>
            <a:r>
              <a:rPr lang="en-GB" sz="1600" b="1" dirty="0" smtClean="0"/>
              <a:t> </a:t>
            </a:r>
            <a:r>
              <a:rPr lang="en-GB" sz="1600" b="1" dirty="0" err="1" smtClean="0"/>
              <a:t>agricoli</a:t>
            </a:r>
            <a:r>
              <a:rPr lang="en-GB" sz="1600" b="1" dirty="0" smtClean="0"/>
              <a:t> </a:t>
            </a:r>
            <a:r>
              <a:rPr lang="en-GB" sz="1600" b="1" dirty="0" err="1" smtClean="0"/>
              <a:t>persoane</a:t>
            </a:r>
            <a:r>
              <a:rPr lang="en-GB" sz="1600" b="1" dirty="0" smtClean="0"/>
              <a:t> </a:t>
            </a:r>
            <a:r>
              <a:rPr lang="en-GB" sz="1600" b="1" dirty="0" err="1" smtClean="0"/>
              <a:t>juridice</a:t>
            </a:r>
            <a:r>
              <a:rPr lang="en-GB" sz="1600" b="1" dirty="0" smtClean="0"/>
              <a:t>.</a:t>
            </a:r>
            <a:br>
              <a:rPr lang="en-GB" sz="1600" b="1" dirty="0" smtClean="0"/>
            </a:br>
            <a:r>
              <a:rPr lang="en-GB" sz="1600" b="1" dirty="0" smtClean="0"/>
              <a:t> </a:t>
            </a:r>
            <a:r>
              <a:rPr lang="it-IT" sz="2800" b="1" u="sng" dirty="0" smtClean="0">
                <a:solidFill>
                  <a:srgbClr val="FF0000"/>
                </a:solidFill>
                <a:latin typeface="Times New Roman" pitchFamily="18" charset="0"/>
                <a:cs typeface="Times New Roman" pitchFamily="18" charset="0"/>
              </a:rPr>
              <a:t/>
            </a:r>
            <a:br>
              <a:rPr lang="it-IT" sz="2800" b="1" u="sng" dirty="0" smtClean="0">
                <a:solidFill>
                  <a:srgbClr val="FF0000"/>
                </a:solidFill>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r>
            <a:br>
              <a:rPr lang="it-IT" sz="2800" b="1" dirty="0" smtClean="0">
                <a:latin typeface="Times New Roman" pitchFamily="18" charset="0"/>
                <a:cs typeface="Times New Roman" pitchFamily="18" charset="0"/>
              </a:rPr>
            </a:br>
            <a:r>
              <a:rPr lang="it-IT" sz="2800" b="1" dirty="0" smtClean="0">
                <a:latin typeface="Times New Roman" pitchFamily="18" charset="0"/>
                <a:cs typeface="Times New Roman" pitchFamily="18" charset="0"/>
              </a:rPr>
              <a:t> </a:t>
            </a:r>
            <a:br>
              <a:rPr lang="it-IT" sz="2800" b="1" dirty="0" smtClean="0">
                <a:latin typeface="Times New Roman" pitchFamily="18" charset="0"/>
                <a:cs typeface="Times New Roman" pitchFamily="18" charset="0"/>
              </a:rPr>
            </a:b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r>
              <a:rPr lang="en-US" sz="2800" dirty="0" smtClean="0">
                <a:solidFill>
                  <a:srgbClr val="000000"/>
                </a:solidFill>
                <a:latin typeface="Times New Roman" pitchFamily="18" charset="0"/>
                <a:cs typeface="Times New Roman" pitchFamily="18" charset="0"/>
              </a:rPr>
              <a:t/>
            </a:r>
            <a:br>
              <a:rPr lang="en-US" sz="2800" dirty="0" smtClean="0">
                <a:solidFill>
                  <a:srgbClr val="000000"/>
                </a:solidFill>
                <a:latin typeface="Times New Roman" pitchFamily="18" charset="0"/>
                <a:cs typeface="Times New Roman" pitchFamily="18" charset="0"/>
              </a:rPr>
            </a:br>
            <a:endParaRPr lang="en-US" sz="2800" dirty="0" smtClean="0">
              <a:solidFill>
                <a:srgbClr val="000000"/>
              </a:solidFill>
              <a:latin typeface="Times New Roman" pitchFamily="18" charset="0"/>
              <a:cs typeface="Times New Roman" pitchFamily="18" charset="0"/>
            </a:endParaRPr>
          </a:p>
        </p:txBody>
      </p:sp>
      <p:sp>
        <p:nvSpPr>
          <p:cNvPr id="16" name="Rectangle 15"/>
          <p:cNvSpPr/>
          <p:nvPr/>
        </p:nvSpPr>
        <p:spPr>
          <a:xfrm>
            <a:off x="1676400" y="457200"/>
            <a:ext cx="6858000" cy="646331"/>
          </a:xfrm>
          <a:prstGeom prst="rect">
            <a:avLst/>
          </a:prstGeom>
        </p:spPr>
        <p:txBody>
          <a:bodyPr wrap="square">
            <a:spAutoFit/>
          </a:bodyPr>
          <a:lstStyle/>
          <a:p>
            <a:pPr algn="ctr"/>
            <a:r>
              <a:rPr lang="ro-RO" b="1" dirty="0" smtClean="0">
                <a:solidFill>
                  <a:srgbClr val="000000"/>
                </a:solidFill>
                <a:latin typeface="Times New Roman" pitchFamily="18" charset="0"/>
              </a:rPr>
              <a:t>MINISTERUL  AGRICULTURII</a:t>
            </a:r>
            <a:r>
              <a:rPr lang="en-US" b="1" dirty="0" smtClean="0">
                <a:solidFill>
                  <a:srgbClr val="000000"/>
                </a:solidFill>
                <a:latin typeface="Times New Roman" pitchFamily="18" charset="0"/>
              </a:rPr>
              <a:t> </a:t>
            </a:r>
            <a:r>
              <a:rPr lang="ro-RO" b="1" dirty="0" smtClean="0">
                <a:solidFill>
                  <a:srgbClr val="000000"/>
                </a:solidFill>
                <a:latin typeface="Times New Roman" pitchFamily="18" charset="0"/>
              </a:rPr>
              <a:t>ŞI DEZVOLTĂRII  RURALE</a:t>
            </a:r>
            <a:endParaRPr lang="en-US" b="1" dirty="0" smtClean="0">
              <a:solidFill>
                <a:srgbClr val="000000"/>
              </a:solidFill>
              <a:latin typeface="Times New Roman" pitchFamily="18" charset="0"/>
            </a:endParaRPr>
          </a:p>
          <a:p>
            <a:pPr algn="ctr"/>
            <a:r>
              <a:rPr lang="ro-RO" b="1" dirty="0" smtClean="0">
                <a:latin typeface="Times New Roman" pitchFamily="18" charset="0"/>
                <a:cs typeface="Times New Roman" pitchFamily="18" charset="0"/>
              </a:rPr>
              <a:t>Direcţia pentru Agricultură Judeţeană Prahova</a:t>
            </a:r>
            <a:endParaRPr lang="en-US" b="1" dirty="0" smtClean="0">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3243</TotalTime>
  <Words>1145</Words>
  <Application>Microsoft Office PowerPoint</Application>
  <PresentationFormat>On-screen Show (4:3)</PresentationFormat>
  <Paragraphs>281</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Slide 1</vt:lpstr>
      <vt:lpstr>Indicatori din Agricultura judeţului Prahova</vt:lpstr>
      <vt:lpstr>Direcţia pentru Agricultură Judeţeană Prahova este instituţie publică cu personalitate juridică, serviciu public deconcentrat în subordinea Ministerului Agriculturii şi Dezvoltării Rurale, responsabilă cu implementarea politicilor şi strategiilor Ministerului Agriculturii şi Dezvoltării Rurale în domeniile de activitate ale acestuia, statistică, asistenţă tehnică, informarea, îndrumarea şi consilierea pentru obţinerea fondurilor europene şi naţionale în rândul fermierilor, efectuarea activităţilor de monitorizare, verificare, inspecţii şi control în domeniile de activitate, precum şi cu alte atribuţii prevăzute de legislaţia în vigoare, la nivel judeţean.</vt:lpstr>
      <vt:lpstr> Suprafaţa totală a judeţului Prahova este de 471.484 ha, din care 268.626 ha suprafaţă agricolă. </vt:lpstr>
      <vt:lpstr>  Conform prevederilor Hotărârii Guvernului nr. 860/2016 privind organizarea, funcționarea și stabilirea atribuțiilor direcțiilor pentru agricultură județene  și a prevederilor Legii nr. 157/2016 privind unele măsuri pentru reorganizarea unor structuri aflate în subordinea/coordonarea Ministerului Agriculturii și Dezvoltării Rurale, numarul de posturi al Direcției pentru Agricultură Județene Prahova este de 34, din care 27 ocupate. </vt:lpstr>
      <vt:lpstr> Direcția pentru Agricultură Județeană Prahova este finanţată din venituri proprii şi subvenţii de la bugetul de stat.    Structura prestărilor de servicii specifice prin care se constituie veniturile proprii, precum şi cuantumul taxelor şi tarifelor se aprobă prin ordin al ministrului agriculturii şi dezvoltării rurale, cu respectarea legislaţiei în vigoare, la propunerea direcţiei.  </vt:lpstr>
      <vt:lpstr>       Pentru anul 2022 D.A.J. Prahova   a avut  buget aprobat în valoare totala de 18.093.000 lei.                      Buget pentru finantare DAJ – 2.777.149 lei Subvenții de la  bugetul de stat – 17.880.946 lei       Buget diverse forme sprijin fermieri – 15.103.979 lei Venituri proprii – 15.993 lei – încasate D.A.J.  Venituri încasate de M.A.D.R. – 5.293.498,72 lei         </vt:lpstr>
      <vt:lpstr>Promovarea și implementarea programelor de sprijin pentru fermierii și producătorii agricoli </vt:lpstr>
      <vt:lpstr>                             H.G. nr. 148/2022 pentru aprobarea                   programului de sustinere a productiei        de legume in spatii protejate pentru anul 2022  Prevederile prezentei scheme s-au aplicat:     a)  producatorilor agricoli persoane fizice care detin atestat de producator emis in baza Legii nr. 145/2014 pentru stabilirea unor masuri de reglementare a pietei produselor din sectorul agricol, cu modificarile si completarile ulterioare, valabil pana la 31 decembrie 2022;     b) producatorilor agricoli persoane fizice autorizate, intreprinderi individuale si intreprinderi familiale, constituite potrivit prevederilor legale in vigoare;     c) producatorilor agricoli persoane juridice.          </vt:lpstr>
      <vt:lpstr>           Pentru a fi eligibili la acordarea ajutorului de minimis pentru productia de legume in spatii protejate, beneficiarii  au trebuit sa indeplineasca, cumulativ, urmatoarele criterii de eligibilitate:    a) sa solicite ajutorul de minimis prevazut de prezenta hotarare;    b) sa utilizeze o suprafata cumulata de minimum 1.000 mp/ciclu de productie, cultivata exclusiv cu tomate in ciclul I, iar in ciclul II cu una dintre culturile de tomate, ardei gras si/sau lung - capia, castraveti, fasole pastai, salata, spanac, ceapa verde;    c) sa marcheze suprafata , la loc vizibil, cu o placa-indicator, pe care sa se gaseasca inscriptia „Program sustinere legume, anul 2022, beneficiar numarul .............., Directia pentru Agricultura a Judetului .........../Municipiului Bucuresti“, cu dimensiunea minima recomandata de 50 cm/70 cm;    d) sa obtina productiile minime corespunzatoare culturii infiintate;    e) sa fie inregistrati in evidentele Registrului agricol deschis la primariile in a caror raza administrativ-teritoriala se afla suprafetele cultivate cu legume in spatiile protejate in anul 2022;    f) sa detina Registrul de evidenta a tratamentelor cu produse de protectie a plantelor, conform modelului prevazutn legislatie, avizat de OFJ;    g) sa faca dovada obtinerii productiei minime realizate, prin documente justificative in functie de forma de organizare;    h) sa obtina legume care nu depasesc continutul maxim aplicabil reziduurilor de pesticide, conditie care se verifica conform prevederilor prevazute de legislatie;             </vt:lpstr>
      <vt:lpstr>         Valoarea sprijinului financiar acordat prin schema de ajutor de minimis s-a exprimat sub forma unei subventii, potrivit Regulamentului de minimis in sectorul agricol.     Valoarea maxima in euro a sprijinului financiar de ajutor de minimis/beneficiar poate fi de 4.000 euro, respectiv:     a) 3.000 euro/cultura in ciclul I/1.000 mp/beneficiar;     b) 1.000 euro/cultura in ciclul II/1.000 mp/beneficiar.            </vt:lpstr>
      <vt:lpstr>     H.G. nr. 148/2022 pentru aprobarea programului de sustinere a productiei  de legume in spatii protejate pentru anul 2022  Număr beneficiari program ciclul I  –  729  Total sprijin ciclul I – 10.820.182,50 lei     Număr beneficiari program ciclul II  –  800   Total sprijin ciclul II – 3.958.000,00 lei        </vt:lpstr>
      <vt:lpstr>                                   H.G. nr. HOTARARE Nr.798/2022 pentru aprobarea Programului de sustinere a productiei                    de struguri de masa pentru anul 2022         Prevederile prezentei scheme s-a aplicat  intreprinderilor/intreprinderilor unice definite , pentru productia de struguri de masa , respectiv:  a) producatorilor agricoli persoane fizice care detin atestat de producator emis in baza Legii nr. 145/2014;   b) producatorilor agricoli persoane fizice autorizate, intreprinderi individuale si intreprinderi familiale, constituite potrivit prevederilor legale;   c) producatorilor agricoli persoane juridice.          </vt:lpstr>
      <vt:lpstr>          Pentru a fi eligibili la acordarea ajutorului de minimis pentru productia de struguri de masa, beneficiarii prevazuti au trebuit sa indeplineasca cumulativ urmatoarele criterii de eligibilitate:    a) sa solicite ajutorul de minimis prevazut de prezenta hotarare, prin completarea unei cereri al carei model a fost prevazut de legislatie;    b) sa utilizeze o suprafata cu plantatii de struguri de masa, de minimum 1.000 mp si maximum 10 ha inclusiv, marcata la loc vizibil cu o placa-indicator/exploatatie, pe care sa se gaseasca inscriptia „Program sustinere struguri de masa, anul ................, beneficiar numarul ................................, Directia pentru Agricultura Judeteana ............../a Municipiului Bucuresti“, cu dimensiunea minima recomandata de 50 cm/70 cm;    c) sa obtina o productie de minimum 6.000 kg struguri de masa/ha de pe suprafata ;    d) sa fie inregistrati in evidentele Registrului agricol deschis la primariile in a caror raza administrativ-teritoriala se afla suprafetele cu plantatiile de struguri de masa, in anul 2022, la specificatia vii nobile pe rod, pentru struguri de masa;     e) sa detina Registrul de evidenta a tratamentelor cu produse de protectie a plantelor, conform modelului prevazut in legislatie, completat pentru anul de productie 2022 si avizat de OFJ;      f) sa faca dovada productiei minime realizate potrivit prevederilor lit. c) prin documente justificative, in functie de forma de organizare.          </vt:lpstr>
      <vt:lpstr>    H.G. nr. HOTARARE Nr.798/2022 pentru aprobarea Programului de sustinere a productiei  de struguri de masa pentru anul 2022   Valoarea maxima in euro a sprijinului financiar de ajutor de minimis care s-a acordat beneficiarilor a fost  de 1.200 euro/ha   Număr beneficiari program –  14  Total sprijin – 111.793,71 lei      </vt:lpstr>
      <vt:lpstr>     H.G. 365/2020 cu completările și modificările ulterioare –            H.G. 365/2020 cu completările și modificările ulterioare -  Ajutor de minimis pentru aplicarea programului de susținere a crescătorilor de porci de reproducție din rasele Bazna și/sau Mangalița pentru perioada 2020 – 2022  Schema de ajutor de minimis se aplica întreprinderilor/întreprinderilor unice, respectiv:     a)producatorilor agricoli prevazuti de legislatie, persoane fizice autorizate, întreprinderi individuale si întreprinderi familiale, constituite potrivit prevederilor legale;     b)producatorilor agricoli persoane juridice.            </vt:lpstr>
      <vt:lpstr>    Pentru a fi eligibili la acordarea ajutorului de minimis, beneficiarii  trebuie sa îndeplineasca cumulativ urmatoarele conditii de eligibilitate:        a)sa detina exploatatii înregistrate/autorizate sanitar-veterinar;      b)sa detina scroafe din rasele Bazna si/sau Mangalita, înscrise în registrul genealogic în sectiunea principala la data depunerii cererii de înscriere identificate si înregistrate în RNE;    c)sa detina registrul exploatatiei, completat si actualizat, în conformitate cu prevederile Normelor sanitar veterinare  d) sa faca dovada livrarii spre comercializare a unui numar de minimum 4 purcei/an/scroafa, la o greutate de minimum 8 kg/cap;       e) sa identifice, potrivit legislatiei în vigoare, purceluşii;       f) sa mentina efectivul de scroafe cu care s-a înscris în program pe toata perioada de derulare a acestuia.        </vt:lpstr>
      <vt:lpstr>     H.G. 365/2020 cu completările și modificările ulterioare –   Ajutor de minimis pentru aplicarea programului de susținere a crescătorilor de porci de reproducție din rasele Bazna și/sau Mangalița pentru perioada 2020 – 2022   1 Beneficiar – Sprijin 7.200 lei       </vt:lpstr>
      <vt:lpstr>                                                 HOTARARE Nr. 147/2022                                 „Ajutor de minimis pentru aplicarea                        programului de sustinere a productiei de usturoi“,  precum si  pentru stabilirea unor masuri de verificare si control al acesteia  Prevederile prezentei scheme s-a aplicat intreprinderilor/ intreprinderilor unice definite de legislatie, respectiv:     a) producatorilor agricoli persoane fizice care detin atestat de producator emis in baza Legii nr. 145/2014;     b) producatorilor agricoli persoane fizice autorizate, intreprinderi individuale si intreprinderi familiale, constituite potrivit prevederilor legislatiei in vigoare;     c) producatorilor agricoli persoane juridice.         </vt:lpstr>
      <vt:lpstr>      </vt:lpstr>
      <vt:lpstr>   Valoarea maxima in euro a sprijinului financiar de ajutor de minimis care se acorda beneficiarilor este de 3.000 euro/ha;               </vt:lpstr>
      <vt:lpstr>   </vt:lpstr>
      <vt:lpstr>      </vt:lpstr>
      <vt:lpstr>Slide 24</vt:lpstr>
      <vt:lpstr>      </vt:lpstr>
      <vt:lpstr>            In cazul in care, constata ca nu sunt indeplinite conditiile de emitere a certificatelor de origine, DAJ comunică generatorilor de deseuri, decizia de respingere a cererii pentru emiterea certificatului de origine a biomasei provenite deseuri, utilizata drept combustibil sau materie prima pentru productia de energie electrica.     -  DAJ tie evidenta certificatelor de origine intrun registru unic de evidenta a certificatelor de origine emise pentru biomasa provenita din deseuri, utilizata drept combustibil sau materie prima pentru productia de energie electrica.     -  DAJ transmite, in prima decada a fiecarei luni, Ministerului Agriculturii si Dezvoltarii Rurale situatia certificatelor de origine emise in luna precedentă.     </vt:lpstr>
      <vt:lpstr>      - Pe baza situatiilor transmise de DAJ, Ministerul Agriculturii si Dezvoltarii Rurale intocmeste Raportul de evidenta la nivel national a certificatelor de origine emise pentru biomasa provenita deseuri, utilizata drept combustibil sau materie prima pentru productia de energie electrica.     - In situatiile in care, ulterior emiterii certificatelor de origine, se constata inadvertente sau elemente certe de neconformitate cu realitatea privind cantitatile de deseuri, DAJ anuleaza certificatele de origine si intocmesc decizii de anulare a certificatului de origine emis pentru biomasa provenita din deseuri, utilizata drept combustibil sau materie prima pentru productia de energie electrica.    </vt:lpstr>
      <vt:lpstr>          - In cazul situatiilor anulării certificatului de origine, generatorii de deseuri nu vor mai beneficia de certificate de origine pentru o perioada de 3 ani de la data emiterii deciziilor de anulare.       - DAJ transmite Ministerului Agriculturii si Dezvoltarii Rurale si Autoritatii Nationale de Reglementare in Domeniul Energiei copii ale deciziilor de anulare, in termen de 3 zile lucratoare de la data emiterii acestora.     </vt:lpstr>
      <vt:lpstr>     Biomasa este considerata ca cea mai importantă resursă regenerabilă, chiar daca nu si cea mai eficienta iar la nivelul judetului in anul 2022, s-au eliberat un numar de 9 certificate de biomasa pentru o cantitate de 12 226 tone deşeuri.    </vt:lpstr>
      <vt:lpstr>    Privind activitatea de fond funciar:  Scoateri terenuri din circuitul agricol au fost 55 dosare  Avize privind clasa de calitate pentru introducerea în intravilan PUZ – 28 Avize privind clasa de calitate pentru introducerea în intravilan PUG – 1  Redări/ Introduceri în circuitul agricol – 7.    </vt:lpstr>
      <vt:lpstr> Scoateri DEFINITIVE din circuitul agricol:  Numar dosare: 42  Suprafata: 58,82 ha   </vt:lpstr>
      <vt:lpstr>  Scoateri temporare terenuri din circuitul agricol:  Numar dosare: 13  Suprafata: 43,1 ha   </vt:lpstr>
      <vt:lpstr>   Registrul Plantatiilor Viticole: Cereri defrisare: 50 Suprafata de vita de vie defrisata: 86,70 ha Autorizatii plantare vita de vie: 13 Modificari: 400 Declaratii recolta: 119 Declaratii de productie: 65 Declaratii de stocuri: 49 Eliberare carnete viticultor: 37 Defrişări operate în RPV : 50     </vt:lpstr>
      <vt:lpstr> AUTORIZATII conform Legii Pomiculturii:  - plantari pomi/arbusti fructiferi:  3 autorizatii cu o suprafata de 14,85 ha.  - defrisari pomi/arbusti fructiferi :  16 autorizatii cu o suprafata de 13,66 ha  - taieri nuci: 393 – 614 pomi taiati </vt:lpstr>
      <vt:lpstr> AUTORIZATII :   S-a alocat cod alphanumeric – autorizare 3 producători ouă de consum  S-au eliberat 7 autorizatii de DEPOZIT  </vt:lpstr>
      <vt:lpstr>                              Implementarea Legii nr. 195/2018 privind Programul de susţinere a crescătorilor de suine pentru activitatea de reproducţie, cu modificările şi completările ulterioare.  La nivelul DAJ Prahova s-au depus  2 cereri de inscriere in Program.  Fiecare proiect este pentru o capacitate de 3.000 locuri pentru scroafe de reproductie.  Valoarea totala pe proiect este de 80.377.821 lei (16.140.000 EURO).  Cofinantarea este de 80%, respectiv 90%.  Au fost incheiate Contractele de finaţare.   </vt:lpstr>
      <vt:lpstr>                                             Implementarea Legii nr. 227/2018 privind aprobarea Programului se susţinere pentru activitatea de reproducţie, incubaţie şi de creştere în sectorul avicol, cu modificările şi completările ulterioare.  La nivelul DAJ Prahova s-au depus  2 cereri de inscriere in Program.  Prin proiecte se solicita capacitati pentru:     - 36.000 locuri tineret de reproductie     - 60.000 locuri  gaini de reproductie  Valoarea totala a unui proiect este de 33.564.231 lei (6.811.200 EURO).   Cofinantarea este de 90%.  Au fost incheiate Contractele de finaţare.         </vt:lpstr>
      <vt:lpstr>  Scopul Legii 17/2014 este:     Stabilirea unor măsuri privind reglementarea vânzării – cumpărării terenurilor agricole situate în extravilan;    Comasarea terenurilor agricole în vederea creşterii dimensiunii fermelor agricole şi constituirea exploataţiilor viabile economic. </vt:lpstr>
      <vt:lpstr>     Vânzarea terenurilor agricole din extravilan - Total dosare depuse  2.740 din care:   2.675 persoane fizice  65 persoane juridice  Total suprafaţă teren agricol intrată în circuitul comercial: 1.698 ha faţă de anul  2021 în care au fost 1.595 ha    Preţ maxim -855.19 lei/ mp fata de 816,67 lei/mp  Număr avize  – 369      </vt:lpstr>
      <vt:lpstr>Conform H.G. 1253/2013 privind agricultura ecologică , în anul 2022 la nivelul judeţului Prahova, s-au înscris: 142 operatori ecologici din care:  Producători agricoli – 86 Distribuitori  – 24 Procesatori  – 18 Exportatori – 2 Importatori – 1 Depozitari – 1 Flora spontana - 1 Exonerati - 9</vt:lpstr>
      <vt:lpstr>Culturile agricole ecologice sunt de arbuşti fructiferi (cătină, afin, zmeur etc.), pomi fructiferi (pruni, meri, etc), legume în spaţii protejate, plante tehnice, plante aromatice, viţă de vie.   O importanţă majoră o reprezintă apicultura, unde sunt deja certificate ecologic peste 3.904 familii de albine.   </vt:lpstr>
      <vt:lpstr> Situaţia statistică a terenurilor la finalul fiecărui an calendaristic (SST) pe judeţ - 104 localităţi  Situaţia anuală ,,Parcul de tractoare şi maşini agricole principale din agricultură” pe judeţ – 104 localităţi  Suprafaţa productivă de primăvară pe judeţ şi forme de proprietate (AGR 2A) – pentru 1.187 subiecţi pentru care s-au depus documente  </vt:lpstr>
      <vt:lpstr>    Hotărârea de Guvern nr. 415/2004 privind regimul de     comercializare a ouălor   Conform legislaţiei ce reglementează alocarea codului alfanumeric producătorului de ouă consum, DAJ Prahova a alocat codul de  identificare pentru metoda de crestere şi expoatare în sistem intensiv       ”hale la sol” -  2 coduri      “free range” – 1 cod  În practica fiind folosite urmatoarele coduri  - 0 -  pentru producţia ecologică, -1- creştere la sol,  - 2 – hale la sol,  -3 – baterii. </vt:lpstr>
      <vt:lpstr>   Suprafaţa recoltată şi producţia obţinută, aplicarea ingraşămintelor a amendamentelor şi pesticidelor, plantărilor şi defrişărilor vii şi pomi (AGR 2B)- pentru 1.187 subiecţi pentru care s-au depus documente.  La solicitarea A.N.A.F. s-au eliberat,  adeverinţe privind suprafeţele deţinute şi producţiile obţinute,  pentru rambursarea de T.V.A.  – 126  ,,Balanţa suprafeţelor arabile şi inventarierea culturilor insămanţate’’ pentru anul 2020 şi ,,Programul producţiei agricole, vegetală şi animală’’pentru anul 2021 pe total judeţ şi sectoare de proprietate   </vt:lpstr>
      <vt:lpstr>   În domeniul vitivinicol:  - s-au efectuat 244 controale  şi s-au aplicat 7 sancţiuni - s-au prelevat 36 probe şi s-au retras 62 527 litri de la comercializare - s-au eliberat / prelungit 32 autorizaţii pentru spaţii pentru comercializarea vinului vrac - s-au autorizat/ reautorizat 15 laboratoare pentru efectuarea analizelor fizico – chimice şi organoleptice pentru vinuri. S-au efectuat verificări pe dosarele depuse în vederea accesării de fonduri europene – plantări viţă de vie prin programul de reconversie/restructurare –  7 solicitări cu o suprafaţă de 63,19 ha.   </vt:lpstr>
      <vt:lpstr>     În domeniul inspecţii fond funciar s-au efectuat 26 controale.  Privind activitatea de inspecţii în domeniul fertilizanţi s-au efectuat 49 de controale.  În domeniul inspecţii pentru organisme modificate genetic s-au efectuat 23 controale cultura conventionala.    </vt:lpstr>
      <vt:lpstr>      Privind activitatea de agricultură ecologică s-au efectuat inspecţii la 21 operatori economici din care:   10 - producători agricoli vegetali,  3 - producători agricoli zootehnie,  1 – procesator,  1- colectare flora spontana 6 – comercianţi 2 – audit de reexaminare  1 – audit la un Organism de control      </vt:lpstr>
      <vt:lpstr>       În domeniul industriei alimentare s-au efectuat 22 controale din care:  21 – Comercializare pâine şi produse de panificaţie   4 – Fabricarea pâinii şi a produselor de panificaţie  1 - Legalitatea atestatului şi a logo-ului produs tradiţional  15– Marcare, ambalare şi comercializare ouă  1 – Risipa alimentara.      </vt:lpstr>
      <vt:lpstr>        În domeniul inspecţii privind depozitele de cereale s-au efectuat 5 controale la depozite de cereale autorizate.   În domeniul inspecţii privind Sistemul Informational pentru Piata Produselor Agricole si Alimentare (SIPPAA) s-au efectuat 6 controale din care:  6 – depozitari        </vt:lpstr>
      <vt:lpstr>           În domeniul inspecţii privind producerea şi valorificarea legumelor şi fructelor s-au intocmit procese verbale de control pentru 175 agenţi economici din care:  61 - producători agricoli  114 – persoane juridice  şi s-au aplicat 25 avertismente.   S-au eliberat certificate de conformitate un număr de 117 din care:  38 - produse import  3 - produse export  76 – program şcolar.            </vt:lpstr>
      <vt:lpstr>Slide 51</vt:lpstr>
      <vt:lpstr>      S-au efectuat cursuri de calificare, de iniţiere şi de instruire a producătorilor agricoli cu 193 absolventi.  Aceste cursuri au fost pentru domeniile:   - apicultor,   - lucrător calificat în cultura plantelor   - Măsura 10 – agro – mediu şi climă  - Măsura 11 – agricultura ecologică.     </vt:lpstr>
      <vt:lpstr>   Î          S-a întocmit documentaţie specifică și s-au eliberat avize consultative în conformitate cu prevederile legii nr. 145/2014 pentru stabilirea unor măsuri de reglementare a pieţei produselor din sectorul agricol.     Numărul de avize consultative eliberate în total de 2.460.            </vt:lpstr>
      <vt:lpstr>   Î          Reprezentanţii D.A.J. au participat în comisiile constituite la nivelul localităţilor pentru constatarea, evaluarea şi stabilirea răspunderii civile pentru pagubele produse de exemplarele din speciile de faună de interes cinegetic, la culturile agricole si animalele domestice, pentru care s-au întocmit 134 procese – verbale şi 12 note de constatare.            </vt:lpstr>
      <vt:lpstr>   Î           De consiliere din partea specialiștilor Direcției pentru Agricultură Județenă Prahova au beneficiat  5.937 de producători agricoli.  Acţiuni de diseminare / informare a producătorilor agricoli privind măsurile din PNDR 2014 – 2020, oportunităţi de accesare a acestora, norme de ecocondiţionalitate, utilizarea produselor şi echipamentelor de protecţie a plantelor, conform Programului din 2022, aprobat de M.A.D.R. – 10.203 de producători agricoli.             </vt:lpstr>
      <vt:lpstr>                 S-au efectuat acţiuni comune ale membrilor Comitetului Local de combatere a Bolilor Prahova, privind pesta porcina africană.          </vt:lpstr>
      <vt:lpstr>      Finalizarea elaborării proiectelor de amenajamente pastorale la nivel judeţean  pentru 102 U.A.T. –uri  cu o suprafaţă totală de 108.773 ha.    Două UAT-uri din total 104 nu deţin suprafeţe cu pajişti permanente (Ploieşti şi Plopeni).      </vt:lpstr>
      <vt:lpstr>        Diseminarea rezultatelor obţinute în cadrul proiectelor ADER prin Planul sectorial pentru cercetare dezvoltare din domeniul agricol şi de dezvoltare rurală pentru perioada 2019 – 2020, în colaborare ICDVV Valea Călugărească – 4 activităţi cu 355 participanţi.       </vt:lpstr>
      <vt:lpstr>          Acţiuni de informare privind înfiinţarea de Puncte Gastronomice Locale desfăşurate la Valea Doftanei şi Comarnic.   La nivelul judeţului s-au înfiinţat 2 Puncte Locale Gastronomice.             </vt:lpstr>
      <vt:lpstr>        Realizarea de materiale informative pentru presa locală privind activităţi şi programe ale M.A.D.R. şi implementate de D.A.J. Prahova, respectiv 98 articole în presa scrisă şi emisiuni TV.         </vt:lpstr>
      <vt:lpstr>       Direcția pentru Agricultură Județenă Prahova, are desemnați membrii în consiliul de administrație al liceului tehnologic cu profil preponderent agricol "Gheorghe Ionescu-Sisești" Valea Călugărească si a participat la activități desfășurate de consiliul de administrație al liceului.      </vt:lpstr>
      <vt:lpstr>        D.A.J. Prahova implementează la nivelul județului politicile și strategiile în domeniile de activitate ale Ministerului Agriculturii și Dezvoltării Rurale și colaborează cu toate instituțiile publice de la nivel județean și național.            </vt:lpstr>
      <vt:lpstr>    Vă  mulţumesc!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Tatiana Dinu</dc:creator>
  <cp:lastModifiedBy>Windows User</cp:lastModifiedBy>
  <cp:revision>576</cp:revision>
  <dcterms:created xsi:type="dcterms:W3CDTF">2019-04-11T08:41:18Z</dcterms:created>
  <dcterms:modified xsi:type="dcterms:W3CDTF">2023-05-29T09:18:07Z</dcterms:modified>
</cp:coreProperties>
</file>