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8"/>
  </p:notesMasterIdLst>
  <p:sldIdLst>
    <p:sldId id="256" r:id="rId2"/>
    <p:sldId id="257" r:id="rId3"/>
    <p:sldId id="258" r:id="rId4"/>
    <p:sldId id="260" r:id="rId5"/>
    <p:sldId id="265" r:id="rId6"/>
    <p:sldId id="259" r:id="rId7"/>
    <p:sldId id="262" r:id="rId8"/>
    <p:sldId id="261" r:id="rId9"/>
    <p:sldId id="263" r:id="rId10"/>
    <p:sldId id="270" r:id="rId11"/>
    <p:sldId id="271" r:id="rId12"/>
    <p:sldId id="267" r:id="rId13"/>
    <p:sldId id="273" r:id="rId14"/>
    <p:sldId id="274" r:id="rId15"/>
    <p:sldId id="275"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33" autoAdjust="0"/>
  </p:normalViewPr>
  <p:slideViewPr>
    <p:cSldViewPr>
      <p:cViewPr varScale="1">
        <p:scale>
          <a:sx n="48" d="100"/>
          <a:sy n="48" d="100"/>
        </p:scale>
        <p:origin x="-1618"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A55819-47CD-46A3-A171-DDD5B6DBD5DC}" type="datetimeFigureOut">
              <a:rPr lang="en-US" smtClean="0"/>
              <a:t>25.05.2023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0F196-C89A-441A-9042-4A4F8AC9D0E2}" type="slidenum">
              <a:rPr lang="en-US" smtClean="0"/>
              <a:t>‹#›</a:t>
            </a:fld>
            <a:endParaRPr lang="en-US"/>
          </a:p>
        </p:txBody>
      </p:sp>
    </p:spTree>
    <p:extLst>
      <p:ext uri="{BB962C8B-B14F-4D97-AF65-F5344CB8AC3E}">
        <p14:creationId xmlns:p14="http://schemas.microsoft.com/office/powerpoint/2010/main" val="185960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ro-RO" sz="1200">
                <a:solidFill>
                  <a:schemeClr val="tx2">
                    <a:lumMod val="75000"/>
                  </a:schemeClr>
                </a:solidFill>
                <a:ea typeface="Calibri"/>
                <a:cs typeface="Times New Roman"/>
              </a:rPr>
              <a:t>D</a:t>
            </a:r>
            <a:r>
              <a:rPr lang="vi-VN" sz="1200">
                <a:solidFill>
                  <a:schemeClr val="tx2">
                    <a:lumMod val="75000"/>
                  </a:schemeClr>
                </a:solidFill>
                <a:ea typeface="Calibri"/>
                <a:cs typeface="Times New Roman"/>
              </a:rPr>
              <a:t>in 11 obiective tematice în perioada 2014-2020, noua politică de coeziune se va concentra pe 5 obiective</a:t>
            </a:r>
            <a:r>
              <a:rPr lang="ro-RO" sz="1200">
                <a:solidFill>
                  <a:schemeClr val="tx2">
                    <a:lumMod val="75000"/>
                  </a:schemeClr>
                </a:solidFill>
                <a:ea typeface="Calibri"/>
                <a:cs typeface="Times New Roman"/>
              </a:rPr>
              <a:t> strategice</a:t>
            </a:r>
            <a:r>
              <a:rPr lang="vi-VN" sz="1200">
                <a:solidFill>
                  <a:schemeClr val="tx2">
                    <a:lumMod val="75000"/>
                  </a:schemeClr>
                </a:solidFill>
                <a:ea typeface="Calibri"/>
                <a:cs typeface="Times New Roman"/>
              </a:rPr>
              <a:t>: </a:t>
            </a:r>
            <a:endParaRPr lang="ro-RO" sz="1200">
              <a:solidFill>
                <a:schemeClr val="tx2">
                  <a:lumMod val="75000"/>
                </a:schemeClr>
              </a:solidFill>
              <a:ea typeface="Calibri"/>
              <a:cs typeface="Times New Roman"/>
            </a:endParaRPr>
          </a:p>
          <a:p>
            <a:pPr marL="0" marR="0" indent="0" algn="l" defTabSz="914400">
              <a:lnSpc>
                <a:spcPct val="100000"/>
              </a:lnSpc>
              <a:spcBef>
                <a:spcPts val="0"/>
              </a:spcBef>
              <a:spcAft>
                <a:spcPts val="0"/>
              </a:spcAft>
              <a:buClrTx/>
              <a:buSzTx/>
              <a:buFontTx/>
              <a:buNone/>
              <a:defRPr/>
            </a:pPr>
            <a:r>
              <a:rPr lang="ro-RO" sz="1200">
                <a:solidFill>
                  <a:schemeClr val="tx2">
                    <a:lumMod val="75000"/>
                  </a:schemeClr>
                </a:solidFill>
                <a:ea typeface="Calibri"/>
                <a:cs typeface="Times New Roman"/>
              </a:rPr>
              <a:t>România </a:t>
            </a:r>
            <a:r>
              <a:rPr lang="vi-VN" sz="1200">
                <a:solidFill>
                  <a:schemeClr val="tx2">
                    <a:lumMod val="75000"/>
                  </a:schemeClr>
                </a:solidFill>
                <a:ea typeface="Calibri"/>
                <a:cs typeface="Times New Roman"/>
              </a:rPr>
              <a:t>consideră bine venită propunerea ca politica de coeziune să sprijine un număr limitat de obiective tematice și priorități de investiții, astfel încât să asigure funcționarea politicii de coeziune ca un real ”motor de convergență și creștere” la nivelul Uniunii Europene. Totodată, considerăm că prioritățile de finanțare  trebuie să fie stabilite ținându-se seama de nevoile identificate la nivel european, național și la nivelul regiunilor</a:t>
            </a:r>
            <a:r>
              <a:rPr lang="ro-RO" sz="1200">
                <a:solidFill>
                  <a:schemeClr val="tx2">
                    <a:lumMod val="75000"/>
                  </a:schemeClr>
                </a:solidFill>
                <a:ea typeface="Calibri"/>
                <a:cs typeface="Times New Roman"/>
              </a:rPr>
              <a:t>.</a:t>
            </a:r>
            <a:endParaRPr lang="vi-VN" sz="1200">
              <a:solidFill>
                <a:schemeClr val="tx2">
                  <a:lumMod val="75000"/>
                </a:schemeClr>
              </a:solidFill>
              <a:ea typeface="Calibri"/>
              <a:cs typeface="Times New Roman"/>
            </a:endParaRPr>
          </a:p>
          <a:p>
            <a:pPr>
              <a:defRPr/>
            </a:pPr>
            <a:endParaRPr lang="en-US"/>
          </a:p>
        </p:txBody>
      </p:sp>
      <p:sp>
        <p:nvSpPr>
          <p:cNvPr id="6" name="Slide Number Placeholder 3"/>
          <p:cNvSpPr>
            <a:spLocks noGrp="1"/>
          </p:cNvSpPr>
          <p:nvPr>
            <p:ph type="sldNum" sz="quarter" idx="10"/>
          </p:nvPr>
        </p:nvSpPr>
        <p:spPr bwMode="auto"/>
        <p:txBody>
          <a:bodyPr/>
          <a:lstStyle/>
          <a:p>
            <a:pPr>
              <a:defRPr/>
            </a:pPr>
            <a:fld id="{FAB4B319-9DDB-4842-94C9-0C289A046767}" type="slidenum">
              <a:rPr lang="ro-RO"/>
              <a:t>14</a:t>
            </a:fld>
            <a:endParaRPr lang="ro-R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smtClean="0"/>
          </a:p>
          <a:p>
            <a:r>
              <a:rPr lang="ro-RO" b="1" dirty="0" smtClean="0"/>
              <a:t>Prin POTJ nu pot fi sprijinite următoarele tipuri de acțiuni: </a:t>
            </a:r>
          </a:p>
          <a:p>
            <a:endParaRPr lang="ro-RO" b="1" dirty="0" smtClean="0"/>
          </a:p>
          <a:p>
            <a:pPr marL="171450" indent="-171450">
              <a:buFont typeface="Arial" panose="020B0604020202020204" pitchFamily="34" charset="0"/>
              <a:buChar char="•"/>
            </a:pPr>
            <a:r>
              <a:rPr lang="ro-RO" b="1" dirty="0" smtClean="0"/>
              <a:t>dezafectarea sau construirea de centrale </a:t>
            </a:r>
            <a:r>
              <a:rPr lang="ro-RO" b="1" dirty="0" err="1" smtClean="0"/>
              <a:t>nucleare;investiții</a:t>
            </a:r>
            <a:r>
              <a:rPr lang="ro-RO" b="1" dirty="0" smtClean="0"/>
              <a:t> în crearea de noi întreprinderi, inclusiv prin incubatoare de afaceri și servicii de consultanță;</a:t>
            </a:r>
          </a:p>
          <a:p>
            <a:pPr marL="171450" indent="-171450">
              <a:buFont typeface="Arial" panose="020B0604020202020204" pitchFamily="34" charset="0"/>
              <a:buChar char="•"/>
            </a:pPr>
            <a:r>
              <a:rPr lang="ro-RO" b="1" dirty="0" smtClean="0"/>
              <a:t>fabricarea, prelucrarea și comercializarea tutunului și a produselor din tutun;</a:t>
            </a:r>
          </a:p>
          <a:p>
            <a:pPr marL="171450" indent="-171450">
              <a:buFont typeface="Arial" panose="020B0604020202020204" pitchFamily="34" charset="0"/>
              <a:buChar char="•"/>
            </a:pPr>
            <a:r>
              <a:rPr lang="ro-RO" b="1" dirty="0" smtClean="0"/>
              <a:t>întreprinderile în dificultate, astfel cum sunt definite la articolul 2 punctul 18 din Regulamentul (UE) nr. 651/2014 al Comisiei;</a:t>
            </a:r>
          </a:p>
          <a:p>
            <a:pPr marL="171450" indent="-171450">
              <a:buFont typeface="Arial" panose="020B0604020202020204" pitchFamily="34" charset="0"/>
              <a:buChar char="•"/>
            </a:pPr>
            <a:r>
              <a:rPr lang="ro-RO" b="1" dirty="0" smtClean="0"/>
              <a:t>investițiile legate de producția, prelucrarea, distribuția, depozitarea sau arderea combustibililor fosili</a:t>
            </a:r>
          </a:p>
          <a:p>
            <a:pPr marL="171450" indent="-171450">
              <a:buFont typeface="Arial" panose="020B0604020202020204" pitchFamily="34" charset="0"/>
              <a:buChar char="•"/>
            </a:pPr>
            <a:r>
              <a:rPr lang="ro-RO" b="1" dirty="0" smtClean="0"/>
              <a:t>investițiile în infrastructura de bandă largă în zonele în care există cel puțin două rețele de bandă largă de categorie echivalentă;</a:t>
            </a:r>
          </a:p>
          <a:p>
            <a:endParaRPr lang="ro-RO" b="1" dirty="0"/>
          </a:p>
        </p:txBody>
      </p:sp>
      <p:sp>
        <p:nvSpPr>
          <p:cNvPr id="4" name="Slide Number Placeholder 3"/>
          <p:cNvSpPr>
            <a:spLocks noGrp="1"/>
          </p:cNvSpPr>
          <p:nvPr>
            <p:ph type="sldNum" sz="quarter" idx="10"/>
          </p:nvPr>
        </p:nvSpPr>
        <p:spPr/>
        <p:txBody>
          <a:bodyPr/>
          <a:lstStyle/>
          <a:p>
            <a:pPr>
              <a:defRPr/>
            </a:pPr>
            <a:fld id="{20255D78-CE19-4E29-B9F8-8B05D18C17AC}" type="slidenum">
              <a:rPr lang="en-US" smtClean="0"/>
              <a:t>15</a:t>
            </a:fld>
            <a:endParaRPr lang="en-US"/>
          </a:p>
        </p:txBody>
      </p:sp>
    </p:spTree>
    <p:extLst>
      <p:ext uri="{BB962C8B-B14F-4D97-AF65-F5344CB8AC3E}">
        <p14:creationId xmlns:p14="http://schemas.microsoft.com/office/powerpoint/2010/main" val="382597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1D8BD707-D9CF-40AE-B4C6-C98DA3205C09}" type="datetimeFigureOut">
              <a:rPr lang="en-US" smtClean="0"/>
              <a:pPr/>
              <a:t>25.05.2023</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pPr/>
              <a:t>25.05.2023</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pPr/>
              <a:t>25.05.2023</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1D8BD707-D9CF-40AE-B4C6-C98DA3205C09}" type="datetimeFigureOut">
              <a:rPr lang="en-US" smtClean="0"/>
              <a:pPr/>
              <a:t>25.05.2023</a:t>
            </a:fld>
            <a:endParaRPr lang="en-US"/>
          </a:p>
        </p:txBody>
      </p:sp>
      <p:sp>
        <p:nvSpPr>
          <p:cNvPr id="11" name="Slide Number Placeholder 10"/>
          <p:cNvSpPr>
            <a:spLocks noGrp="1"/>
          </p:cNvSpPr>
          <p:nvPr>
            <p:ph type="sldNum" sz="quarter" idx="11"/>
          </p:nvPr>
        </p:nvSpPr>
        <p:spPr/>
        <p:txBody>
          <a:bodyPr/>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1D8BD707-D9CF-40AE-B4C6-C98DA3205C09}" type="datetimeFigureOut">
              <a:rPr lang="en-US" smtClean="0"/>
              <a:pPr/>
              <a:t>25.05.2023</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1D8BD707-D9CF-40AE-B4C6-C98DA3205C09}" type="datetimeFigureOut">
              <a:rPr lang="en-US" smtClean="0"/>
              <a:pPr/>
              <a:t>25.05.2023</a:t>
            </a:fld>
            <a:endParaRPr lang="en-US"/>
          </a:p>
        </p:txBody>
      </p:sp>
      <p:sp>
        <p:nvSpPr>
          <p:cNvPr id="13" name="Slide Number Placeholder 12"/>
          <p:cNvSpPr>
            <a:spLocks noGrp="1"/>
          </p:cNvSpPr>
          <p:nvPr>
            <p:ph type="sldNum" sz="quarter" idx="11"/>
          </p:nvPr>
        </p:nvSpPr>
        <p:spPr/>
        <p:txBody>
          <a:body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1D8BD707-D9CF-40AE-B4C6-C98DA3205C09}" type="datetimeFigureOut">
              <a:rPr lang="en-US" smtClean="0"/>
              <a:pPr/>
              <a:t>25.05.2023</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1D8BD707-D9CF-40AE-B4C6-C98DA3205C09}" type="datetimeFigureOut">
              <a:rPr lang="en-US" smtClean="0"/>
              <a:pPr/>
              <a:t>25.05.2023</a:t>
            </a:fld>
            <a:endParaRPr lang="en-US"/>
          </a:p>
        </p:txBody>
      </p:sp>
      <p:sp>
        <p:nvSpPr>
          <p:cNvPr id="10" name="Slide Number Placeholder 9"/>
          <p:cNvSpPr>
            <a:spLocks noGrp="1"/>
          </p:cNvSpPr>
          <p:nvPr>
            <p:ph type="sldNum" sz="quarter" idx="11"/>
          </p:nvPr>
        </p:nvSpPr>
        <p:spPr/>
        <p:txBody>
          <a:bodyPr/>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D8BD707-D9CF-40AE-B4C6-C98DA3205C09}" type="datetimeFigureOut">
              <a:rPr lang="en-US" smtClean="0"/>
              <a:pPr/>
              <a:t>25.05.2023</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1D8BD707-D9CF-40AE-B4C6-C98DA3205C09}" type="datetimeFigureOut">
              <a:rPr lang="en-US" smtClean="0"/>
              <a:pPr/>
              <a:t>25.05.2023</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1D8BD707-D9CF-40AE-B4C6-C98DA3205C09}" type="datetimeFigureOut">
              <a:rPr lang="en-US" smtClean="0"/>
              <a:pPr/>
              <a:t>25.05.2023</a:t>
            </a:fld>
            <a:endParaRPr lang="en-US"/>
          </a:p>
        </p:txBody>
      </p:sp>
      <p:sp>
        <p:nvSpPr>
          <p:cNvPr id="17" name="Slide Number Placeholder 16"/>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B6F15528-21DE-4FAA-801E-634DDDAF4B2B}" type="slidenum">
              <a:rPr lang="en-US" smtClean="0"/>
              <a:pPr/>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1D8BD707-D9CF-40AE-B4C6-C98DA3205C09}" type="datetimeFigureOut">
              <a:rPr lang="en-US" smtClean="0"/>
              <a:pPr/>
              <a:t>25.05.2023</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1600200"/>
            <a:ext cx="6781799" cy="3810000"/>
          </a:xfrm>
        </p:spPr>
        <p:txBody>
          <a:bodyPr>
            <a:normAutofit/>
          </a:bodyPr>
          <a:lstStyle/>
          <a:p>
            <a:pPr algn="ctr"/>
            <a:r>
              <a:rPr lang="en-US" sz="3200" i="1" dirty="0" smtClean="0">
                <a:latin typeface="Trebuchet MS" panose="020B0603020202020204" pitchFamily="34" charset="0"/>
              </a:rPr>
              <a:t>AGEN</a:t>
            </a:r>
            <a:r>
              <a:rPr lang="ro-RO" sz="3200" i="1" dirty="0" smtClean="0">
                <a:latin typeface="Trebuchet MS" panose="020B0603020202020204" pitchFamily="34" charset="0"/>
              </a:rPr>
              <a:t>ȚIA NAȚIONALĂ PENTRU OCUPAREA FORȚEI DE MUNCĂ </a:t>
            </a:r>
            <a:br>
              <a:rPr lang="ro-RO" sz="3200" i="1" dirty="0" smtClean="0">
                <a:latin typeface="Trebuchet MS" panose="020B0603020202020204" pitchFamily="34" charset="0"/>
              </a:rPr>
            </a:br>
            <a:r>
              <a:rPr lang="ro-RO" sz="3200" i="1" dirty="0" smtClean="0">
                <a:latin typeface="Trebuchet MS" panose="020B0603020202020204" pitchFamily="34" charset="0"/>
              </a:rPr>
              <a:t/>
            </a:r>
            <a:br>
              <a:rPr lang="ro-RO" sz="3200" i="1" dirty="0" smtClean="0">
                <a:latin typeface="Trebuchet MS" panose="020B0603020202020204" pitchFamily="34" charset="0"/>
              </a:rPr>
            </a:br>
            <a:r>
              <a:rPr lang="ro-RO" sz="3200" i="1" dirty="0">
                <a:latin typeface="Trebuchet MS" panose="020B0603020202020204" pitchFamily="34" charset="0"/>
              </a:rPr>
              <a:t/>
            </a:r>
            <a:br>
              <a:rPr lang="ro-RO" sz="3200" i="1" dirty="0">
                <a:latin typeface="Trebuchet MS" panose="020B0603020202020204" pitchFamily="34" charset="0"/>
              </a:rPr>
            </a:br>
            <a:r>
              <a:rPr lang="ro-RO" sz="3200" i="1" dirty="0" smtClean="0">
                <a:latin typeface="Trebuchet MS" panose="020B0603020202020204" pitchFamily="34" charset="0"/>
              </a:rPr>
              <a:t>- Proiecte finanţate din FSE–</a:t>
            </a:r>
            <a:r>
              <a:rPr lang="ro-RO" sz="1800" dirty="0" smtClean="0">
                <a:latin typeface="Trebuchet MS" panose="020B0603020202020204" pitchFamily="34" charset="0"/>
              </a:rPr>
              <a:t/>
            </a:r>
            <a:br>
              <a:rPr lang="ro-RO" sz="1800" dirty="0" smtClean="0">
                <a:latin typeface="Trebuchet MS" panose="020B0603020202020204" pitchFamily="34" charset="0"/>
              </a:rPr>
            </a:br>
            <a:r>
              <a:rPr lang="ro-RO" sz="1800" dirty="0">
                <a:latin typeface="Trebuchet MS" panose="020B0603020202020204" pitchFamily="34" charset="0"/>
              </a:rPr>
              <a:t/>
            </a:r>
            <a:br>
              <a:rPr lang="ro-RO" sz="1800" dirty="0">
                <a:latin typeface="Trebuchet MS" panose="020B0603020202020204" pitchFamily="34" charset="0"/>
              </a:rPr>
            </a:br>
            <a:endParaRPr lang="en-US" sz="1800" dirty="0">
              <a:latin typeface="Trebuchet MS" panose="020B0603020202020204" pitchFamily="34" charset="0"/>
            </a:endParaRPr>
          </a:p>
        </p:txBody>
      </p:sp>
      <p:pic>
        <p:nvPicPr>
          <p:cNvPr id="10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78179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D:\INTESPO\sigle parteneri\descărc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5715000"/>
            <a:ext cx="823913"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58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001000" cy="1219200"/>
          </a:xfrm>
          <a:pattFill prst="pct90">
            <a:fgClr>
              <a:schemeClr val="tx1">
                <a:lumMod val="75000"/>
                <a:lumOff val="25000"/>
              </a:schemeClr>
            </a:fgClr>
            <a:bgClr>
              <a:schemeClr val="bg1"/>
            </a:bgClr>
          </a:pattFill>
        </p:spPr>
        <p:txBody>
          <a:bodyPr>
            <a:normAutofit/>
          </a:bodyPr>
          <a:lstStyle/>
          <a:p>
            <a:r>
              <a:rPr lang="ro-RO" b="1" i="1" dirty="0">
                <a:solidFill>
                  <a:schemeClr val="bg1"/>
                </a:solidFill>
                <a:latin typeface="Trebuchet MS" panose="020B0603020202020204" pitchFamily="34" charset="0"/>
              </a:rPr>
              <a:t> #SPER </a:t>
            </a:r>
            <a:r>
              <a:rPr lang="ro-RO" b="1" i="1" dirty="0" smtClean="0">
                <a:solidFill>
                  <a:schemeClr val="bg1"/>
                </a:solidFill>
                <a:latin typeface="Trebuchet MS" panose="020B0603020202020204" pitchFamily="34" charset="0"/>
              </a:rPr>
              <a:t>- SPRIJIN </a:t>
            </a:r>
            <a:r>
              <a:rPr lang="ro-RO" b="1" i="1" dirty="0">
                <a:solidFill>
                  <a:schemeClr val="bg1"/>
                </a:solidFill>
                <a:latin typeface="Trebuchet MS" panose="020B0603020202020204" pitchFamily="34" charset="0"/>
              </a:rPr>
              <a:t>PENTRU ANGAJATORI ŞI ANGAJAŢI </a:t>
            </a:r>
            <a:endParaRPr lang="en-US" b="1" i="1" dirty="0">
              <a:solidFill>
                <a:schemeClr val="bg1"/>
              </a:solidFill>
              <a:latin typeface="Trebuchet MS" panose="020B0603020202020204" pitchFamily="34" charset="0"/>
            </a:endParaRPr>
          </a:p>
        </p:txBody>
      </p:sp>
      <p:sp>
        <p:nvSpPr>
          <p:cNvPr id="5" name="Title 2"/>
          <p:cNvSpPr txBox="1">
            <a:spLocks/>
          </p:cNvSpPr>
          <p:nvPr/>
        </p:nvSpPr>
        <p:spPr>
          <a:xfrm>
            <a:off x="457200" y="2090056"/>
            <a:ext cx="8001000" cy="3015343"/>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endParaRPr lang="en-US" dirty="0">
              <a:gradFill>
                <a:gsLst>
                  <a:gs pos="0">
                    <a:prstClr val="black">
                      <a:lumMod val="50000"/>
                    </a:prstClr>
                  </a:gs>
                  <a:gs pos="61000">
                    <a:prstClr val="black"/>
                  </a:gs>
                </a:gsLst>
                <a:lin ang="5400000" scaled="0"/>
              </a:gradFill>
            </a:endParaRPr>
          </a:p>
        </p:txBody>
      </p:sp>
      <p:sp>
        <p:nvSpPr>
          <p:cNvPr id="7" name="Title 2"/>
          <p:cNvSpPr txBox="1">
            <a:spLocks/>
          </p:cNvSpPr>
          <p:nvPr/>
        </p:nvSpPr>
        <p:spPr>
          <a:xfrm>
            <a:off x="457200" y="2111826"/>
            <a:ext cx="8001000" cy="28411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en-US" sz="2400" i="1" dirty="0">
              <a:solidFill>
                <a:prstClr val="black"/>
              </a:solidFill>
              <a:latin typeface="Trebuchet MS" panose="020B0603020202020204" pitchFamily="34" charset="0"/>
            </a:endParaRPr>
          </a:p>
        </p:txBody>
      </p:sp>
      <p:sp>
        <p:nvSpPr>
          <p:cNvPr id="6" name="Title 2"/>
          <p:cNvSpPr txBox="1">
            <a:spLocks/>
          </p:cNvSpPr>
          <p:nvPr/>
        </p:nvSpPr>
        <p:spPr>
          <a:xfrm>
            <a:off x="457200" y="2111826"/>
            <a:ext cx="8001000" cy="34507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en-US" sz="2400" i="1" dirty="0">
              <a:solidFill>
                <a:prstClr val="black"/>
              </a:solidFill>
              <a:latin typeface="Trebuchet MS" panose="020B0603020202020204" pitchFamily="34" charset="0"/>
            </a:endParaRPr>
          </a:p>
        </p:txBody>
      </p:sp>
      <p:sp>
        <p:nvSpPr>
          <p:cNvPr id="8" name="Title 2"/>
          <p:cNvSpPr txBox="1">
            <a:spLocks/>
          </p:cNvSpPr>
          <p:nvPr/>
        </p:nvSpPr>
        <p:spPr>
          <a:xfrm>
            <a:off x="468086" y="1905000"/>
            <a:ext cx="8001000" cy="4800600"/>
          </a:xfrm>
          <a:prstGeom prst="rect">
            <a:avLst/>
          </a:prstGeom>
        </p:spPr>
        <p:txBody>
          <a:bodyPr vert="horz" lIns="91440" tIns="45720" rIns="91440" bIns="45720" rtlCol="0" anchor="ctr">
            <a:normAutofit lnSpcReduction="10000"/>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ro-RO" sz="2400" i="1" dirty="0">
              <a:solidFill>
                <a:prstClr val="black"/>
              </a:solidFill>
              <a:latin typeface="Trebuchet MS" panose="020B0603020202020204" pitchFamily="34" charset="0"/>
            </a:endParaRPr>
          </a:p>
          <a:p>
            <a:pPr marL="342900" indent="-342900" algn="just">
              <a:buFont typeface="Wingdings" panose="05000000000000000000" pitchFamily="2" charset="2"/>
              <a:buChar char="Ø"/>
            </a:pPr>
            <a:endParaRPr lang="ro-RO" sz="2400" i="1" dirty="0" smtClean="0">
              <a:solidFill>
                <a:prstClr val="black"/>
              </a:solidFill>
              <a:latin typeface="Trebuchet MS" panose="020B0603020202020204" pitchFamily="34" charset="0"/>
            </a:endParaRPr>
          </a:p>
          <a:p>
            <a:pPr algn="just"/>
            <a:endParaRPr lang="ro-RO" sz="2400" i="1" dirty="0" smtClean="0">
              <a:solidFill>
                <a:prstClr val="black"/>
              </a:solidFill>
              <a:latin typeface="Trebuchet MS" panose="020B0603020202020204" pitchFamily="34" charset="0"/>
            </a:endParaRPr>
          </a:p>
          <a:p>
            <a:pPr algn="just"/>
            <a:r>
              <a:rPr lang="vi-VN" sz="2000" i="1" dirty="0" smtClean="0">
                <a:solidFill>
                  <a:prstClr val="black"/>
                </a:solidFill>
                <a:latin typeface="Trebuchet MS" panose="020B0603020202020204" pitchFamily="34" charset="0"/>
              </a:rPr>
              <a:t>În </a:t>
            </a:r>
            <a:r>
              <a:rPr lang="vi-VN" sz="2000" b="1" i="1" dirty="0">
                <a:solidFill>
                  <a:srgbClr val="0070C0"/>
                </a:solidFill>
                <a:latin typeface="Trebuchet MS" panose="020B0603020202020204" pitchFamily="34" charset="0"/>
              </a:rPr>
              <a:t>anul 2020</a:t>
            </a:r>
            <a:r>
              <a:rPr lang="vi-VN" sz="2000" i="1" dirty="0">
                <a:solidFill>
                  <a:prstClr val="black"/>
                </a:solidFill>
                <a:latin typeface="Trebuchet MS" panose="020B0603020202020204" pitchFamily="34" charset="0"/>
              </a:rPr>
              <a:t>, concomitent cu aceste proiecte a căror implementare nu a fost suspendată, deși exista această posibilitate, </a:t>
            </a:r>
            <a:r>
              <a:rPr lang="vi-VN" sz="2000" b="1" i="1" dirty="0">
                <a:solidFill>
                  <a:srgbClr val="0070C0"/>
                </a:solidFill>
                <a:latin typeface="Trebuchet MS" panose="020B0603020202020204" pitchFamily="34" charset="0"/>
              </a:rPr>
              <a:t>marea provocare a instituției </a:t>
            </a:r>
            <a:r>
              <a:rPr lang="ro-RO" sz="2000" i="1" dirty="0" smtClean="0">
                <a:solidFill>
                  <a:prstClr val="black"/>
                </a:solidFill>
                <a:latin typeface="Trebuchet MS" panose="020B0603020202020204" pitchFamily="34" charset="0"/>
              </a:rPr>
              <a:t>= </a:t>
            </a:r>
            <a:r>
              <a:rPr lang="vi-VN" sz="2000" b="1" i="1" dirty="0" smtClean="0">
                <a:solidFill>
                  <a:srgbClr val="0070C0"/>
                </a:solidFill>
                <a:latin typeface="Trebuchet MS" panose="020B0603020202020204" pitchFamily="34" charset="0"/>
              </a:rPr>
              <a:t>susținerea </a:t>
            </a:r>
            <a:r>
              <a:rPr lang="vi-VN" sz="2000" b="1" i="1" dirty="0">
                <a:solidFill>
                  <a:srgbClr val="0070C0"/>
                </a:solidFill>
                <a:latin typeface="Trebuchet MS" panose="020B0603020202020204" pitchFamily="34" charset="0"/>
              </a:rPr>
              <a:t>angajaților și angajatorilor </a:t>
            </a:r>
            <a:r>
              <a:rPr lang="vi-VN" sz="2000" i="1" dirty="0">
                <a:solidFill>
                  <a:prstClr val="black"/>
                </a:solidFill>
                <a:latin typeface="Trebuchet MS" panose="020B0603020202020204" pitchFamily="34" charset="0"/>
              </a:rPr>
              <a:t>din sectoarele economice a căror activitate a fost afectată în mod direct de măsurile adoptate la nivel naţional pentru combaterea răspândirii COVID </a:t>
            </a:r>
            <a:r>
              <a:rPr lang="vi-VN" sz="2000" i="1" dirty="0" smtClean="0">
                <a:solidFill>
                  <a:prstClr val="black"/>
                </a:solidFill>
                <a:latin typeface="Trebuchet MS" panose="020B0603020202020204" pitchFamily="34" charset="0"/>
              </a:rPr>
              <a:t>19</a:t>
            </a:r>
            <a:r>
              <a:rPr lang="ro-RO" sz="2000" i="1" dirty="0" smtClean="0">
                <a:solidFill>
                  <a:prstClr val="black"/>
                </a:solidFill>
                <a:latin typeface="Trebuchet MS" panose="020B0603020202020204" pitchFamily="34" charset="0"/>
              </a:rPr>
              <a:t> </a:t>
            </a:r>
            <a:r>
              <a:rPr lang="ro-RO" sz="2000" b="1" i="1" dirty="0" smtClean="0">
                <a:solidFill>
                  <a:srgbClr val="0070C0"/>
                </a:solidFill>
                <a:latin typeface="Trebuchet MS" panose="020B0603020202020204" pitchFamily="34" charset="0"/>
              </a:rPr>
              <a:t>→ plata indemnizaţiei de şomaj tehnic</a:t>
            </a:r>
            <a:r>
              <a:rPr lang="vi-VN" sz="2000" b="1" i="1" dirty="0" smtClean="0">
                <a:solidFill>
                  <a:srgbClr val="0070C0"/>
                </a:solidFill>
                <a:latin typeface="Trebuchet MS" panose="020B0603020202020204" pitchFamily="34" charset="0"/>
              </a:rPr>
              <a:t> </a:t>
            </a:r>
            <a:endParaRPr lang="vi-VN" sz="2000" b="1" i="1" dirty="0">
              <a:solidFill>
                <a:srgbClr val="0070C0"/>
              </a:solidFill>
              <a:latin typeface="Trebuchet MS" panose="020B0603020202020204" pitchFamily="34" charset="0"/>
            </a:endParaRPr>
          </a:p>
          <a:p>
            <a:pPr algn="just"/>
            <a:r>
              <a:rPr lang="ro-RO" sz="2000" i="1" dirty="0" smtClean="0">
                <a:solidFill>
                  <a:prstClr val="black"/>
                </a:solidFill>
              </a:rPr>
              <a:t>	</a:t>
            </a:r>
            <a:endParaRPr lang="ro-RO" sz="2000" i="1" dirty="0" smtClean="0">
              <a:solidFill>
                <a:prstClr val="black"/>
              </a:solidFill>
              <a:latin typeface="Trebuchet MS" panose="020B0603020202020204" pitchFamily="34" charset="0"/>
            </a:endParaRPr>
          </a:p>
          <a:p>
            <a:pPr algn="just"/>
            <a:r>
              <a:rPr lang="vi-VN" sz="2000" i="1" dirty="0" smtClean="0">
                <a:solidFill>
                  <a:prstClr val="black"/>
                </a:solidFill>
                <a:latin typeface="Trebuchet MS" panose="020B0603020202020204" pitchFamily="34" charset="0"/>
              </a:rPr>
              <a:t>→</a:t>
            </a:r>
            <a:r>
              <a:rPr lang="ro-RO" sz="2000" i="1" dirty="0" smtClean="0">
                <a:solidFill>
                  <a:prstClr val="black"/>
                </a:solidFill>
                <a:latin typeface="Trebuchet MS" panose="020B0603020202020204" pitchFamily="34" charset="0"/>
              </a:rPr>
              <a:t> </a:t>
            </a:r>
            <a:r>
              <a:rPr lang="vi-VN" sz="2000" b="1" i="1" dirty="0" smtClean="0">
                <a:solidFill>
                  <a:srgbClr val="0070C0"/>
                </a:solidFill>
                <a:latin typeface="Trebuchet MS" panose="020B0603020202020204" pitchFamily="34" charset="0"/>
              </a:rPr>
              <a:t>cel </a:t>
            </a:r>
            <a:r>
              <a:rPr lang="vi-VN" sz="2000" b="1" i="1" dirty="0">
                <a:solidFill>
                  <a:srgbClr val="0070C0"/>
                </a:solidFill>
                <a:latin typeface="Trebuchet MS" panose="020B0603020202020204" pitchFamily="34" charset="0"/>
              </a:rPr>
              <a:t>mai mare proiect</a:t>
            </a:r>
            <a:r>
              <a:rPr lang="vi-VN" sz="2000" i="1" dirty="0">
                <a:solidFill>
                  <a:prstClr val="black"/>
                </a:solidFill>
                <a:latin typeface="Trebuchet MS" panose="020B0603020202020204" pitchFamily="34" charset="0"/>
              </a:rPr>
              <a:t>, atât din punct de vedere financiar </a:t>
            </a:r>
            <a:r>
              <a:rPr lang="vi-VN" sz="2000" i="1" dirty="0" smtClean="0">
                <a:solidFill>
                  <a:prstClr val="black"/>
                </a:solidFill>
                <a:latin typeface="Trebuchet MS" panose="020B0603020202020204" pitchFamily="34" charset="0"/>
              </a:rPr>
              <a:t>(</a:t>
            </a:r>
            <a:r>
              <a:rPr lang="ro-RO" sz="2000" b="1" i="1" dirty="0" smtClean="0">
                <a:solidFill>
                  <a:prstClr val="black"/>
                </a:solidFill>
                <a:latin typeface="Trebuchet MS" panose="020B0603020202020204" pitchFamily="34" charset="0"/>
              </a:rPr>
              <a:t>peste 1,4 miliarde lei</a:t>
            </a:r>
            <a:r>
              <a:rPr lang="ro-RO" sz="2000" i="1" dirty="0" smtClean="0">
                <a:solidFill>
                  <a:prstClr val="black"/>
                </a:solidFill>
                <a:latin typeface="Trebuchet MS" panose="020B0603020202020204" pitchFamily="34" charset="0"/>
              </a:rPr>
              <a:t>, </a:t>
            </a:r>
            <a:r>
              <a:rPr lang="vi-VN" sz="2000" b="1" i="1" dirty="0" smtClean="0">
                <a:solidFill>
                  <a:srgbClr val="0070C0"/>
                </a:solidFill>
                <a:latin typeface="Trebuchet MS" panose="020B0603020202020204" pitchFamily="34" charset="0"/>
              </a:rPr>
              <a:t>aprox</a:t>
            </a:r>
            <a:r>
              <a:rPr lang="vi-VN" sz="2000" b="1" i="1" dirty="0">
                <a:solidFill>
                  <a:srgbClr val="0070C0"/>
                </a:solidFill>
                <a:latin typeface="Trebuchet MS" panose="020B0603020202020204" pitchFamily="34" charset="0"/>
              </a:rPr>
              <a:t>. </a:t>
            </a:r>
            <a:r>
              <a:rPr lang="vi-VN" sz="2000" b="1" i="1" dirty="0" smtClean="0">
                <a:solidFill>
                  <a:srgbClr val="0070C0"/>
                </a:solidFill>
                <a:latin typeface="Trebuchet MS" panose="020B0603020202020204" pitchFamily="34" charset="0"/>
              </a:rPr>
              <a:t>300</a:t>
            </a:r>
            <a:r>
              <a:rPr lang="ro-RO" sz="2000" b="1" i="1" dirty="0" smtClean="0">
                <a:solidFill>
                  <a:srgbClr val="0070C0"/>
                </a:solidFill>
                <a:latin typeface="Trebuchet MS" panose="020B0603020202020204" pitchFamily="34" charset="0"/>
              </a:rPr>
              <a:t> milioane</a:t>
            </a:r>
            <a:r>
              <a:rPr lang="vi-VN" sz="2000" b="1" i="1" dirty="0" smtClean="0">
                <a:solidFill>
                  <a:srgbClr val="0070C0"/>
                </a:solidFill>
                <a:latin typeface="Trebuchet MS" panose="020B0603020202020204" pitchFamily="34" charset="0"/>
              </a:rPr>
              <a:t> </a:t>
            </a:r>
            <a:r>
              <a:rPr lang="vi-VN" sz="2000" b="1" i="1" dirty="0">
                <a:solidFill>
                  <a:srgbClr val="0070C0"/>
                </a:solidFill>
                <a:latin typeface="Trebuchet MS" panose="020B0603020202020204" pitchFamily="34" charset="0"/>
              </a:rPr>
              <a:t>euro</a:t>
            </a:r>
            <a:r>
              <a:rPr lang="vi-VN" sz="2000" i="1" dirty="0">
                <a:solidFill>
                  <a:prstClr val="black"/>
                </a:solidFill>
                <a:latin typeface="Trebuchet MS" panose="020B0603020202020204" pitchFamily="34" charset="0"/>
              </a:rPr>
              <a:t>), cât și din punct de vedere al grupului </a:t>
            </a:r>
            <a:r>
              <a:rPr lang="vi-VN" sz="2000" i="1" dirty="0" smtClean="0">
                <a:solidFill>
                  <a:prstClr val="black"/>
                </a:solidFill>
                <a:latin typeface="Trebuchet MS" panose="020B0603020202020204" pitchFamily="34" charset="0"/>
              </a:rPr>
              <a:t>țintă</a:t>
            </a:r>
            <a:r>
              <a:rPr lang="ro-RO" sz="2000" i="1" dirty="0" smtClean="0">
                <a:solidFill>
                  <a:prstClr val="black"/>
                </a:solidFill>
                <a:latin typeface="Trebuchet MS" panose="020B0603020202020204" pitchFamily="34" charset="0"/>
              </a:rPr>
              <a:t> (</a:t>
            </a:r>
            <a:r>
              <a:rPr lang="ro-RO" sz="2000" b="1" i="1" dirty="0" smtClean="0">
                <a:solidFill>
                  <a:srgbClr val="0070C0"/>
                </a:solidFill>
                <a:latin typeface="Trebuchet MS" panose="020B0603020202020204" pitchFamily="34" charset="0"/>
              </a:rPr>
              <a:t>peste 1.000.000 de angajaţi</a:t>
            </a:r>
            <a:r>
              <a:rPr lang="ro-RO" sz="2000" i="1" dirty="0" smtClean="0">
                <a:solidFill>
                  <a:prstClr val="black"/>
                </a:solidFill>
                <a:latin typeface="Trebuchet MS" panose="020B0603020202020204" pitchFamily="34" charset="0"/>
              </a:rPr>
              <a:t>)</a:t>
            </a:r>
            <a:r>
              <a:rPr lang="vi-VN" sz="2000" i="1" dirty="0" smtClean="0">
                <a:solidFill>
                  <a:prstClr val="black"/>
                </a:solidFill>
                <a:latin typeface="Trebuchet MS" panose="020B0603020202020204" pitchFamily="34" charset="0"/>
              </a:rPr>
              <a:t>, </a:t>
            </a:r>
            <a:r>
              <a:rPr lang="vi-VN" sz="2000" i="1" dirty="0">
                <a:solidFill>
                  <a:prstClr val="black"/>
                </a:solidFill>
                <a:latin typeface="Trebuchet MS" panose="020B0603020202020204" pitchFamily="34" charset="0"/>
              </a:rPr>
              <a:t>pe care </a:t>
            </a:r>
            <a:r>
              <a:rPr lang="ro-RO" sz="2000" i="1" dirty="0" smtClean="0">
                <a:solidFill>
                  <a:prstClr val="black"/>
                </a:solidFill>
                <a:latin typeface="Trebuchet MS" panose="020B0603020202020204" pitchFamily="34" charset="0"/>
              </a:rPr>
              <a:t>  </a:t>
            </a:r>
            <a:r>
              <a:rPr lang="vi-VN" sz="2000" i="1" dirty="0" smtClean="0">
                <a:solidFill>
                  <a:prstClr val="black"/>
                </a:solidFill>
                <a:latin typeface="Trebuchet MS" panose="020B0603020202020204" pitchFamily="34" charset="0"/>
              </a:rPr>
              <a:t>l-a </a:t>
            </a:r>
            <a:r>
              <a:rPr lang="vi-VN" sz="2000" i="1" dirty="0">
                <a:solidFill>
                  <a:prstClr val="black"/>
                </a:solidFill>
                <a:latin typeface="Trebuchet MS" panose="020B0603020202020204" pitchFamily="34" charset="0"/>
              </a:rPr>
              <a:t>implementat într-un timp record de </a:t>
            </a:r>
            <a:r>
              <a:rPr lang="vi-VN" sz="2000" b="1" i="1" dirty="0">
                <a:solidFill>
                  <a:srgbClr val="0070C0"/>
                </a:solidFill>
                <a:latin typeface="Trebuchet MS" panose="020B0603020202020204" pitchFamily="34" charset="0"/>
              </a:rPr>
              <a:t>6 </a:t>
            </a:r>
            <a:r>
              <a:rPr lang="vi-VN" sz="2000" b="1" i="1" dirty="0" smtClean="0">
                <a:solidFill>
                  <a:srgbClr val="0070C0"/>
                </a:solidFill>
                <a:latin typeface="Trebuchet MS" panose="020B0603020202020204" pitchFamily="34" charset="0"/>
              </a:rPr>
              <a:t>luni</a:t>
            </a:r>
            <a:endParaRPr lang="ro-RO" sz="2000" b="1" i="1" dirty="0" smtClean="0">
              <a:solidFill>
                <a:srgbClr val="0070C0"/>
              </a:solidFill>
              <a:latin typeface="Trebuchet MS" panose="020B0603020202020204" pitchFamily="34" charset="0"/>
            </a:endParaRPr>
          </a:p>
          <a:p>
            <a:pPr algn="just"/>
            <a:endParaRPr lang="ro-RO" sz="2400" b="1" i="1" dirty="0">
              <a:solidFill>
                <a:srgbClr val="0070C0"/>
              </a:solidFill>
              <a:latin typeface="Trebuchet MS" panose="020B0603020202020204" pitchFamily="34" charset="0"/>
            </a:endParaRPr>
          </a:p>
          <a:p>
            <a:pPr algn="just"/>
            <a:endParaRPr lang="ro-RO" sz="2400" b="1" i="1" dirty="0" smtClean="0">
              <a:solidFill>
                <a:srgbClr val="0070C0"/>
              </a:solidFill>
              <a:latin typeface="Trebuchet MS" panose="020B0603020202020204" pitchFamily="34" charset="0"/>
            </a:endParaRPr>
          </a:p>
          <a:p>
            <a:pPr algn="just"/>
            <a:endParaRPr lang="ro-RO" sz="2400" i="1" dirty="0">
              <a:solidFill>
                <a:prstClr val="black"/>
              </a:solidFill>
              <a:latin typeface="Trebuchet MS" panose="020B0603020202020204" pitchFamily="34" charset="0"/>
            </a:endParaRPr>
          </a:p>
          <a:p>
            <a:pPr algn="just"/>
            <a:endParaRPr lang="ro-RO" sz="2400" i="1" dirty="0" smtClean="0">
              <a:solidFill>
                <a:prstClr val="black"/>
              </a:solidFill>
              <a:latin typeface="Trebuchet MS" panose="020B0603020202020204" pitchFamily="34" charset="0"/>
            </a:endParaRPr>
          </a:p>
          <a:p>
            <a:pPr marL="342900" indent="-342900" algn="just">
              <a:buFont typeface="Wingdings" panose="05000000000000000000" pitchFamily="2" charset="2"/>
              <a:buChar char="Ø"/>
            </a:pPr>
            <a:endParaRPr lang="en-US" sz="2400" i="1" dirty="0">
              <a:solidFill>
                <a:prstClr val="black"/>
              </a:solidFill>
              <a:latin typeface="Trebuchet MS" panose="020B0603020202020204" pitchFamily="34" charset="0"/>
            </a:endParaRPr>
          </a:p>
        </p:txBody>
      </p:sp>
    </p:spTree>
    <p:extLst>
      <p:ext uri="{BB962C8B-B14F-4D97-AF65-F5344CB8AC3E}">
        <p14:creationId xmlns:p14="http://schemas.microsoft.com/office/powerpoint/2010/main" val="22574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001000" cy="1219200"/>
          </a:xfrm>
          <a:pattFill prst="pct90">
            <a:fgClr>
              <a:schemeClr val="tx1">
                <a:lumMod val="75000"/>
                <a:lumOff val="25000"/>
              </a:schemeClr>
            </a:fgClr>
            <a:bgClr>
              <a:schemeClr val="bg1"/>
            </a:bgClr>
          </a:pattFill>
        </p:spPr>
        <p:txBody>
          <a:bodyPr>
            <a:normAutofit/>
          </a:bodyPr>
          <a:lstStyle/>
          <a:p>
            <a:r>
              <a:rPr lang="vi-VN" b="1" i="1" dirty="0">
                <a:solidFill>
                  <a:schemeClr val="bg1"/>
                </a:solidFill>
                <a:latin typeface="Trebuchet MS" panose="020B0603020202020204" pitchFamily="34" charset="0"/>
              </a:rPr>
              <a:t>Facilitarea inserţiei pe piaţa muncii a persoanelor cu dizabilităţi</a:t>
            </a:r>
            <a:r>
              <a:rPr lang="ro-RO" b="1" i="1" dirty="0" smtClean="0">
                <a:solidFill>
                  <a:schemeClr val="bg1"/>
                </a:solidFill>
                <a:latin typeface="Trebuchet MS" panose="020B0603020202020204" pitchFamily="34" charset="0"/>
              </a:rPr>
              <a:t> </a:t>
            </a:r>
            <a:endParaRPr lang="en-US" b="1" i="1" dirty="0">
              <a:solidFill>
                <a:schemeClr val="bg1"/>
              </a:solidFill>
              <a:latin typeface="Trebuchet MS" panose="020B0603020202020204" pitchFamily="34" charset="0"/>
            </a:endParaRPr>
          </a:p>
        </p:txBody>
      </p:sp>
      <p:sp>
        <p:nvSpPr>
          <p:cNvPr id="5" name="Title 2"/>
          <p:cNvSpPr txBox="1">
            <a:spLocks/>
          </p:cNvSpPr>
          <p:nvPr/>
        </p:nvSpPr>
        <p:spPr>
          <a:xfrm>
            <a:off x="457200" y="2090056"/>
            <a:ext cx="8001000" cy="3015343"/>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endParaRPr lang="en-US" dirty="0">
              <a:gradFill>
                <a:gsLst>
                  <a:gs pos="0">
                    <a:prstClr val="black">
                      <a:lumMod val="50000"/>
                    </a:prstClr>
                  </a:gs>
                  <a:gs pos="61000">
                    <a:prstClr val="black"/>
                  </a:gs>
                </a:gsLst>
                <a:lin ang="5400000" scaled="0"/>
              </a:gradFill>
            </a:endParaRPr>
          </a:p>
        </p:txBody>
      </p:sp>
      <p:sp>
        <p:nvSpPr>
          <p:cNvPr id="7" name="Title 2"/>
          <p:cNvSpPr txBox="1">
            <a:spLocks/>
          </p:cNvSpPr>
          <p:nvPr/>
        </p:nvSpPr>
        <p:spPr>
          <a:xfrm>
            <a:off x="457200" y="2111826"/>
            <a:ext cx="8001000" cy="28411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en-US" sz="2400" i="1" dirty="0">
              <a:solidFill>
                <a:prstClr val="black"/>
              </a:solidFill>
              <a:latin typeface="Trebuchet MS" panose="020B0603020202020204" pitchFamily="34" charset="0"/>
            </a:endParaRPr>
          </a:p>
        </p:txBody>
      </p:sp>
      <p:sp>
        <p:nvSpPr>
          <p:cNvPr id="6" name="Title 2"/>
          <p:cNvSpPr txBox="1">
            <a:spLocks/>
          </p:cNvSpPr>
          <p:nvPr/>
        </p:nvSpPr>
        <p:spPr>
          <a:xfrm>
            <a:off x="457200" y="2111826"/>
            <a:ext cx="8001000" cy="34507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en-US" sz="2400" i="1" dirty="0">
              <a:solidFill>
                <a:prstClr val="black"/>
              </a:solidFill>
              <a:latin typeface="Trebuchet MS" panose="020B0603020202020204" pitchFamily="34" charset="0"/>
            </a:endParaRPr>
          </a:p>
        </p:txBody>
      </p:sp>
      <p:sp>
        <p:nvSpPr>
          <p:cNvPr id="8" name="Title 2"/>
          <p:cNvSpPr txBox="1">
            <a:spLocks/>
          </p:cNvSpPr>
          <p:nvPr/>
        </p:nvSpPr>
        <p:spPr>
          <a:xfrm>
            <a:off x="468086" y="1905000"/>
            <a:ext cx="8001000" cy="4800600"/>
          </a:xfrm>
          <a:prstGeom prst="rect">
            <a:avLst/>
          </a:prstGeom>
        </p:spPr>
        <p:txBody>
          <a:bodyPr vert="horz" lIns="91440" tIns="45720" rIns="91440" bIns="45720" rtlCol="0" anchor="ctr">
            <a:normAutofit fontScale="85000" lnSpcReduction="20000"/>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ro-RO" sz="2400" i="1" dirty="0">
              <a:solidFill>
                <a:prstClr val="black"/>
              </a:solidFill>
              <a:latin typeface="Trebuchet MS" panose="020B0603020202020204" pitchFamily="34" charset="0"/>
            </a:endParaRPr>
          </a:p>
          <a:p>
            <a:pPr marL="342900" indent="-342900" algn="just">
              <a:buFont typeface="Wingdings" panose="05000000000000000000" pitchFamily="2" charset="2"/>
              <a:buChar char="Ø"/>
            </a:pPr>
            <a:endParaRPr lang="ro-RO" sz="2400" i="1" dirty="0" smtClean="0">
              <a:solidFill>
                <a:prstClr val="black"/>
              </a:solidFill>
              <a:latin typeface="Trebuchet MS" panose="020B0603020202020204" pitchFamily="34" charset="0"/>
            </a:endParaRPr>
          </a:p>
          <a:p>
            <a:pPr algn="just"/>
            <a:endParaRPr lang="ro-RO" sz="2400" i="1" dirty="0" smtClean="0">
              <a:solidFill>
                <a:prstClr val="black"/>
              </a:solidFill>
              <a:latin typeface="Trebuchet MS" panose="020B0603020202020204" pitchFamily="34" charset="0"/>
            </a:endParaRPr>
          </a:p>
          <a:p>
            <a:pPr algn="just"/>
            <a:r>
              <a:rPr lang="ro-RO" sz="2200" b="1" i="1" dirty="0" smtClean="0">
                <a:solidFill>
                  <a:prstClr val="black"/>
                </a:solidFill>
                <a:latin typeface="Trebuchet MS" panose="020B0603020202020204" pitchFamily="34" charset="0"/>
              </a:rPr>
              <a:t>ANOFM </a:t>
            </a:r>
            <a:r>
              <a:rPr lang="ro-RO" sz="2200" b="1" i="1" dirty="0" smtClean="0">
                <a:solidFill>
                  <a:prstClr val="black"/>
                </a:solidFill>
                <a:latin typeface="Trebuchet MS" panose="020B0603020202020204" pitchFamily="34" charset="0"/>
                <a:sym typeface="Symbol"/>
              </a:rPr>
              <a:t> Partener al </a:t>
            </a:r>
            <a:r>
              <a:rPr lang="vi-VN" sz="2200" b="1" i="1" dirty="0">
                <a:solidFill>
                  <a:prstClr val="black"/>
                </a:solidFill>
                <a:latin typeface="Trebuchet MS" panose="020B0603020202020204" pitchFamily="34" charset="0"/>
                <a:sym typeface="Symbol"/>
              </a:rPr>
              <a:t>Autorității Naționale pentru Protecția Drepturilor Pesoanelor cu Dizabilități</a:t>
            </a:r>
            <a:endParaRPr lang="ro-RO" sz="2200" b="1" i="1" dirty="0" smtClean="0">
              <a:solidFill>
                <a:prstClr val="black"/>
              </a:solidFill>
              <a:latin typeface="Trebuchet MS" panose="020B0603020202020204" pitchFamily="34" charset="0"/>
              <a:sym typeface="Symbol"/>
            </a:endParaRPr>
          </a:p>
          <a:p>
            <a:pPr algn="just"/>
            <a:endParaRPr lang="ro-RO" sz="2200" b="1" i="1" dirty="0">
              <a:solidFill>
                <a:prstClr val="black"/>
              </a:solidFill>
              <a:latin typeface="Trebuchet MS" panose="020B0603020202020204" pitchFamily="34" charset="0"/>
              <a:sym typeface="Symbol"/>
            </a:endParaRPr>
          </a:p>
          <a:p>
            <a:pPr algn="just"/>
            <a:r>
              <a:rPr lang="ro-RO" sz="2200" b="1" i="1" dirty="0" smtClean="0">
                <a:solidFill>
                  <a:prstClr val="black"/>
                </a:solidFill>
                <a:latin typeface="Trebuchet MS" panose="020B0603020202020204" pitchFamily="34" charset="0"/>
                <a:sym typeface="Symbol"/>
              </a:rPr>
              <a:t>Buget ANOFM – aprox. 28 milioane lei </a:t>
            </a:r>
            <a:r>
              <a:rPr lang="ro-RO" sz="2200" b="1" i="1" dirty="0" smtClean="0">
                <a:solidFill>
                  <a:srgbClr val="0070C0"/>
                </a:solidFill>
                <a:latin typeface="Trebuchet MS" panose="020B0603020202020204" pitchFamily="34" charset="0"/>
                <a:sym typeface="Symbol"/>
              </a:rPr>
              <a:t>(peste 5.800.000 euro) </a:t>
            </a:r>
            <a:endParaRPr lang="ro-RO" sz="2200" b="1" i="1" dirty="0" smtClean="0">
              <a:solidFill>
                <a:srgbClr val="0070C0"/>
              </a:solidFill>
              <a:latin typeface="Trebuchet MS" panose="020B0603020202020204" pitchFamily="34" charset="0"/>
            </a:endParaRPr>
          </a:p>
          <a:p>
            <a:pPr algn="just"/>
            <a:endParaRPr lang="ro-RO" sz="2200" b="1" i="1" dirty="0" smtClean="0">
              <a:solidFill>
                <a:srgbClr val="0070C0"/>
              </a:solidFill>
              <a:latin typeface="Trebuchet MS" panose="020B0603020202020204" pitchFamily="34" charset="0"/>
            </a:endParaRPr>
          </a:p>
          <a:p>
            <a:pPr algn="just"/>
            <a:r>
              <a:rPr lang="ro-RO" sz="2200" b="1" i="1" dirty="0" smtClean="0">
                <a:solidFill>
                  <a:schemeClr val="tx1"/>
                </a:solidFill>
                <a:latin typeface="Trebuchet MS" panose="020B0603020202020204" pitchFamily="34" charset="0"/>
              </a:rPr>
              <a:t>Obiectiv</a:t>
            </a:r>
          </a:p>
          <a:p>
            <a:pPr algn="just"/>
            <a:r>
              <a:rPr lang="vi-VN" sz="2200" i="1" dirty="0" smtClean="0">
                <a:solidFill>
                  <a:srgbClr val="0070C0"/>
                </a:solidFill>
                <a:latin typeface="Trebuchet MS" panose="020B0603020202020204" pitchFamily="34" charset="0"/>
              </a:rPr>
              <a:t>Asigurarea </a:t>
            </a:r>
            <a:r>
              <a:rPr lang="vi-VN" sz="2200" i="1" dirty="0">
                <a:solidFill>
                  <a:srgbClr val="0070C0"/>
                </a:solidFill>
                <a:latin typeface="Trebuchet MS" panose="020B0603020202020204" pitchFamily="34" charset="0"/>
              </a:rPr>
              <a:t>accesului persoanelor cu dizabilităţi, în condiţii de egalitate cu ceilalţi, la mediul fizic, informaţional şi comunicaţional în vederea creşterii şanselor de ocupare şi a ponderii persoanelor cu dizabilităţi angajate pe piaţa liberă a muncii.</a:t>
            </a:r>
            <a:endParaRPr lang="ro-RO" sz="2200" i="1" dirty="0">
              <a:solidFill>
                <a:srgbClr val="0070C0"/>
              </a:solidFill>
              <a:latin typeface="Trebuchet MS" panose="020B0603020202020204" pitchFamily="34" charset="0"/>
            </a:endParaRPr>
          </a:p>
          <a:p>
            <a:pPr algn="just"/>
            <a:endParaRPr lang="ro-RO" sz="2200" b="1" i="1" dirty="0" smtClean="0">
              <a:solidFill>
                <a:srgbClr val="0070C0"/>
              </a:solidFill>
              <a:latin typeface="Trebuchet MS" panose="020B0603020202020204" pitchFamily="34" charset="0"/>
            </a:endParaRPr>
          </a:p>
          <a:p>
            <a:pPr algn="just"/>
            <a:r>
              <a:rPr lang="ro-RO" sz="2200" i="1" dirty="0" smtClean="0">
                <a:solidFill>
                  <a:prstClr val="black"/>
                </a:solidFill>
                <a:latin typeface="Trebuchet MS" panose="020B0603020202020204" pitchFamily="34" charset="0"/>
              </a:rPr>
              <a:t>ANOFM asigură prin proiect: </a:t>
            </a:r>
          </a:p>
          <a:p>
            <a:pPr marL="342900" indent="-342900" algn="just">
              <a:buFontTx/>
              <a:buChar char="-"/>
            </a:pPr>
            <a:r>
              <a:rPr lang="vi-VN" sz="2200" i="1" dirty="0" smtClean="0">
                <a:solidFill>
                  <a:prstClr val="black"/>
                </a:solidFill>
                <a:latin typeface="Trebuchet MS" panose="020B0603020202020204" pitchFamily="34" charset="0"/>
              </a:rPr>
              <a:t>Servicii </a:t>
            </a:r>
            <a:r>
              <a:rPr lang="vi-VN" sz="2200" i="1" dirty="0">
                <a:solidFill>
                  <a:prstClr val="black"/>
                </a:solidFill>
                <a:latin typeface="Trebuchet MS" panose="020B0603020202020204" pitchFamily="34" charset="0"/>
              </a:rPr>
              <a:t>de informare, consiliere, mediere a </a:t>
            </a:r>
            <a:r>
              <a:rPr lang="vi-VN" sz="2200" i="1" dirty="0" smtClean="0">
                <a:solidFill>
                  <a:prstClr val="black"/>
                </a:solidFill>
                <a:latin typeface="Trebuchet MS" panose="020B0603020202020204" pitchFamily="34" charset="0"/>
              </a:rPr>
              <a:t>muncii</a:t>
            </a:r>
            <a:r>
              <a:rPr lang="en-US" sz="2200" i="1" dirty="0" smtClean="0">
                <a:solidFill>
                  <a:prstClr val="black"/>
                </a:solidFill>
                <a:latin typeface="Trebuchet MS" panose="020B0603020202020204" pitchFamily="34" charset="0"/>
              </a:rPr>
              <a:t> pentru persoanele cu dizabili</a:t>
            </a:r>
            <a:r>
              <a:rPr lang="ro-RO" sz="2200" i="1" dirty="0" smtClean="0">
                <a:solidFill>
                  <a:prstClr val="black"/>
                </a:solidFill>
                <a:latin typeface="Trebuchet MS" panose="020B0603020202020204" pitchFamily="34" charset="0"/>
              </a:rPr>
              <a:t>tăți;</a:t>
            </a:r>
            <a:r>
              <a:rPr lang="vi-VN" sz="2200" i="1" dirty="0" smtClean="0">
                <a:solidFill>
                  <a:prstClr val="black"/>
                </a:solidFill>
                <a:latin typeface="Trebuchet MS" panose="020B0603020202020204" pitchFamily="34" charset="0"/>
              </a:rPr>
              <a:t> </a:t>
            </a:r>
            <a:endParaRPr lang="ro-RO" sz="2200" i="1" dirty="0" smtClean="0">
              <a:solidFill>
                <a:prstClr val="black"/>
              </a:solidFill>
              <a:latin typeface="Trebuchet MS" panose="020B0603020202020204" pitchFamily="34" charset="0"/>
            </a:endParaRPr>
          </a:p>
          <a:p>
            <a:pPr marL="342900" indent="-342900" algn="just">
              <a:buFontTx/>
              <a:buChar char="-"/>
            </a:pPr>
            <a:r>
              <a:rPr lang="vi-VN" sz="2200" i="1" dirty="0" smtClean="0">
                <a:solidFill>
                  <a:prstClr val="black"/>
                </a:solidFill>
                <a:latin typeface="Trebuchet MS" panose="020B0603020202020204" pitchFamily="34" charset="0"/>
              </a:rPr>
              <a:t>Subvenții </a:t>
            </a:r>
            <a:r>
              <a:rPr lang="vi-VN" sz="2200" i="1" dirty="0">
                <a:solidFill>
                  <a:prstClr val="black"/>
                </a:solidFill>
                <a:latin typeface="Trebuchet MS" panose="020B0603020202020204" pitchFamily="34" charset="0"/>
              </a:rPr>
              <a:t>pentru angajatori </a:t>
            </a:r>
            <a:r>
              <a:rPr lang="ro-RO" sz="2200" i="1" dirty="0" smtClean="0">
                <a:solidFill>
                  <a:prstClr val="black"/>
                </a:solidFill>
                <a:latin typeface="Trebuchet MS" panose="020B0603020202020204" pitchFamily="34" charset="0"/>
              </a:rPr>
              <a:t>care</a:t>
            </a:r>
            <a:r>
              <a:rPr lang="vi-VN" sz="2200" i="1" dirty="0" smtClean="0">
                <a:solidFill>
                  <a:prstClr val="black"/>
                </a:solidFill>
                <a:latin typeface="Trebuchet MS" panose="020B0603020202020204" pitchFamily="34" charset="0"/>
              </a:rPr>
              <a:t> încadr</a:t>
            </a:r>
            <a:r>
              <a:rPr lang="ro-RO" sz="2200" i="1" dirty="0" smtClean="0">
                <a:solidFill>
                  <a:prstClr val="black"/>
                </a:solidFill>
                <a:latin typeface="Trebuchet MS" panose="020B0603020202020204" pitchFamily="34" charset="0"/>
              </a:rPr>
              <a:t>ează</a:t>
            </a:r>
            <a:r>
              <a:rPr lang="vi-VN" sz="2200" i="1" dirty="0" smtClean="0">
                <a:solidFill>
                  <a:prstClr val="black"/>
                </a:solidFill>
                <a:latin typeface="Trebuchet MS" panose="020B0603020202020204" pitchFamily="34" charset="0"/>
              </a:rPr>
              <a:t> persoane </a:t>
            </a:r>
            <a:r>
              <a:rPr lang="vi-VN" sz="2200" i="1" dirty="0">
                <a:solidFill>
                  <a:prstClr val="black"/>
                </a:solidFill>
                <a:latin typeface="Trebuchet MS" panose="020B0603020202020204" pitchFamily="34" charset="0"/>
              </a:rPr>
              <a:t>cu </a:t>
            </a:r>
            <a:r>
              <a:rPr lang="vi-VN" sz="2200" i="1" dirty="0" smtClean="0">
                <a:solidFill>
                  <a:prstClr val="black"/>
                </a:solidFill>
                <a:latin typeface="Trebuchet MS" panose="020B0603020202020204" pitchFamily="34" charset="0"/>
              </a:rPr>
              <a:t>dizabilități</a:t>
            </a:r>
            <a:r>
              <a:rPr lang="ro-RO" sz="2200" i="1" dirty="0" smtClean="0">
                <a:solidFill>
                  <a:prstClr val="black"/>
                </a:solidFill>
                <a:latin typeface="Trebuchet MS" panose="020B0603020202020204" pitchFamily="34" charset="0"/>
              </a:rPr>
              <a:t>.</a:t>
            </a:r>
            <a:endParaRPr lang="vi-VN" sz="2200" i="1" dirty="0">
              <a:solidFill>
                <a:prstClr val="black"/>
              </a:solidFill>
              <a:latin typeface="Trebuchet MS" panose="020B0603020202020204" pitchFamily="34" charset="0"/>
            </a:endParaRPr>
          </a:p>
          <a:p>
            <a:pPr algn="just"/>
            <a:endParaRPr lang="ro-RO" sz="2400" i="1" dirty="0">
              <a:solidFill>
                <a:prstClr val="black"/>
              </a:solidFill>
              <a:latin typeface="Trebuchet MS" panose="020B0603020202020204" pitchFamily="34" charset="0"/>
            </a:endParaRPr>
          </a:p>
          <a:p>
            <a:pPr algn="just"/>
            <a:endParaRPr lang="ro-RO" sz="2400" i="1" dirty="0" smtClean="0">
              <a:solidFill>
                <a:prstClr val="black"/>
              </a:solidFill>
              <a:latin typeface="Trebuchet MS" panose="020B0603020202020204" pitchFamily="34" charset="0"/>
            </a:endParaRPr>
          </a:p>
          <a:p>
            <a:pPr marL="342900" indent="-342900" algn="just">
              <a:buFont typeface="Wingdings" panose="05000000000000000000" pitchFamily="2" charset="2"/>
              <a:buChar char="Ø"/>
            </a:pPr>
            <a:endParaRPr lang="en-US" sz="2400" i="1" dirty="0">
              <a:solidFill>
                <a:prstClr val="black"/>
              </a:solidFill>
              <a:latin typeface="Trebuchet MS" panose="020B0603020202020204" pitchFamily="34" charset="0"/>
            </a:endParaRPr>
          </a:p>
        </p:txBody>
      </p:sp>
    </p:spTree>
    <p:extLst>
      <p:ext uri="{BB962C8B-B14F-4D97-AF65-F5344CB8AC3E}">
        <p14:creationId xmlns:p14="http://schemas.microsoft.com/office/powerpoint/2010/main" val="3542902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001000" cy="1219200"/>
          </a:xfrm>
          <a:pattFill prst="pct90">
            <a:fgClr>
              <a:schemeClr val="tx1">
                <a:lumMod val="75000"/>
                <a:lumOff val="25000"/>
              </a:schemeClr>
            </a:fgClr>
            <a:bgClr>
              <a:schemeClr val="bg1"/>
            </a:bgClr>
          </a:pattFill>
        </p:spPr>
        <p:txBody>
          <a:bodyPr>
            <a:normAutofit/>
          </a:bodyPr>
          <a:lstStyle/>
          <a:p>
            <a:r>
              <a:rPr lang="ro-RO" b="1" i="1" dirty="0">
                <a:solidFill>
                  <a:schemeClr val="bg1"/>
                </a:solidFill>
                <a:latin typeface="Trebuchet MS" panose="020B0603020202020204" pitchFamily="34" charset="0"/>
              </a:rPr>
              <a:t> </a:t>
            </a:r>
            <a:r>
              <a:rPr lang="ro-RO" b="1" i="1" dirty="0" smtClean="0">
                <a:solidFill>
                  <a:schemeClr val="bg1"/>
                </a:solidFill>
                <a:latin typeface="Trebuchet MS" panose="020B0603020202020204" pitchFamily="34" charset="0"/>
              </a:rPr>
              <a:t>4 PROIECTE  DE  MODERNIZARE  INSTITUŢIONALĂ</a:t>
            </a:r>
            <a:endParaRPr lang="en-US" b="1" i="1" dirty="0">
              <a:solidFill>
                <a:schemeClr val="bg1"/>
              </a:solidFill>
              <a:latin typeface="Trebuchet MS" panose="020B0603020202020204" pitchFamily="34" charset="0"/>
            </a:endParaRPr>
          </a:p>
        </p:txBody>
      </p:sp>
      <p:sp>
        <p:nvSpPr>
          <p:cNvPr id="5" name="Title 2"/>
          <p:cNvSpPr txBox="1">
            <a:spLocks/>
          </p:cNvSpPr>
          <p:nvPr/>
        </p:nvSpPr>
        <p:spPr>
          <a:xfrm>
            <a:off x="457200" y="2090056"/>
            <a:ext cx="8001000" cy="3015343"/>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endParaRPr lang="en-US" dirty="0"/>
          </a:p>
        </p:txBody>
      </p:sp>
      <p:sp>
        <p:nvSpPr>
          <p:cNvPr id="7" name="Title 2"/>
          <p:cNvSpPr txBox="1">
            <a:spLocks/>
          </p:cNvSpPr>
          <p:nvPr/>
        </p:nvSpPr>
        <p:spPr>
          <a:xfrm>
            <a:off x="457200" y="2111826"/>
            <a:ext cx="8001000" cy="28411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en-US" sz="2400" i="1" dirty="0">
              <a:solidFill>
                <a:schemeClr val="tx1"/>
              </a:solidFill>
              <a:latin typeface="Trebuchet MS" panose="020B0603020202020204" pitchFamily="34" charset="0"/>
            </a:endParaRPr>
          </a:p>
        </p:txBody>
      </p:sp>
      <p:sp>
        <p:nvSpPr>
          <p:cNvPr id="6" name="Title 2"/>
          <p:cNvSpPr txBox="1">
            <a:spLocks/>
          </p:cNvSpPr>
          <p:nvPr/>
        </p:nvSpPr>
        <p:spPr>
          <a:xfrm>
            <a:off x="457200" y="2111826"/>
            <a:ext cx="8001000" cy="34507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en-US" sz="2400" i="1" dirty="0">
              <a:solidFill>
                <a:schemeClr val="tx1"/>
              </a:solidFill>
              <a:latin typeface="Trebuchet MS" panose="020B0603020202020204" pitchFamily="34" charset="0"/>
            </a:endParaRPr>
          </a:p>
        </p:txBody>
      </p:sp>
      <p:sp>
        <p:nvSpPr>
          <p:cNvPr id="8" name="Title 2"/>
          <p:cNvSpPr txBox="1">
            <a:spLocks/>
          </p:cNvSpPr>
          <p:nvPr/>
        </p:nvSpPr>
        <p:spPr>
          <a:xfrm>
            <a:off x="468086" y="1752600"/>
            <a:ext cx="8001000" cy="5105400"/>
          </a:xfrm>
          <a:prstGeom prst="rect">
            <a:avLst/>
          </a:prstGeom>
        </p:spPr>
        <p:txBody>
          <a:bodyPr vert="horz" lIns="91440" tIns="45720" rIns="91440" bIns="45720" rtlCol="0" anchor="ctr">
            <a:normAutofit fontScale="25000" lnSpcReduction="20000"/>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ro-RO" sz="2400" i="1" dirty="0">
              <a:solidFill>
                <a:schemeClr val="tx1"/>
              </a:solidFill>
              <a:latin typeface="Trebuchet MS" panose="020B0603020202020204" pitchFamily="34" charset="0"/>
            </a:endParaRPr>
          </a:p>
          <a:p>
            <a:pPr algn="just"/>
            <a:endParaRPr lang="ro-RO" sz="2400" i="1" dirty="0" smtClean="0">
              <a:solidFill>
                <a:schemeClr val="tx1"/>
              </a:solidFill>
              <a:latin typeface="Trebuchet MS" panose="020B0603020202020204" pitchFamily="34" charset="0"/>
            </a:endParaRPr>
          </a:p>
          <a:p>
            <a:pPr algn="just"/>
            <a:endParaRPr lang="ro-RO" sz="2400" i="1" dirty="0" smtClean="0">
              <a:solidFill>
                <a:schemeClr val="tx1"/>
              </a:solidFill>
              <a:latin typeface="Trebuchet MS" panose="020B0603020202020204" pitchFamily="34" charset="0"/>
            </a:endParaRPr>
          </a:p>
          <a:p>
            <a:pPr marL="457200" indent="-457200" algn="just">
              <a:buFont typeface="Wingdings" panose="05000000000000000000" pitchFamily="2" charset="2"/>
              <a:buChar char="Ø"/>
            </a:pPr>
            <a:r>
              <a:rPr lang="ro-RO" sz="7200" b="1" i="1" dirty="0" smtClean="0">
                <a:solidFill>
                  <a:srgbClr val="0070C0"/>
                </a:solidFill>
                <a:latin typeface="Trebuchet MS" panose="020B0603020202020204" pitchFamily="34" charset="0"/>
              </a:rPr>
              <a:t>STRATEG </a:t>
            </a:r>
            <a:r>
              <a:rPr lang="ro-RO" sz="7200" b="1" i="1" dirty="0" smtClean="0">
                <a:solidFill>
                  <a:schemeClr val="tx1"/>
                </a:solidFill>
                <a:latin typeface="Trebuchet MS" panose="020B0603020202020204" pitchFamily="34" charset="0"/>
              </a:rPr>
              <a:t>– Strategia ANOFM post 2021 </a:t>
            </a:r>
            <a:r>
              <a:rPr lang="ro-RO" sz="7200" b="1" i="1" dirty="0" smtClean="0">
                <a:solidFill>
                  <a:schemeClr val="tx1"/>
                </a:solidFill>
                <a:latin typeface="Trebuchet MS" panose="020B0603020202020204" pitchFamily="34" charset="0"/>
                <a:sym typeface="Symbol"/>
              </a:rPr>
              <a:t> Strategia ANOFM pentru perioada 2021 – 2027 – proiect finalizat la sfârșitul anului 2020</a:t>
            </a:r>
            <a:endParaRPr lang="ro-RO" sz="7200" b="1" i="1" dirty="0" smtClean="0">
              <a:solidFill>
                <a:schemeClr val="tx1"/>
              </a:solidFill>
              <a:latin typeface="Trebuchet MS" panose="020B0603020202020204" pitchFamily="34" charset="0"/>
            </a:endParaRPr>
          </a:p>
          <a:p>
            <a:pPr algn="just"/>
            <a:r>
              <a:rPr lang="ro-RO" sz="7200" i="1" dirty="0" smtClean="0">
                <a:solidFill>
                  <a:schemeClr val="tx1"/>
                </a:solidFill>
                <a:latin typeface="Trebuchet MS" panose="020B0603020202020204" pitchFamily="34" charset="0"/>
              </a:rPr>
              <a:t>	</a:t>
            </a:r>
            <a:r>
              <a:rPr lang="ro-RO" sz="7200" b="1" i="1" dirty="0" smtClean="0">
                <a:solidFill>
                  <a:schemeClr val="tx1"/>
                </a:solidFill>
                <a:latin typeface="Trebuchet MS" panose="020B0603020202020204" pitchFamily="34" charset="0"/>
              </a:rPr>
              <a:t>peste 3 milioane de lei </a:t>
            </a:r>
            <a:r>
              <a:rPr lang="ro-RO" sz="7200" b="1" i="1" dirty="0" smtClean="0">
                <a:solidFill>
                  <a:srgbClr val="0070C0"/>
                </a:solidFill>
                <a:latin typeface="Trebuchet MS" panose="020B0603020202020204" pitchFamily="34" charset="0"/>
              </a:rPr>
              <a:t>(aprox. 700.000 euro)</a:t>
            </a:r>
          </a:p>
          <a:p>
            <a:pPr algn="just"/>
            <a:endParaRPr lang="ro-RO" sz="7200" i="1" dirty="0">
              <a:solidFill>
                <a:schemeClr val="tx1"/>
              </a:solidFill>
              <a:latin typeface="Trebuchet MS" panose="020B0603020202020204" pitchFamily="34" charset="0"/>
            </a:endParaRPr>
          </a:p>
          <a:p>
            <a:pPr algn="just"/>
            <a:r>
              <a:rPr lang="vi-VN" sz="7200" i="1" dirty="0" smtClean="0">
                <a:solidFill>
                  <a:schemeClr val="tx1"/>
                </a:solidFill>
                <a:latin typeface="Trebuchet MS" panose="020B0603020202020204" pitchFamily="34" charset="0"/>
              </a:rPr>
              <a:t>Contextul </a:t>
            </a:r>
            <a:r>
              <a:rPr lang="vi-VN" sz="7200" i="1" dirty="0">
                <a:solidFill>
                  <a:schemeClr val="tx1"/>
                </a:solidFill>
                <a:latin typeface="Trebuchet MS" panose="020B0603020202020204" pitchFamily="34" charset="0"/>
              </a:rPr>
              <a:t>generat de situația pandemică </a:t>
            </a:r>
            <a:r>
              <a:rPr lang="vi-VN" sz="7200" i="1" dirty="0" smtClean="0">
                <a:solidFill>
                  <a:schemeClr val="tx1"/>
                </a:solidFill>
                <a:latin typeface="Calibri"/>
              </a:rPr>
              <a:t>→</a:t>
            </a:r>
            <a:r>
              <a:rPr lang="ro-RO" sz="7200" i="1" dirty="0" smtClean="0">
                <a:solidFill>
                  <a:schemeClr val="tx1"/>
                </a:solidFill>
                <a:latin typeface="Calibri"/>
              </a:rPr>
              <a:t> </a:t>
            </a:r>
            <a:r>
              <a:rPr lang="vi-VN" sz="7200" b="1" i="1" dirty="0" smtClean="0">
                <a:solidFill>
                  <a:srgbClr val="0070C0"/>
                </a:solidFill>
                <a:latin typeface="Trebuchet MS" panose="020B0603020202020204" pitchFamily="34" charset="0"/>
              </a:rPr>
              <a:t>select</a:t>
            </a:r>
            <a:r>
              <a:rPr lang="ro-RO" sz="7200" b="1" i="1" dirty="0" smtClean="0">
                <a:solidFill>
                  <a:srgbClr val="0070C0"/>
                </a:solidFill>
                <a:latin typeface="Trebuchet MS" panose="020B0603020202020204" pitchFamily="34" charset="0"/>
              </a:rPr>
              <a:t>area</a:t>
            </a:r>
            <a:r>
              <a:rPr lang="vi-VN" sz="7200" b="1" i="1" dirty="0" smtClean="0">
                <a:solidFill>
                  <a:srgbClr val="0070C0"/>
                </a:solidFill>
                <a:latin typeface="Trebuchet MS" panose="020B0603020202020204" pitchFamily="34" charset="0"/>
              </a:rPr>
              <a:t> </a:t>
            </a:r>
            <a:r>
              <a:rPr lang="vi-VN" sz="7200" b="1" i="1" dirty="0">
                <a:solidFill>
                  <a:srgbClr val="0070C0"/>
                </a:solidFill>
                <a:latin typeface="Trebuchet MS" panose="020B0603020202020204" pitchFamily="34" charset="0"/>
              </a:rPr>
              <a:t>la finanțare din FSE a altor 3 proiecte</a:t>
            </a:r>
            <a:r>
              <a:rPr lang="vi-VN" sz="7200" i="1" dirty="0">
                <a:solidFill>
                  <a:schemeClr val="tx1"/>
                </a:solidFill>
                <a:latin typeface="Trebuchet MS" panose="020B0603020202020204" pitchFamily="34" charset="0"/>
              </a:rPr>
              <a:t> pe care ANOFM </a:t>
            </a:r>
            <a:r>
              <a:rPr lang="vi-VN" sz="7200" i="1" dirty="0" smtClean="0">
                <a:solidFill>
                  <a:schemeClr val="tx1"/>
                </a:solidFill>
                <a:latin typeface="Trebuchet MS" panose="020B0603020202020204" pitchFamily="34" charset="0"/>
              </a:rPr>
              <a:t>le</a:t>
            </a:r>
            <a:r>
              <a:rPr lang="ro-RO" sz="7200" i="1" dirty="0" smtClean="0">
                <a:solidFill>
                  <a:schemeClr val="tx1"/>
                </a:solidFill>
                <a:latin typeface="Trebuchet MS" panose="020B0603020202020204" pitchFamily="34" charset="0"/>
              </a:rPr>
              <a:t>-a</a:t>
            </a:r>
            <a:r>
              <a:rPr lang="vi-VN" sz="7200" i="1" dirty="0" smtClean="0">
                <a:solidFill>
                  <a:schemeClr val="tx1"/>
                </a:solidFill>
                <a:latin typeface="Trebuchet MS" panose="020B0603020202020204" pitchFamily="34" charset="0"/>
              </a:rPr>
              <a:t> elabora</a:t>
            </a:r>
            <a:r>
              <a:rPr lang="ro-RO" sz="7200" i="1" dirty="0" smtClean="0">
                <a:solidFill>
                  <a:schemeClr val="tx1"/>
                </a:solidFill>
                <a:latin typeface="Trebuchet MS" panose="020B0603020202020204" pitchFamily="34" charset="0"/>
              </a:rPr>
              <a:t>t</a:t>
            </a:r>
            <a:r>
              <a:rPr lang="vi-VN" sz="7200" i="1" dirty="0" smtClean="0">
                <a:solidFill>
                  <a:schemeClr val="tx1"/>
                </a:solidFill>
                <a:latin typeface="Trebuchet MS" panose="020B0603020202020204" pitchFamily="34" charset="0"/>
              </a:rPr>
              <a:t> </a:t>
            </a:r>
            <a:r>
              <a:rPr lang="vi-VN" sz="7200" i="1" dirty="0">
                <a:solidFill>
                  <a:schemeClr val="tx1"/>
                </a:solidFill>
                <a:latin typeface="Trebuchet MS" panose="020B0603020202020204" pitchFamily="34" charset="0"/>
              </a:rPr>
              <a:t>pentru dezvoltarea instituțională și adaptarea serviciilor la tendințele de pe piața </a:t>
            </a:r>
            <a:r>
              <a:rPr lang="vi-VN" sz="7200" i="1" dirty="0" smtClean="0">
                <a:solidFill>
                  <a:schemeClr val="tx1"/>
                </a:solidFill>
                <a:latin typeface="Trebuchet MS" panose="020B0603020202020204" pitchFamily="34" charset="0"/>
              </a:rPr>
              <a:t>muncii</a:t>
            </a:r>
            <a:endParaRPr lang="ro-RO" sz="7200" i="1" dirty="0" smtClean="0">
              <a:solidFill>
                <a:schemeClr val="tx1"/>
              </a:solidFill>
              <a:latin typeface="Trebuchet MS" panose="020B0603020202020204" pitchFamily="34" charset="0"/>
            </a:endParaRPr>
          </a:p>
          <a:p>
            <a:pPr algn="just"/>
            <a:endParaRPr lang="ro-RO" sz="7200" i="1" dirty="0">
              <a:solidFill>
                <a:schemeClr val="tx1"/>
              </a:solidFill>
              <a:latin typeface="Trebuchet MS" panose="020B0603020202020204" pitchFamily="34" charset="0"/>
            </a:endParaRPr>
          </a:p>
          <a:p>
            <a:pPr marL="342900" indent="-342900" algn="just">
              <a:buFont typeface="Wingdings" panose="05000000000000000000" pitchFamily="2" charset="2"/>
              <a:buChar char="Ø"/>
            </a:pPr>
            <a:r>
              <a:rPr lang="ro-RO" sz="7200" i="1" dirty="0" smtClean="0">
                <a:solidFill>
                  <a:schemeClr val="tx1"/>
                </a:solidFill>
                <a:latin typeface="Trebuchet MS" panose="020B0603020202020204" pitchFamily="34" charset="0"/>
              </a:rPr>
              <a:t>Relaţia SPO cu angajatorii </a:t>
            </a:r>
            <a:r>
              <a:rPr lang="ro-RO" sz="7200" i="1" dirty="0" smtClean="0">
                <a:solidFill>
                  <a:srgbClr val="0070C0"/>
                </a:solidFill>
                <a:latin typeface="Trebuchet MS" panose="020B0603020202020204" pitchFamily="34" charset="0"/>
              </a:rPr>
              <a:t>- </a:t>
            </a:r>
            <a:r>
              <a:rPr lang="ro-RO" sz="7200" b="1" i="1" dirty="0" smtClean="0">
                <a:solidFill>
                  <a:srgbClr val="0070C0"/>
                </a:solidFill>
                <a:latin typeface="Trebuchet MS" panose="020B0603020202020204" pitchFamily="34" charset="0"/>
              </a:rPr>
              <a:t>eSPOR</a:t>
            </a:r>
          </a:p>
          <a:p>
            <a:pPr marL="342900" indent="-342900" algn="just">
              <a:buFont typeface="Wingdings" panose="05000000000000000000" pitchFamily="2" charset="2"/>
              <a:buChar char="Ø"/>
            </a:pPr>
            <a:r>
              <a:rPr lang="ro-RO" sz="7200" b="1" i="1" dirty="0" smtClean="0">
                <a:solidFill>
                  <a:srgbClr val="0070C0"/>
                </a:solidFill>
                <a:latin typeface="Trebuchet MS" panose="020B0603020202020204" pitchFamily="34" charset="0"/>
              </a:rPr>
              <a:t>Managementul de caz </a:t>
            </a:r>
            <a:r>
              <a:rPr lang="ro-RO" sz="7200" i="1" dirty="0" smtClean="0">
                <a:solidFill>
                  <a:schemeClr val="tx1"/>
                </a:solidFill>
                <a:latin typeface="Trebuchet MS" panose="020B0603020202020204" pitchFamily="34" charset="0"/>
              </a:rPr>
              <a:t>– Proces de incluziune pe piaţa forţei de muncă</a:t>
            </a:r>
          </a:p>
          <a:p>
            <a:pPr marL="342900" indent="-342900" algn="just">
              <a:buFont typeface="Wingdings" panose="05000000000000000000" pitchFamily="2" charset="2"/>
              <a:buChar char="Ø"/>
            </a:pPr>
            <a:r>
              <a:rPr lang="ro-RO" sz="7200" b="1" i="1" dirty="0" smtClean="0">
                <a:solidFill>
                  <a:srgbClr val="0070C0"/>
                </a:solidFill>
                <a:latin typeface="Trebuchet MS" panose="020B0603020202020204" pitchFamily="34" charset="0"/>
              </a:rPr>
              <a:t>ReCONECT</a:t>
            </a:r>
            <a:r>
              <a:rPr lang="ro-RO" sz="7200" i="1" dirty="0" smtClean="0">
                <a:solidFill>
                  <a:schemeClr val="tx1"/>
                </a:solidFill>
                <a:latin typeface="Trebuchet MS" panose="020B0603020202020204" pitchFamily="34" charset="0"/>
              </a:rPr>
              <a:t> - Adaptare </a:t>
            </a:r>
            <a:r>
              <a:rPr lang="ro-RO" sz="7200" i="1" dirty="0">
                <a:solidFill>
                  <a:schemeClr val="tx1"/>
                </a:solidFill>
                <a:latin typeface="Trebuchet MS" panose="020B0603020202020204" pitchFamily="34" charset="0"/>
              </a:rPr>
              <a:t>la Schimbare - Mecanism Integrat de Anticipare, Monitorizare, Evaluare a Pieței Muncii și Educației</a:t>
            </a:r>
            <a:endParaRPr lang="ro-RO" sz="7200" i="1" dirty="0" smtClean="0">
              <a:solidFill>
                <a:schemeClr val="tx1"/>
              </a:solidFill>
              <a:latin typeface="Trebuchet MS" panose="020B0603020202020204" pitchFamily="34" charset="0"/>
            </a:endParaRPr>
          </a:p>
          <a:p>
            <a:pPr algn="just"/>
            <a:endParaRPr lang="ro-RO" sz="7200" i="1" dirty="0">
              <a:solidFill>
                <a:schemeClr val="tx1"/>
              </a:solidFill>
              <a:latin typeface="Trebuchet MS" panose="020B0603020202020204" pitchFamily="34" charset="0"/>
            </a:endParaRPr>
          </a:p>
          <a:p>
            <a:pPr algn="just"/>
            <a:r>
              <a:rPr lang="ro-RO" sz="7200" b="1" i="1" dirty="0" smtClean="0">
                <a:solidFill>
                  <a:schemeClr val="tx1"/>
                </a:solidFill>
                <a:latin typeface="Trebuchet MS" panose="020B0603020202020204" pitchFamily="34" charset="0"/>
              </a:rPr>
              <a:t>Obiective </a:t>
            </a:r>
          </a:p>
          <a:p>
            <a:pPr algn="just"/>
            <a:endParaRPr lang="ro-RO" sz="7200" i="1" dirty="0">
              <a:solidFill>
                <a:schemeClr val="tx1"/>
              </a:solidFill>
              <a:latin typeface="Trebuchet MS" panose="020B0603020202020204" pitchFamily="34" charset="0"/>
            </a:endParaRPr>
          </a:p>
          <a:p>
            <a:pPr algn="just"/>
            <a:r>
              <a:rPr lang="vi-VN" sz="7200" b="1" i="1" dirty="0" smtClean="0">
                <a:solidFill>
                  <a:srgbClr val="0070C0"/>
                </a:solidFill>
                <a:latin typeface="Trebuchet MS" panose="020B0603020202020204" pitchFamily="34" charset="0"/>
              </a:rPr>
              <a:t>introducerea </a:t>
            </a:r>
            <a:r>
              <a:rPr lang="vi-VN" sz="7200" b="1" i="1" dirty="0">
                <a:solidFill>
                  <a:srgbClr val="0070C0"/>
                </a:solidFill>
                <a:latin typeface="Trebuchet MS" panose="020B0603020202020204" pitchFamily="34" charset="0"/>
              </a:rPr>
              <a:t>unor noi </a:t>
            </a:r>
            <a:r>
              <a:rPr lang="vi-VN" sz="7200" b="1" i="1" dirty="0" smtClean="0">
                <a:solidFill>
                  <a:srgbClr val="0070C0"/>
                </a:solidFill>
                <a:latin typeface="Trebuchet MS" panose="020B0603020202020204" pitchFamily="34" charset="0"/>
              </a:rPr>
              <a:t>servicii</a:t>
            </a:r>
            <a:r>
              <a:rPr lang="ro-RO" sz="7200" b="1" i="1" dirty="0" smtClean="0">
                <a:solidFill>
                  <a:srgbClr val="0070C0"/>
                </a:solidFill>
                <a:latin typeface="Trebuchet MS" panose="020B0603020202020204" pitchFamily="34" charset="0"/>
              </a:rPr>
              <a:t> </a:t>
            </a:r>
            <a:r>
              <a:rPr lang="vi-VN" sz="7200" b="1" i="1" dirty="0" smtClean="0">
                <a:solidFill>
                  <a:srgbClr val="0070C0"/>
                </a:solidFill>
                <a:latin typeface="Trebuchet MS" panose="020B0603020202020204" pitchFamily="34" charset="0"/>
              </a:rPr>
              <a:t>/instrumente</a:t>
            </a:r>
            <a:r>
              <a:rPr lang="ro-RO" sz="7200" b="1" i="1" dirty="0" smtClean="0">
                <a:solidFill>
                  <a:srgbClr val="0070C0"/>
                </a:solidFill>
                <a:latin typeface="Trebuchet MS" panose="020B0603020202020204" pitchFamily="34" charset="0"/>
              </a:rPr>
              <a:t> </a:t>
            </a:r>
            <a:r>
              <a:rPr lang="vi-VN" sz="7200" b="1" i="1" dirty="0" smtClean="0">
                <a:solidFill>
                  <a:srgbClr val="0070C0"/>
                </a:solidFill>
                <a:latin typeface="Trebuchet MS" panose="020B0603020202020204" pitchFamily="34" charset="0"/>
              </a:rPr>
              <a:t>/sisteme</a:t>
            </a:r>
            <a:r>
              <a:rPr lang="ro-RO" sz="7200" b="1" i="1" dirty="0" smtClean="0">
                <a:solidFill>
                  <a:srgbClr val="0070C0"/>
                </a:solidFill>
                <a:latin typeface="Trebuchet MS" panose="020B0603020202020204" pitchFamily="34" charset="0"/>
              </a:rPr>
              <a:t> </a:t>
            </a:r>
            <a:r>
              <a:rPr lang="vi-VN" sz="7200" b="1" i="1" dirty="0" smtClean="0">
                <a:solidFill>
                  <a:srgbClr val="0070C0"/>
                </a:solidFill>
                <a:latin typeface="Trebuchet MS" panose="020B0603020202020204" pitchFamily="34" charset="0"/>
              </a:rPr>
              <a:t>/proceduri</a:t>
            </a:r>
            <a:r>
              <a:rPr lang="ro-RO" sz="7200" b="1" i="1" dirty="0" smtClean="0">
                <a:solidFill>
                  <a:srgbClr val="0070C0"/>
                </a:solidFill>
                <a:latin typeface="Trebuchet MS" panose="020B0603020202020204" pitchFamily="34" charset="0"/>
              </a:rPr>
              <a:t> </a:t>
            </a:r>
            <a:r>
              <a:rPr lang="vi-VN" sz="7200" b="1" i="1" dirty="0" smtClean="0">
                <a:solidFill>
                  <a:srgbClr val="0070C0"/>
                </a:solidFill>
                <a:latin typeface="Trebuchet MS" panose="020B0603020202020204" pitchFamily="34" charset="0"/>
              </a:rPr>
              <a:t>/</a:t>
            </a:r>
            <a:r>
              <a:rPr lang="ro-RO" sz="7200" b="1" i="1" dirty="0" smtClean="0">
                <a:solidFill>
                  <a:srgbClr val="0070C0"/>
                </a:solidFill>
                <a:latin typeface="Trebuchet MS" panose="020B0603020202020204" pitchFamily="34" charset="0"/>
              </a:rPr>
              <a:t> </a:t>
            </a:r>
            <a:r>
              <a:rPr lang="vi-VN" sz="7200" b="1" i="1" dirty="0" smtClean="0">
                <a:solidFill>
                  <a:srgbClr val="0070C0"/>
                </a:solidFill>
                <a:latin typeface="Trebuchet MS" panose="020B0603020202020204" pitchFamily="34" charset="0"/>
              </a:rPr>
              <a:t>mecanisme </a:t>
            </a:r>
            <a:r>
              <a:rPr lang="vi-VN" sz="7200" b="1" i="1" dirty="0">
                <a:solidFill>
                  <a:srgbClr val="0070C0"/>
                </a:solidFill>
                <a:latin typeface="Trebuchet MS" panose="020B0603020202020204" pitchFamily="34" charset="0"/>
              </a:rPr>
              <a:t>care să crească gradul de satisfacție a clienților SPO, a diversității și gradului de cuprindere a serviciilor oferite angajatorilor, dar și persoanelor aflate în căutarea unui loc de muncă. </a:t>
            </a:r>
            <a:r>
              <a:rPr lang="ro-RO" sz="7200" i="1" dirty="0" smtClean="0">
                <a:solidFill>
                  <a:schemeClr val="tx1"/>
                </a:solidFill>
                <a:latin typeface="Calibri"/>
              </a:rPr>
              <a:t>	</a:t>
            </a:r>
            <a:endParaRPr lang="ro-RO" sz="7200" i="1" dirty="0" smtClean="0">
              <a:solidFill>
                <a:schemeClr val="tx1"/>
              </a:solidFill>
              <a:latin typeface="Trebuchet MS" panose="020B0603020202020204" pitchFamily="34" charset="0"/>
            </a:endParaRPr>
          </a:p>
          <a:p>
            <a:pPr algn="just"/>
            <a:endParaRPr lang="ro-RO" sz="7200" b="1" i="1" dirty="0" smtClean="0">
              <a:solidFill>
                <a:srgbClr val="0070C0"/>
              </a:solidFill>
              <a:latin typeface="Trebuchet MS" panose="020B0603020202020204" pitchFamily="34" charset="0"/>
            </a:endParaRPr>
          </a:p>
          <a:p>
            <a:pPr algn="just"/>
            <a:r>
              <a:rPr lang="ro-RO" sz="7200" b="1" i="1" dirty="0" smtClean="0">
                <a:solidFill>
                  <a:schemeClr val="tx1"/>
                </a:solidFill>
                <a:latin typeface="Trebuchet MS" panose="020B0603020202020204" pitchFamily="34" charset="0"/>
              </a:rPr>
              <a:t>Valoarea totală → peste 114  milioane lei </a:t>
            </a:r>
            <a:r>
              <a:rPr lang="ro-RO" sz="7200" i="1" dirty="0" smtClean="0">
                <a:solidFill>
                  <a:schemeClr val="tx1"/>
                </a:solidFill>
                <a:latin typeface="Trebuchet MS" panose="020B0603020202020204" pitchFamily="34" charset="0"/>
              </a:rPr>
              <a:t> </a:t>
            </a:r>
          </a:p>
          <a:p>
            <a:pPr algn="just"/>
            <a:r>
              <a:rPr lang="ro-RO" sz="7200" i="1" dirty="0">
                <a:solidFill>
                  <a:schemeClr val="tx1"/>
                </a:solidFill>
                <a:latin typeface="Trebuchet MS" panose="020B0603020202020204" pitchFamily="34" charset="0"/>
              </a:rPr>
              <a:t>	</a:t>
            </a:r>
            <a:r>
              <a:rPr lang="ro-RO" sz="7200" i="1" dirty="0" smtClean="0">
                <a:solidFill>
                  <a:schemeClr val="tx1"/>
                </a:solidFill>
                <a:latin typeface="Trebuchet MS" panose="020B0603020202020204" pitchFamily="34" charset="0"/>
              </a:rPr>
              <a:t>	       </a:t>
            </a:r>
            <a:r>
              <a:rPr lang="ro-RO" sz="7200" b="1" i="1" dirty="0" smtClean="0">
                <a:solidFill>
                  <a:srgbClr val="0070C0"/>
                </a:solidFill>
                <a:latin typeface="Trebuchet MS" panose="020B0603020202020204" pitchFamily="34" charset="0"/>
              </a:rPr>
              <a:t>aprox. 24 milioane de euro </a:t>
            </a:r>
            <a:endParaRPr lang="ro-RO" sz="7200" b="1" i="1" dirty="0">
              <a:solidFill>
                <a:srgbClr val="0070C0"/>
              </a:solidFill>
              <a:latin typeface="Trebuchet MS" panose="020B0603020202020204" pitchFamily="34" charset="0"/>
            </a:endParaRPr>
          </a:p>
          <a:p>
            <a:pPr algn="just"/>
            <a:endParaRPr lang="ro-RO" sz="3300" i="1" dirty="0">
              <a:solidFill>
                <a:schemeClr val="tx1"/>
              </a:solidFill>
              <a:latin typeface="Trebuchet MS" panose="020B0603020202020204" pitchFamily="34" charset="0"/>
            </a:endParaRPr>
          </a:p>
          <a:p>
            <a:pPr algn="just"/>
            <a:endParaRPr lang="ro-RO" sz="2400" i="1" dirty="0">
              <a:solidFill>
                <a:schemeClr val="tx1"/>
              </a:solidFill>
              <a:latin typeface="Trebuchet MS" panose="020B0603020202020204" pitchFamily="34" charset="0"/>
            </a:endParaRPr>
          </a:p>
          <a:p>
            <a:pPr algn="just"/>
            <a:endParaRPr lang="ro-RO" sz="2400" i="1" dirty="0" smtClean="0">
              <a:solidFill>
                <a:schemeClr val="tx1"/>
              </a:solidFill>
              <a:latin typeface="Trebuchet MS" panose="020B0603020202020204" pitchFamily="34" charset="0"/>
            </a:endParaRPr>
          </a:p>
          <a:p>
            <a:pPr marL="342900" indent="-342900" algn="just">
              <a:buFont typeface="Wingdings" panose="05000000000000000000" pitchFamily="2" charset="2"/>
              <a:buChar char="Ø"/>
            </a:pPr>
            <a:endParaRPr lang="en-US" sz="2400" i="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3723149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ine 7"/>
          <p:cNvPicPr>
            <a:picLocks noChangeAspect="1"/>
          </p:cNvPicPr>
          <p:nvPr/>
        </p:nvPicPr>
        <p:blipFill>
          <a:blip r:embed="rId2"/>
          <a:srcRect l="-177" t="1460" r="-1"/>
          <a:stretch/>
        </p:blipFill>
        <p:spPr bwMode="auto">
          <a:xfrm>
            <a:off x="16134" y="0"/>
            <a:ext cx="9127866" cy="6858000"/>
          </a:xfrm>
          <a:prstGeom prst="rect">
            <a:avLst/>
          </a:prstGeom>
        </p:spPr>
      </p:pic>
      <p:sp>
        <p:nvSpPr>
          <p:cNvPr id="5" name="CasetăText 8"/>
          <p:cNvSpPr>
            <a:spLocks/>
          </p:cNvSpPr>
          <p:nvPr/>
        </p:nvSpPr>
        <p:spPr bwMode="auto">
          <a:xfrm>
            <a:off x="16134" y="4008315"/>
            <a:ext cx="9127866" cy="2416046"/>
          </a:xfrm>
          <a:prstGeom prst="rect">
            <a:avLst/>
          </a:prstGeom>
          <a:noFill/>
        </p:spPr>
        <p:txBody>
          <a:bodyPr wrap="square" rtlCol="0">
            <a:spAutoFit/>
          </a:bodyPr>
          <a:lstStyle/>
          <a:p>
            <a:pPr algn="ctr">
              <a:defRPr/>
            </a:pPr>
            <a:endParaRPr dirty="0"/>
          </a:p>
          <a:p>
            <a:pPr algn="ctr">
              <a:defRPr/>
            </a:pPr>
            <a:r>
              <a:rPr lang="en-US" sz="3600" b="1" dirty="0">
                <a:solidFill>
                  <a:schemeClr val="bg1"/>
                </a:solidFill>
                <a:latin typeface="Forum"/>
              </a:rPr>
              <a:t>POLITICA DE COEZIUNE 2021-2027</a:t>
            </a:r>
          </a:p>
          <a:p>
            <a:pPr lvl="1" algn="ctr">
              <a:defRPr/>
            </a:pPr>
            <a:r>
              <a:rPr lang="en-US" sz="3200" spc="300" dirty="0" smtClean="0">
                <a:solidFill>
                  <a:schemeClr val="bg1"/>
                </a:solidFill>
                <a:latin typeface="Forum"/>
                <a:cs typeface="Times New Roman"/>
              </a:rPr>
              <a:t>PROGRAMUL EDUCATIE SI OCUPARE</a:t>
            </a:r>
          </a:p>
          <a:p>
            <a:pPr lvl="1" algn="ctr">
              <a:defRPr/>
            </a:pPr>
            <a:endParaRPr lang="en-US" sz="3200" spc="300" dirty="0" smtClean="0">
              <a:solidFill>
                <a:schemeClr val="bg1"/>
              </a:solidFill>
              <a:latin typeface="Forum"/>
              <a:cs typeface="Times New Roman"/>
            </a:endParaRPr>
          </a:p>
          <a:p>
            <a:pPr lvl="1" algn="ctr">
              <a:defRPr/>
            </a:pPr>
            <a:r>
              <a:rPr lang="en-US" sz="3300" spc="300" dirty="0" smtClean="0">
                <a:solidFill>
                  <a:schemeClr val="bg1"/>
                </a:solidFill>
                <a:latin typeface="Forum"/>
                <a:cs typeface="Times New Roman"/>
              </a:rPr>
              <a:t>PROGRAMUL TRANZITIE JUSTA</a:t>
            </a:r>
            <a:endParaRPr lang="ro-RO" sz="3300" spc="300" dirty="0">
              <a:solidFill>
                <a:schemeClr val="bg1"/>
              </a:solidFill>
              <a:latin typeface="Forum"/>
              <a:cs typeface="Times New Roman"/>
            </a:endParaRPr>
          </a:p>
        </p:txBody>
      </p:sp>
    </p:spTree>
    <p:extLst>
      <p:ext uri="{BB962C8B-B14F-4D97-AF65-F5344CB8AC3E}">
        <p14:creationId xmlns:p14="http://schemas.microsoft.com/office/powerpoint/2010/main" val="2299905796"/>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2"/>
          <p:cNvSpPr>
            <a:spLocks noGrp="1"/>
          </p:cNvSpPr>
          <p:nvPr>
            <p:ph idx="1"/>
          </p:nvPr>
        </p:nvSpPr>
        <p:spPr bwMode="auto">
          <a:xfrm>
            <a:off x="430261" y="841791"/>
            <a:ext cx="8424936" cy="720081"/>
          </a:xfrm>
        </p:spPr>
        <p:txBody>
          <a:bodyPr>
            <a:normAutofit/>
          </a:bodyPr>
          <a:lstStyle/>
          <a:p>
            <a:pPr marL="0" indent="0" algn="ctr">
              <a:buNone/>
              <a:defRPr/>
            </a:pPr>
            <a:r>
              <a:rPr lang="en-US" sz="2400" u="sng" dirty="0">
                <a:latin typeface="Calibri"/>
                <a:cs typeface="Calibri"/>
              </a:rPr>
              <a:t>Abordare strategic</a:t>
            </a:r>
            <a:r>
              <a:rPr lang="ro-RO" sz="2400" u="sng" dirty="0">
                <a:latin typeface="Calibri"/>
                <a:cs typeface="Calibri"/>
              </a:rPr>
              <a:t>ă</a:t>
            </a:r>
            <a:r>
              <a:rPr lang="ro-RO" sz="2400" dirty="0">
                <a:latin typeface="Calibri"/>
                <a:cs typeface="Calibri"/>
              </a:rPr>
              <a:t> </a:t>
            </a:r>
            <a:r>
              <a:rPr lang="en-US" sz="2400" dirty="0">
                <a:latin typeface="Calibri"/>
                <a:cs typeface="Calibri"/>
              </a:rPr>
              <a:t>  -   </a:t>
            </a:r>
            <a:r>
              <a:rPr lang="ro-RO" sz="2400" b="1" u="sng" dirty="0">
                <a:latin typeface="Calibri"/>
                <a:cs typeface="Calibri"/>
              </a:rPr>
              <a:t>5 Obiective ale Politicii</a:t>
            </a:r>
            <a:r>
              <a:rPr lang="en-US" sz="2400" b="1" u="sng" dirty="0">
                <a:latin typeface="Calibri"/>
                <a:cs typeface="Calibri"/>
              </a:rPr>
              <a:t> de </a:t>
            </a:r>
            <a:r>
              <a:rPr lang="en-US" sz="2400" b="1" u="sng" dirty="0" smtClean="0">
                <a:latin typeface="Calibri"/>
                <a:cs typeface="Calibri"/>
              </a:rPr>
              <a:t>Coeziune</a:t>
            </a:r>
            <a:endParaRPr lang="ro-RO" sz="2400" b="1" u="sng" dirty="0">
              <a:latin typeface="Calibri"/>
              <a:cs typeface="Calibri"/>
            </a:endParaRPr>
          </a:p>
        </p:txBody>
      </p:sp>
      <p:grpSp>
        <p:nvGrpSpPr>
          <p:cNvPr id="5" name="Diagram 9"/>
          <p:cNvGrpSpPr/>
          <p:nvPr/>
        </p:nvGrpSpPr>
        <p:grpSpPr bwMode="auto">
          <a:xfrm>
            <a:off x="2466085" y="1666610"/>
            <a:ext cx="4287536" cy="4941150"/>
            <a:chOff x="0" y="0"/>
            <a:chExt cx="5716714" cy="4941150"/>
          </a:xfrm>
        </p:grpSpPr>
        <p:sp>
          <p:nvSpPr>
            <p:cNvPr id="6" name="Rounded Rectangle 5"/>
            <p:cNvSpPr/>
            <p:nvPr/>
          </p:nvSpPr>
          <p:spPr bwMode="auto">
            <a:xfrm>
              <a:off x="1871125" y="0"/>
              <a:ext cx="1921966" cy="1051906"/>
            </a:xfrm>
            <a:prstGeom prst="roundRect">
              <a:avLst>
                <a:gd name="adj" fmla="val 16667"/>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glow rad="101600">
                <a:schemeClr val="accent1">
                  <a:satMod val="175000"/>
                  <a:alpha val="40000"/>
                </a:schemeClr>
              </a:glow>
            </a:effectLst>
          </p:spPr>
          <p:style>
            <a:lnRef idx="2">
              <a:srgbClr val="000000"/>
            </a:lnRef>
            <a:fillRef idx="1">
              <a:srgbClr val="000000"/>
            </a:fillRef>
            <a:effectRef idx="0">
              <a:srgbClr val="00000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ts val="0"/>
                </a:spcBef>
                <a:spcAft>
                  <a:spcPts val="0"/>
                </a:spcAft>
                <a:defRPr/>
              </a:pPr>
              <a:r>
                <a:rPr lang="ro-RO" sz="1800" b="1">
                  <a:latin typeface="Calibri"/>
                  <a:cs typeface="Calibri"/>
                </a:rPr>
                <a:t>Europă mai inteligentă</a:t>
              </a:r>
              <a:endParaRPr lang="ro-RO" sz="1800">
                <a:latin typeface="Calibri"/>
                <a:cs typeface="Calibri"/>
              </a:endParaRPr>
            </a:p>
          </p:txBody>
        </p:sp>
        <p:sp>
          <p:nvSpPr>
            <p:cNvPr id="7" name="Freeform 6"/>
            <p:cNvSpPr/>
            <p:nvPr/>
          </p:nvSpPr>
          <p:spPr bwMode="auto">
            <a:xfrm>
              <a:off x="700400" y="525952"/>
              <a:ext cx="4263416" cy="4263416"/>
            </a:xfrm>
            <a:custGeom>
              <a:avLst/>
              <a:gdLst/>
              <a:ahLst/>
              <a:cxnLst/>
              <a:rect l="0" t="0" r="0" b="0"/>
              <a:pathLst>
                <a:path w="4263416" h="4263416" extrusionOk="0">
                  <a:moveTo>
                    <a:pt x="3273526" y="331588"/>
                  </a:moveTo>
                  <a:arcTo wR="2131708" hR="2131708" stAng="18143221" swAng="1023614"/>
                </a:path>
              </a:pathLst>
            </a:custGeom>
            <a:noFill/>
            <a:ln w="6350" cap="flat" cmpd="sng" algn="ctr">
              <a:solidFill>
                <a:schemeClr val="accent2">
                  <a:hueOff val="0"/>
                  <a:satOff val="0"/>
                  <a:lumOff val="0"/>
                  <a:alphaOff val="0"/>
                </a:schemeClr>
              </a:solidFill>
              <a:prstDash val="solid"/>
              <a:miter lim="800000"/>
              <a:tailEnd type="arrow"/>
            </a:ln>
          </p:spPr>
          <p:style>
            <a:lnRef idx="1">
              <a:srgbClr val="000000"/>
            </a:lnRef>
            <a:fillRef idx="0">
              <a:srgbClr val="000000"/>
            </a:fillRef>
            <a:effectRef idx="0">
              <a:srgbClr val="000000"/>
            </a:effectRef>
            <a:fontRef idx="minor"/>
          </p:style>
        </p:sp>
        <p:sp>
          <p:nvSpPr>
            <p:cNvPr id="8" name="Rounded Rectangle 7"/>
            <p:cNvSpPr/>
            <p:nvPr/>
          </p:nvSpPr>
          <p:spPr bwMode="auto">
            <a:xfrm>
              <a:off x="3951159" y="1102115"/>
              <a:ext cx="1765555" cy="1125551"/>
            </a:xfrm>
            <a:prstGeom prst="roundRect">
              <a:avLst>
                <a:gd name="adj" fmla="val 16667"/>
              </a:avLst>
            </a:prstGeom>
            <a:solidFill>
              <a:srgbClr val="92D050"/>
            </a:solidFill>
            <a:ln w="12700" cap="flat" cmpd="sng" algn="ctr">
              <a:solidFill>
                <a:schemeClr val="lt1">
                  <a:hueOff val="0"/>
                  <a:satOff val="0"/>
                  <a:lumOff val="0"/>
                  <a:alphaOff val="0"/>
                </a:schemeClr>
              </a:solidFill>
              <a:prstDash val="solid"/>
              <a:miter lim="800000"/>
            </a:ln>
            <a:effectLst>
              <a:glow rad="63500">
                <a:schemeClr val="accent1">
                  <a:satMod val="175000"/>
                  <a:alpha val="40000"/>
                </a:schemeClr>
              </a:glow>
            </a:effectLst>
          </p:spPr>
          <p:style>
            <a:lnRef idx="2">
              <a:srgbClr val="000000"/>
            </a:lnRef>
            <a:fillRef idx="1">
              <a:srgbClr val="000000"/>
            </a:fillRef>
            <a:effectRef idx="0">
              <a:srgbClr val="00000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ts val="0"/>
                </a:spcBef>
                <a:spcAft>
                  <a:spcPts val="0"/>
                </a:spcAft>
                <a:defRPr/>
              </a:pPr>
              <a:r>
                <a:rPr lang="ro-RO" sz="1800" b="1">
                  <a:latin typeface="Calibri"/>
                  <a:cs typeface="Calibri"/>
                </a:rPr>
                <a:t>Europă</a:t>
              </a:r>
              <a:r>
                <a:rPr lang="ro-RO" sz="1500" b="1">
                  <a:latin typeface="Calibri"/>
                  <a:cs typeface="Calibri"/>
                </a:rPr>
                <a:t> </a:t>
              </a:r>
              <a:r>
                <a:rPr lang="ro-RO" sz="1800" b="1">
                  <a:latin typeface="Calibri"/>
                  <a:cs typeface="Calibri"/>
                </a:rPr>
                <a:t>mai</a:t>
              </a:r>
              <a:r>
                <a:rPr lang="ro-RO" sz="1500" b="1">
                  <a:latin typeface="Calibri"/>
                  <a:cs typeface="Calibri"/>
                </a:rPr>
                <a:t> </a:t>
              </a:r>
              <a:r>
                <a:rPr lang="ro-RO" sz="1800" b="1">
                  <a:latin typeface="Calibri"/>
                  <a:cs typeface="Calibri"/>
                </a:rPr>
                <a:t>verde</a:t>
              </a:r>
            </a:p>
          </p:txBody>
        </p:sp>
        <p:sp>
          <p:nvSpPr>
            <p:cNvPr id="9" name="Freeform 8"/>
            <p:cNvSpPr/>
            <p:nvPr/>
          </p:nvSpPr>
          <p:spPr bwMode="auto">
            <a:xfrm>
              <a:off x="712684" y="677734"/>
              <a:ext cx="4263416" cy="4263416"/>
            </a:xfrm>
            <a:custGeom>
              <a:avLst/>
              <a:gdLst/>
              <a:ahLst/>
              <a:cxnLst/>
              <a:rect l="0" t="0" r="0" b="0"/>
              <a:pathLst>
                <a:path w="4263416" h="4263416" extrusionOk="0">
                  <a:moveTo>
                    <a:pt x="4263153" y="2098243"/>
                  </a:moveTo>
                  <a:arcTo wR="2131708" hR="2131708" stAng="21546029" swAng="1058243"/>
                </a:path>
              </a:pathLst>
            </a:custGeom>
            <a:noFill/>
            <a:ln w="6350" cap="flat" cmpd="sng" algn="ctr">
              <a:solidFill>
                <a:schemeClr val="accent3">
                  <a:hueOff val="0"/>
                  <a:satOff val="0"/>
                  <a:lumOff val="0"/>
                  <a:alphaOff val="0"/>
                </a:schemeClr>
              </a:solidFill>
              <a:prstDash val="solid"/>
              <a:miter lim="800000"/>
              <a:tailEnd type="arrow"/>
            </a:ln>
          </p:spPr>
          <p:style>
            <a:lnRef idx="1">
              <a:srgbClr val="000000"/>
            </a:lnRef>
            <a:fillRef idx="0">
              <a:srgbClr val="000000"/>
            </a:fillRef>
            <a:effectRef idx="0">
              <a:srgbClr val="000000"/>
            </a:effectRef>
            <a:fontRef idx="minor"/>
          </p:style>
        </p:sp>
        <p:sp>
          <p:nvSpPr>
            <p:cNvPr id="10" name="Rounded Rectangle 9"/>
            <p:cNvSpPr/>
            <p:nvPr/>
          </p:nvSpPr>
          <p:spPr bwMode="auto">
            <a:xfrm>
              <a:off x="2117848" y="3749078"/>
              <a:ext cx="1781900" cy="1143045"/>
            </a:xfrm>
            <a:prstGeom prst="roundRect">
              <a:avLst>
                <a:gd name="adj" fmla="val 16667"/>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glow rad="63500">
                <a:schemeClr val="accent1">
                  <a:satMod val="175000"/>
                  <a:alpha val="40000"/>
                </a:schemeClr>
              </a:glow>
            </a:effectLst>
          </p:spPr>
          <p:style>
            <a:lnRef idx="2">
              <a:srgbClr val="000000"/>
            </a:lnRef>
            <a:fillRef idx="1">
              <a:srgbClr val="000000"/>
            </a:fillRef>
            <a:effectRef idx="0">
              <a:srgbClr val="00000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ts val="0"/>
                </a:spcBef>
                <a:spcAft>
                  <a:spcPts val="0"/>
                </a:spcAft>
                <a:defRPr/>
              </a:pPr>
              <a:r>
                <a:rPr lang="ro-RO" sz="1800" b="1">
                  <a:latin typeface="Calibri"/>
                  <a:cs typeface="Calibri"/>
                </a:rPr>
                <a:t>Europă</a:t>
              </a:r>
              <a:r>
                <a:rPr lang="ro-RO" sz="1500" b="1">
                  <a:latin typeface="Calibri"/>
                  <a:cs typeface="Calibri"/>
                </a:rPr>
                <a:t> </a:t>
              </a:r>
              <a:r>
                <a:rPr lang="ro-RO" sz="1800" b="1">
                  <a:latin typeface="Calibri"/>
                  <a:cs typeface="Calibri"/>
                </a:rPr>
                <a:t>mai</a:t>
              </a:r>
              <a:r>
                <a:rPr lang="ro-RO" sz="1500" b="1">
                  <a:latin typeface="Calibri"/>
                  <a:cs typeface="Calibri"/>
                </a:rPr>
                <a:t> </a:t>
              </a:r>
              <a:r>
                <a:rPr lang="ro-RO" sz="1800" b="1">
                  <a:latin typeface="Calibri"/>
                  <a:cs typeface="Calibri"/>
                </a:rPr>
                <a:t>socială</a:t>
              </a:r>
            </a:p>
          </p:txBody>
        </p:sp>
        <p:sp>
          <p:nvSpPr>
            <p:cNvPr id="11" name="Freeform 10"/>
            <p:cNvSpPr/>
            <p:nvPr/>
          </p:nvSpPr>
          <p:spPr bwMode="auto">
            <a:xfrm>
              <a:off x="877090" y="551736"/>
              <a:ext cx="4263416" cy="4263416"/>
            </a:xfrm>
            <a:custGeom>
              <a:avLst/>
              <a:gdLst/>
              <a:ahLst/>
              <a:cxnLst/>
              <a:rect l="0" t="0" r="0" b="0"/>
              <a:pathLst>
                <a:path w="4263416" h="4263416" extrusionOk="0">
                  <a:moveTo>
                    <a:pt x="2419007" y="4243967"/>
                  </a:moveTo>
                  <a:arcTo wR="2131708" hR="2131708" stAng="4935266" swAng="1127235"/>
                </a:path>
              </a:pathLst>
            </a:custGeom>
            <a:noFill/>
            <a:ln w="6350" cap="flat" cmpd="sng" algn="ctr">
              <a:solidFill>
                <a:schemeClr val="accent4">
                  <a:hueOff val="0"/>
                  <a:satOff val="0"/>
                  <a:lumOff val="0"/>
                  <a:alphaOff val="0"/>
                </a:schemeClr>
              </a:solidFill>
              <a:prstDash val="solid"/>
              <a:miter lim="800000"/>
              <a:tailEnd type="arrow"/>
            </a:ln>
          </p:spPr>
          <p:style>
            <a:lnRef idx="1">
              <a:srgbClr val="000000"/>
            </a:lnRef>
            <a:fillRef idx="0">
              <a:srgbClr val="000000"/>
            </a:fillRef>
            <a:effectRef idx="0">
              <a:srgbClr val="000000"/>
            </a:effectRef>
            <a:fontRef idx="minor"/>
          </p:style>
        </p:sp>
        <p:sp>
          <p:nvSpPr>
            <p:cNvPr id="12" name="Rounded Rectangle 11"/>
            <p:cNvSpPr/>
            <p:nvPr/>
          </p:nvSpPr>
          <p:spPr bwMode="auto">
            <a:xfrm>
              <a:off x="0" y="2657660"/>
              <a:ext cx="1885321" cy="1158427"/>
            </a:xfrm>
            <a:prstGeom prst="roundRect">
              <a:avLst>
                <a:gd name="adj" fmla="val 16667"/>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glow rad="63500">
                <a:schemeClr val="accent1">
                  <a:satMod val="175000"/>
                  <a:alpha val="40000"/>
                </a:schemeClr>
              </a:glow>
            </a:effectLst>
          </p:spPr>
          <p:style>
            <a:lnRef idx="2">
              <a:srgbClr val="000000"/>
            </a:lnRef>
            <a:fillRef idx="1">
              <a:srgbClr val="000000"/>
            </a:fillRef>
            <a:effectRef idx="0">
              <a:srgbClr val="00000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ts val="0"/>
                </a:spcBef>
                <a:spcAft>
                  <a:spcPts val="0"/>
                </a:spcAft>
                <a:defRPr/>
              </a:pPr>
              <a:r>
                <a:rPr lang="ro-RO" sz="1600" b="1">
                  <a:latin typeface="Calibri"/>
                  <a:cs typeface="Calibri"/>
                </a:rPr>
                <a:t>Europă mai apropiată de cetățenii săi</a:t>
              </a:r>
            </a:p>
          </p:txBody>
        </p:sp>
        <p:sp>
          <p:nvSpPr>
            <p:cNvPr id="13" name="Freeform 12"/>
            <p:cNvSpPr/>
            <p:nvPr/>
          </p:nvSpPr>
          <p:spPr bwMode="auto">
            <a:xfrm>
              <a:off x="701805" y="486758"/>
              <a:ext cx="4263416" cy="4263416"/>
            </a:xfrm>
            <a:custGeom>
              <a:avLst/>
              <a:gdLst/>
              <a:ahLst/>
              <a:cxnLst/>
              <a:rect l="0" t="0" r="0" b="0"/>
              <a:pathLst>
                <a:path w="4263416" h="4263416" extrusionOk="0">
                  <a:moveTo>
                    <a:pt x="173019" y="2972968"/>
                  </a:moveTo>
                  <a:arcTo wR="2131708" hR="2131708" stAng="9405384" swAng="1120206"/>
                </a:path>
              </a:pathLst>
            </a:custGeom>
            <a:noFill/>
            <a:ln w="6350" cap="flat" cmpd="sng" algn="ctr">
              <a:solidFill>
                <a:schemeClr val="accent5">
                  <a:hueOff val="0"/>
                  <a:satOff val="0"/>
                  <a:lumOff val="0"/>
                  <a:alphaOff val="0"/>
                </a:schemeClr>
              </a:solidFill>
              <a:prstDash val="solid"/>
              <a:miter lim="800000"/>
              <a:tailEnd type="arrow"/>
            </a:ln>
          </p:spPr>
          <p:style>
            <a:lnRef idx="1">
              <a:srgbClr val="000000"/>
            </a:lnRef>
            <a:fillRef idx="0">
              <a:srgbClr val="000000"/>
            </a:fillRef>
            <a:effectRef idx="0">
              <a:srgbClr val="000000"/>
            </a:effectRef>
            <a:fontRef idx="minor"/>
          </p:style>
        </p:sp>
        <p:sp>
          <p:nvSpPr>
            <p:cNvPr id="14" name="Rounded Rectangle 13"/>
            <p:cNvSpPr/>
            <p:nvPr/>
          </p:nvSpPr>
          <p:spPr bwMode="auto">
            <a:xfrm>
              <a:off x="0" y="1102115"/>
              <a:ext cx="1754182" cy="1125551"/>
            </a:xfrm>
            <a:prstGeom prst="roundRect">
              <a:avLst>
                <a:gd name="adj" fmla="val 16667"/>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a:glow rad="63500">
                <a:schemeClr val="accent1">
                  <a:satMod val="175000"/>
                  <a:alpha val="40000"/>
                </a:schemeClr>
              </a:glow>
            </a:effectLst>
          </p:spPr>
          <p:style>
            <a:lnRef idx="2">
              <a:srgbClr val="000000"/>
            </a:lnRef>
            <a:fillRef idx="1">
              <a:srgbClr val="000000"/>
            </a:fillRef>
            <a:effectRef idx="0">
              <a:srgbClr val="00000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ts val="0"/>
                </a:spcBef>
                <a:spcAft>
                  <a:spcPts val="0"/>
                </a:spcAft>
                <a:defRPr/>
              </a:pPr>
              <a:r>
                <a:rPr lang="ro-RO" sz="1800" b="1">
                  <a:latin typeface="Calibri"/>
                  <a:cs typeface="Calibri"/>
                </a:rPr>
                <a:t>Europă mai</a:t>
              </a:r>
              <a:r>
                <a:rPr lang="ro-RO" sz="1500" b="1">
                  <a:latin typeface="Calibri"/>
                  <a:cs typeface="Calibri"/>
                </a:rPr>
                <a:t> </a:t>
              </a:r>
              <a:r>
                <a:rPr lang="ro-RO" sz="1800" b="1">
                  <a:latin typeface="Calibri"/>
                  <a:cs typeface="Calibri"/>
                </a:rPr>
                <a:t>conectată</a:t>
              </a:r>
            </a:p>
          </p:txBody>
        </p:sp>
        <p:sp>
          <p:nvSpPr>
            <p:cNvPr id="15" name="Freeform 14"/>
            <p:cNvSpPr/>
            <p:nvPr/>
          </p:nvSpPr>
          <p:spPr bwMode="auto">
            <a:xfrm>
              <a:off x="700400" y="525952"/>
              <a:ext cx="4263416" cy="4263416"/>
            </a:xfrm>
            <a:custGeom>
              <a:avLst/>
              <a:gdLst/>
              <a:ahLst/>
              <a:cxnLst/>
              <a:rect l="0" t="0" r="0" b="0"/>
              <a:pathLst>
                <a:path w="4263416" h="4263416" extrusionOk="0">
                  <a:moveTo>
                    <a:pt x="512019" y="745782"/>
                  </a:moveTo>
                  <a:arcTo wR="2131708" hR="2131708" stAng="13233165" swAng="1023614"/>
                </a:path>
              </a:pathLst>
            </a:custGeom>
            <a:noFill/>
            <a:ln w="6350" cap="flat" cmpd="sng" algn="ctr">
              <a:solidFill>
                <a:schemeClr val="accent6">
                  <a:hueOff val="0"/>
                  <a:satOff val="0"/>
                  <a:lumOff val="0"/>
                  <a:alphaOff val="0"/>
                </a:schemeClr>
              </a:solidFill>
              <a:prstDash val="solid"/>
              <a:miter lim="800000"/>
              <a:tailEnd type="arrow"/>
            </a:ln>
          </p:spPr>
          <p:style>
            <a:lnRef idx="1">
              <a:srgbClr val="000000"/>
            </a:lnRef>
            <a:fillRef idx="0">
              <a:srgbClr val="000000"/>
            </a:fillRef>
            <a:effectRef idx="0">
              <a:srgbClr val="000000"/>
            </a:effectRef>
            <a:fontRef idx="minor"/>
          </p:style>
        </p:sp>
      </p:grpSp>
      <p:pic>
        <p:nvPicPr>
          <p:cNvPr id="16" name="Picture 3"/>
          <p:cNvPicPr>
            <a:picLocks noChangeAspect="1"/>
          </p:cNvPicPr>
          <p:nvPr/>
        </p:nvPicPr>
        <p:blipFill>
          <a:blip r:embed="rId3"/>
          <a:stretch/>
        </p:blipFill>
        <p:spPr bwMode="auto">
          <a:xfrm>
            <a:off x="2739636" y="1660208"/>
            <a:ext cx="710208" cy="710208"/>
          </a:xfrm>
          <a:prstGeom prst="rect">
            <a:avLst/>
          </a:prstGeom>
        </p:spPr>
      </p:pic>
      <p:pic>
        <p:nvPicPr>
          <p:cNvPr id="17" name="Picture 2"/>
          <p:cNvPicPr>
            <a:picLocks noChangeAspect="1" noChangeArrowheads="1"/>
          </p:cNvPicPr>
          <p:nvPr/>
        </p:nvPicPr>
        <p:blipFill>
          <a:blip r:embed="rId4"/>
          <a:stretch/>
        </p:blipFill>
        <p:spPr bwMode="auto">
          <a:xfrm>
            <a:off x="6788869" y="2771973"/>
            <a:ext cx="1784956" cy="1005261"/>
          </a:xfrm>
          <a:prstGeom prst="rect">
            <a:avLst/>
          </a:prstGeom>
          <a:noFill/>
          <a:ln>
            <a:noFill/>
          </a:ln>
        </p:spPr>
      </p:pic>
      <p:pic>
        <p:nvPicPr>
          <p:cNvPr id="18" name="Picture 4"/>
          <p:cNvPicPr>
            <a:picLocks noChangeAspect="1" noChangeArrowheads="1"/>
          </p:cNvPicPr>
          <p:nvPr/>
        </p:nvPicPr>
        <p:blipFill>
          <a:blip r:embed="rId5"/>
          <a:stretch/>
        </p:blipFill>
        <p:spPr bwMode="auto">
          <a:xfrm>
            <a:off x="5391360" y="5401109"/>
            <a:ext cx="1397069" cy="1397068"/>
          </a:xfrm>
          <a:prstGeom prst="rect">
            <a:avLst/>
          </a:prstGeom>
          <a:noFill/>
          <a:ln>
            <a:noFill/>
          </a:ln>
        </p:spPr>
      </p:pic>
      <p:pic>
        <p:nvPicPr>
          <p:cNvPr id="19" name="Picture 6"/>
          <p:cNvPicPr>
            <a:picLocks noChangeAspect="1" noChangeArrowheads="1"/>
          </p:cNvPicPr>
          <p:nvPr/>
        </p:nvPicPr>
        <p:blipFill>
          <a:blip r:embed="rId6"/>
          <a:stretch/>
        </p:blipFill>
        <p:spPr bwMode="auto">
          <a:xfrm>
            <a:off x="1038296" y="2917040"/>
            <a:ext cx="800100" cy="800100"/>
          </a:xfrm>
          <a:prstGeom prst="rect">
            <a:avLst/>
          </a:prstGeom>
          <a:noFill/>
          <a:ln>
            <a:noFill/>
          </a:ln>
        </p:spPr>
      </p:pic>
      <p:pic>
        <p:nvPicPr>
          <p:cNvPr id="20" name="Picture 8" descr="E:\Users\ana-maria.iordache\Desktop\europe-map-clipart-23.png"/>
          <p:cNvPicPr>
            <a:picLocks noChangeAspect="1" noChangeArrowheads="1"/>
          </p:cNvPicPr>
          <p:nvPr/>
        </p:nvPicPr>
        <p:blipFill>
          <a:blip r:embed="rId7"/>
          <a:stretch/>
        </p:blipFill>
        <p:spPr bwMode="auto">
          <a:xfrm>
            <a:off x="846774" y="4350054"/>
            <a:ext cx="1092374" cy="1092374"/>
          </a:xfrm>
          <a:prstGeom prst="rect">
            <a:avLst/>
          </a:prstGeom>
          <a:noFill/>
        </p:spPr>
      </p:pic>
      <p:pic>
        <p:nvPicPr>
          <p:cNvPr id="21" name="Imagine 6"/>
          <p:cNvPicPr>
            <a:picLocks noChangeAspect="1"/>
          </p:cNvPicPr>
          <p:nvPr/>
        </p:nvPicPr>
        <p:blipFill>
          <a:blip r:embed="rId8"/>
          <a:srcRect r="50000"/>
          <a:stretch/>
        </p:blipFill>
        <p:spPr bwMode="auto">
          <a:xfrm>
            <a:off x="180090" y="89604"/>
            <a:ext cx="2914650" cy="837962"/>
          </a:xfrm>
          <a:prstGeom prst="rect">
            <a:avLst/>
          </a:prstGeom>
        </p:spPr>
      </p:pic>
      <p:sp>
        <p:nvSpPr>
          <p:cNvPr id="22" name="Flowchart: Alternate Process 21"/>
          <p:cNvSpPr/>
          <p:nvPr/>
        </p:nvSpPr>
        <p:spPr bwMode="auto">
          <a:xfrm>
            <a:off x="5429454" y="4324272"/>
            <a:ext cx="1320881" cy="1092183"/>
          </a:xfrm>
          <a:prstGeom prst="flowChartAlternateProcess">
            <a:avLst/>
          </a:prstGeom>
        </p:spPr>
        <p:style>
          <a:lnRef idx="3">
            <a:schemeClr val="lt1"/>
          </a:lnRef>
          <a:fillRef idx="1">
            <a:schemeClr val="accent1"/>
          </a:fillRef>
          <a:effectRef idx="1">
            <a:schemeClr val="accent1"/>
          </a:effectRef>
          <a:fontRef idx="minor">
            <a:schemeClr val="lt1"/>
          </a:fontRef>
        </p:style>
        <p:txBody>
          <a:bodyPr vertOverflow="overflow" horzOverflow="clip" vert="horz" wrap="square" lIns="91440" tIns="45720" rIns="91440" bIns="45720" numCol="1" spcCol="0" rtlCol="0" fromWordArt="0" anchor="ctr" anchorCtr="0" forceAA="0" compatLnSpc="0"/>
          <a:lstStyle/>
          <a:p>
            <a:pPr algn="ctr">
              <a:defRPr/>
            </a:pPr>
            <a:r>
              <a:rPr b="1" dirty="0" smtClean="0"/>
              <a:t>OS-F</a:t>
            </a:r>
            <a:r>
              <a:rPr lang="ro-RO" b="1" dirty="0" smtClean="0"/>
              <a:t>TJ</a:t>
            </a:r>
            <a:endParaRPr dirty="0"/>
          </a:p>
        </p:txBody>
      </p:sp>
      <p:pic>
        <p:nvPicPr>
          <p:cNvPr id="2" name="Picture 1"/>
          <p:cNvPicPr>
            <a:picLocks noChangeAspect="1"/>
          </p:cNvPicPr>
          <p:nvPr/>
        </p:nvPicPr>
        <p:blipFill>
          <a:blip r:embed="rId9"/>
          <a:stretch>
            <a:fillRect/>
          </a:stretch>
        </p:blipFill>
        <p:spPr>
          <a:xfrm>
            <a:off x="7101874" y="4397044"/>
            <a:ext cx="1358559" cy="1023832"/>
          </a:xfrm>
          <a:prstGeom prst="rect">
            <a:avLst/>
          </a:prstGeom>
        </p:spPr>
      </p:pic>
    </p:spTree>
    <p:extLst>
      <p:ext uri="{BB962C8B-B14F-4D97-AF65-F5344CB8AC3E}">
        <p14:creationId xmlns:p14="http://schemas.microsoft.com/office/powerpoint/2010/main" val="1317178498"/>
      </p:ext>
    </p:extLst>
  </p:cSld>
  <p:clrMapOvr>
    <a:masterClrMapping/>
  </p:clrMapOvr>
  <mc:AlternateContent xmlns:mc="http://schemas.openxmlformats.org/markup-compatibility/2006" xmlns:p14="http://schemas.microsoft.com/office/powerpoint/2010/main">
    <mc:Choice Requires="p14">
      <p:transition spd="slow" p14:dur="4400">
        <p:fade/>
      </p:transition>
    </mc:Choice>
    <mc:Fallback xmlns:w="http://schemas.openxmlformats.org/wordprocessingml/2006/main" xmlns:m="http://schemas.openxmlformats.org/officeDocument/2006/math" xmlns="">
      <p:transition spd="slow" advClick="1">
        <p:fade thruBlk="0"/>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lide Number Placeholder 4"/>
          <p:cNvSpPr>
            <a:spLocks noGrp="1"/>
          </p:cNvSpPr>
          <p:nvPr>
            <p:ph type="sldNum" sz="quarter" idx="12"/>
          </p:nvPr>
        </p:nvSpPr>
        <p:spPr bwMode="auto">
          <a:xfrm>
            <a:off x="6462210" y="6481359"/>
            <a:ext cx="2057400" cy="365125"/>
          </a:xfrm>
        </p:spPr>
        <p:txBody>
          <a:bodyPr/>
          <a:lstStyle/>
          <a:p>
            <a:pPr>
              <a:defRPr/>
            </a:pPr>
            <a:fld id="{83B33F65-9854-4F2E-9F20-2AE8112D4AC8}" type="slidenum">
              <a:rPr lang="ro-RO"/>
              <a:t>15</a:t>
            </a:fld>
            <a:endParaRPr lang="ro-RO"/>
          </a:p>
        </p:txBody>
      </p:sp>
      <p:sp>
        <p:nvSpPr>
          <p:cNvPr id="5" name="Content Placeholder 2"/>
          <p:cNvSpPr>
            <a:spLocks noGrp="1"/>
          </p:cNvSpPr>
          <p:nvPr>
            <p:ph idx="4294967295"/>
          </p:nvPr>
        </p:nvSpPr>
        <p:spPr bwMode="auto">
          <a:xfrm>
            <a:off x="492324" y="1196752"/>
            <a:ext cx="8280400" cy="1943100"/>
          </a:xfrm>
        </p:spPr>
        <p:txBody>
          <a:bodyPr>
            <a:noAutofit/>
          </a:bodyPr>
          <a:lstStyle/>
          <a:p>
            <a:pPr marL="0" indent="0">
              <a:buNone/>
              <a:defRPr/>
            </a:pPr>
            <a:endParaRPr lang="en-US" sz="1900" b="1">
              <a:solidFill>
                <a:srgbClr val="FF0000"/>
              </a:solidFill>
              <a:latin typeface="Calibri"/>
              <a:cs typeface="Calibri"/>
            </a:endParaRPr>
          </a:p>
          <a:p>
            <a:pPr marL="0" indent="0">
              <a:buNone/>
              <a:defRPr/>
            </a:pPr>
            <a:endParaRPr lang="ro-RO" sz="2400">
              <a:solidFill>
                <a:srgbClr val="FF0000"/>
              </a:solidFill>
            </a:endParaRPr>
          </a:p>
          <a:p>
            <a:pPr lvl="0" algn="just">
              <a:buFont typeface="Wingdings"/>
              <a:buChar char="Ø"/>
              <a:defRPr/>
            </a:pPr>
            <a:endParaRPr lang="ro-RO" sz="2000" b="1"/>
          </a:p>
          <a:p>
            <a:pPr>
              <a:buFont typeface="Wingdings"/>
              <a:buChar char="Ø"/>
              <a:defRPr/>
            </a:pPr>
            <a:endParaRPr lang="ro-RO" sz="1000">
              <a:solidFill>
                <a:srgbClr val="FF0000"/>
              </a:solidFill>
            </a:endParaRPr>
          </a:p>
        </p:txBody>
      </p:sp>
      <p:sp>
        <p:nvSpPr>
          <p:cNvPr id="6" name="Content Placeholder 2"/>
          <p:cNvSpPr>
            <a:spLocks/>
          </p:cNvSpPr>
          <p:nvPr/>
        </p:nvSpPr>
        <p:spPr bwMode="auto">
          <a:xfrm>
            <a:off x="467543" y="796567"/>
            <a:ext cx="8470080" cy="498833"/>
          </a:xfrm>
          <a:prstGeom prst="rect">
            <a:avLst/>
          </a:prstGeom>
        </p:spPr>
        <p:txBody>
          <a:bodyPr>
            <a:noAutofit/>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Font typeface="Arial"/>
              <a:buNone/>
              <a:defRPr/>
            </a:pPr>
            <a:endParaRPr lang="en-US" sz="1000" b="1" i="1" u="sng">
              <a:solidFill>
                <a:srgbClr val="009900"/>
              </a:solidFill>
              <a:latin typeface="Calibri"/>
              <a:cs typeface="Calibri"/>
            </a:endParaRPr>
          </a:p>
          <a:p>
            <a:pPr marL="0" indent="0">
              <a:buNone/>
              <a:defRPr/>
            </a:pPr>
            <a:endParaRPr lang="vi-VN" sz="2400" b="1" i="1" u="sng">
              <a:solidFill>
                <a:srgbClr val="009900"/>
              </a:solidFill>
              <a:latin typeface="Calibri"/>
              <a:cs typeface="Calibri"/>
            </a:endParaRPr>
          </a:p>
          <a:p>
            <a:pPr marL="0" indent="0">
              <a:buFont typeface="Arial"/>
              <a:buNone/>
              <a:defRPr/>
            </a:pPr>
            <a:endParaRPr lang="en-US" sz="2400" b="1" i="1" u="sng">
              <a:solidFill>
                <a:srgbClr val="009900"/>
              </a:solidFill>
              <a:latin typeface="Calibri"/>
              <a:cs typeface="Calibri"/>
            </a:endParaRPr>
          </a:p>
          <a:p>
            <a:pPr marL="0" indent="0">
              <a:buFont typeface="Arial"/>
              <a:buNone/>
              <a:defRPr/>
            </a:pPr>
            <a:endParaRPr lang="en-US" sz="2400" b="1" i="1" u="sng">
              <a:solidFill>
                <a:srgbClr val="009900"/>
              </a:solidFill>
              <a:latin typeface="Calibri"/>
              <a:cs typeface="Calibri"/>
            </a:endParaRPr>
          </a:p>
          <a:p>
            <a:pPr marL="0" indent="0" algn="ctr">
              <a:spcBef>
                <a:spcPts val="0"/>
              </a:spcBef>
              <a:buFont typeface="Arial"/>
              <a:buNone/>
              <a:defRPr/>
            </a:pPr>
            <a:endParaRPr lang="en-US" sz="800">
              <a:solidFill>
                <a:prstClr val="black"/>
              </a:solidFill>
            </a:endParaRPr>
          </a:p>
        </p:txBody>
      </p:sp>
      <p:grpSp>
        <p:nvGrpSpPr>
          <p:cNvPr id="7" name="Diagram 1"/>
          <p:cNvGrpSpPr/>
          <p:nvPr/>
        </p:nvGrpSpPr>
        <p:grpSpPr bwMode="auto">
          <a:xfrm>
            <a:off x="947403" y="685801"/>
            <a:ext cx="5072396" cy="5982770"/>
            <a:chOff x="401241" y="790"/>
            <a:chExt cx="6590460" cy="5255003"/>
          </a:xfrm>
        </p:grpSpPr>
        <p:sp>
          <p:nvSpPr>
            <p:cNvPr id="8" name="Rounded Rectangle 7"/>
            <p:cNvSpPr/>
            <p:nvPr/>
          </p:nvSpPr>
          <p:spPr bwMode="auto">
            <a:xfrm>
              <a:off x="401241" y="790"/>
              <a:ext cx="4990040" cy="2447481"/>
            </a:xfrm>
            <a:prstGeom prst="roundRect">
              <a:avLst>
                <a:gd name="adj" fmla="val 10000"/>
              </a:avLst>
            </a:prstGeom>
            <a:ln/>
          </p:spPr>
          <p:style>
            <a:lnRef idx="3">
              <a:schemeClr val="lt1"/>
            </a:lnRef>
            <a:fillRef idx="1">
              <a:schemeClr val="accent1"/>
            </a:fillRef>
            <a:effectRef idx="1">
              <a:schemeClr val="accent1"/>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ts val="0"/>
                </a:spcBef>
                <a:spcAft>
                  <a:spcPts val="0"/>
                </a:spcAft>
                <a:defRPr/>
              </a:pPr>
              <a:r>
                <a:rPr lang="en-US" sz="2800" b="1" i="1" dirty="0" smtClean="0">
                  <a:solidFill>
                    <a:schemeClr val="bg1"/>
                  </a:solidFill>
                  <a:latin typeface="Calibri"/>
                  <a:cs typeface="Calibri"/>
                </a:rPr>
                <a:t>TRANZITIE JUSTA - </a:t>
              </a:r>
              <a:r>
                <a:rPr lang="vi-VN" sz="2800" b="1" i="1" dirty="0" smtClean="0">
                  <a:solidFill>
                    <a:schemeClr val="bg1"/>
                  </a:solidFill>
                  <a:latin typeface="Calibri"/>
                  <a:cs typeface="Calibri"/>
                </a:rPr>
                <a:t>Axa </a:t>
              </a:r>
              <a:r>
                <a:rPr lang="vi-VN" sz="2800" b="1" i="1" dirty="0">
                  <a:solidFill>
                    <a:schemeClr val="bg1"/>
                  </a:solidFill>
                  <a:latin typeface="Calibri"/>
                  <a:cs typeface="Calibri"/>
                </a:rPr>
                <a:t>Prioritară </a:t>
              </a:r>
              <a:r>
                <a:rPr lang="ro-RO" sz="2800" b="1" i="1" dirty="0">
                  <a:solidFill>
                    <a:schemeClr val="bg1"/>
                  </a:solidFill>
                  <a:latin typeface="Calibri"/>
                  <a:cs typeface="Calibri"/>
                </a:rPr>
                <a:t>4</a:t>
              </a:r>
              <a:r>
                <a:rPr lang="vi-VN" sz="2800" b="1" i="1" dirty="0" smtClean="0">
                  <a:solidFill>
                    <a:schemeClr val="bg1"/>
                  </a:solidFill>
                  <a:latin typeface="Calibri"/>
                  <a:cs typeface="Calibri"/>
                </a:rPr>
                <a:t>. </a:t>
              </a:r>
              <a:r>
                <a:rPr lang="ro-RO" sz="2800" b="1" i="1" dirty="0" smtClean="0">
                  <a:solidFill>
                    <a:schemeClr val="bg1"/>
                  </a:solidFill>
                  <a:latin typeface="Calibri"/>
                  <a:cs typeface="Calibri"/>
                </a:rPr>
                <a:t>O tranziție justă bazată pe creșterea nivelului de ocupare a forței de muncă.</a:t>
              </a:r>
              <a:endParaRPr lang="ro-RO" sz="2800" dirty="0">
                <a:solidFill>
                  <a:schemeClr val="bg1"/>
                </a:solidFill>
              </a:endParaRPr>
            </a:p>
          </p:txBody>
        </p:sp>
        <p:sp>
          <p:nvSpPr>
            <p:cNvPr id="9" name="Freeform 8"/>
            <p:cNvSpPr/>
            <p:nvPr/>
          </p:nvSpPr>
          <p:spPr bwMode="auto">
            <a:xfrm>
              <a:off x="844397" y="2216567"/>
              <a:ext cx="443155" cy="1796584"/>
            </a:xfrm>
            <a:custGeom>
              <a:avLst/>
              <a:gdLst/>
              <a:ahLst/>
              <a:cxnLst/>
              <a:rect l="0" t="0" r="0" b="0"/>
              <a:pathLst>
                <a:path w="443155" h="1796584" extrusionOk="0">
                  <a:moveTo>
                    <a:pt x="0" y="0"/>
                  </a:moveTo>
                  <a:lnTo>
                    <a:pt x="0" y="1796584"/>
                  </a:lnTo>
                  <a:lnTo>
                    <a:pt x="443155" y="1796584"/>
                  </a:lnTo>
                </a:path>
              </a:pathLst>
            </a:custGeom>
            <a:ln/>
          </p:spPr>
          <p:style>
            <a:lnRef idx="3">
              <a:schemeClr val="lt1"/>
            </a:lnRef>
            <a:fillRef idx="1">
              <a:schemeClr val="accent1"/>
            </a:fillRef>
            <a:effectRef idx="1">
              <a:schemeClr val="accent1"/>
            </a:effectRef>
            <a:fontRef idx="minor">
              <a:schemeClr val="lt1"/>
            </a:fontRef>
          </p:style>
        </p:sp>
        <p:sp>
          <p:nvSpPr>
            <p:cNvPr id="10" name="Rounded Rectangle 9"/>
            <p:cNvSpPr/>
            <p:nvPr/>
          </p:nvSpPr>
          <p:spPr bwMode="auto">
            <a:xfrm>
              <a:off x="1287552" y="2566439"/>
              <a:ext cx="5704149" cy="2689354"/>
            </a:xfrm>
            <a:prstGeom prst="roundRect">
              <a:avLst>
                <a:gd name="adj" fmla="val 10000"/>
              </a:avLst>
            </a:prstGeom>
            <a:ln/>
          </p:spPr>
          <p:style>
            <a:lnRef idx="3">
              <a:schemeClr val="lt1"/>
            </a:lnRef>
            <a:fillRef idx="1">
              <a:schemeClr val="accent1"/>
            </a:fillRef>
            <a:effectRef idx="1">
              <a:schemeClr val="accent1"/>
            </a:effectRef>
            <a:fontRef idx="minor">
              <a:schemeClr val="lt1"/>
            </a:fontRef>
          </p:style>
          <p:txBody>
            <a:bodyPr spcFirstLastPara="0" vert="horz" wrap="square" lIns="26670" tIns="17780" rIns="26670" bIns="17780" numCol="1" spcCol="1270" anchor="ctr" anchorCtr="0">
              <a:noAutofit/>
            </a:bodyPr>
            <a:lstStyle/>
            <a:p>
              <a:pPr marL="342900" lvl="0" indent="-342900" defTabSz="622300">
                <a:lnSpc>
                  <a:spcPct val="90000"/>
                </a:lnSpc>
                <a:spcBef>
                  <a:spcPts val="0"/>
                </a:spcBef>
                <a:spcAft>
                  <a:spcPts val="0"/>
                </a:spcAft>
                <a:buFont typeface="Wingdings" panose="05000000000000000000" pitchFamily="2" charset="2"/>
                <a:buChar char="ü"/>
                <a:defRPr/>
              </a:pPr>
              <a:r>
                <a:rPr lang="ro-RO" sz="2400" b="1" i="1" dirty="0" smtClean="0">
                  <a:solidFill>
                    <a:schemeClr val="bg1"/>
                  </a:solidFill>
                  <a:latin typeface="Calibri"/>
                  <a:cs typeface="Calibri"/>
                </a:rPr>
                <a:t>Perfecționare a lucrătorilor;</a:t>
              </a:r>
            </a:p>
            <a:p>
              <a:pPr marL="342900" lvl="0" indent="-342900" defTabSz="622300">
                <a:lnSpc>
                  <a:spcPct val="90000"/>
                </a:lnSpc>
                <a:spcBef>
                  <a:spcPts val="0"/>
                </a:spcBef>
                <a:spcAft>
                  <a:spcPts val="0"/>
                </a:spcAft>
                <a:buFont typeface="Wingdings" panose="05000000000000000000" pitchFamily="2" charset="2"/>
                <a:buChar char="ü"/>
                <a:defRPr/>
              </a:pPr>
              <a:r>
                <a:rPr lang="ro-RO" sz="2400" b="1" i="1" dirty="0" smtClean="0">
                  <a:solidFill>
                    <a:schemeClr val="bg1"/>
                  </a:solidFill>
                  <a:latin typeface="Calibri"/>
                  <a:cs typeface="Calibri"/>
                </a:rPr>
                <a:t>Calificare și recalificare în sectoarele verzi ale economiei;</a:t>
              </a:r>
            </a:p>
            <a:p>
              <a:pPr marL="342900" lvl="0" indent="-342900" defTabSz="622300">
                <a:lnSpc>
                  <a:spcPct val="90000"/>
                </a:lnSpc>
                <a:spcBef>
                  <a:spcPts val="0"/>
                </a:spcBef>
                <a:spcAft>
                  <a:spcPts val="0"/>
                </a:spcAft>
                <a:buFont typeface="Wingdings" panose="05000000000000000000" pitchFamily="2" charset="2"/>
                <a:buChar char="ü"/>
                <a:defRPr/>
              </a:pPr>
              <a:r>
                <a:rPr lang="ro-RO" sz="2400" b="1" i="1" dirty="0" smtClean="0">
                  <a:solidFill>
                    <a:schemeClr val="bg1"/>
                  </a:solidFill>
                  <a:latin typeface="Calibri"/>
                  <a:cs typeface="Calibri"/>
                </a:rPr>
                <a:t>Pension </a:t>
              </a:r>
              <a:r>
                <a:rPr lang="ro-RO" sz="2400" b="1" i="1" dirty="0" err="1" smtClean="0">
                  <a:solidFill>
                    <a:schemeClr val="bg1"/>
                  </a:solidFill>
                  <a:latin typeface="Calibri"/>
                  <a:cs typeface="Calibri"/>
                </a:rPr>
                <a:t>Bridgeing</a:t>
              </a:r>
              <a:r>
                <a:rPr lang="ro-RO" sz="2400" b="1" i="1" dirty="0" smtClean="0">
                  <a:solidFill>
                    <a:schemeClr val="bg1"/>
                  </a:solidFill>
                  <a:latin typeface="Calibri"/>
                  <a:cs typeface="Calibri"/>
                </a:rPr>
                <a:t>;</a:t>
              </a:r>
            </a:p>
            <a:p>
              <a:pPr marL="342900" lvl="0" indent="-342900" defTabSz="622300">
                <a:lnSpc>
                  <a:spcPct val="90000"/>
                </a:lnSpc>
                <a:spcBef>
                  <a:spcPts val="0"/>
                </a:spcBef>
                <a:spcAft>
                  <a:spcPts val="0"/>
                </a:spcAft>
                <a:buFont typeface="Wingdings" panose="05000000000000000000" pitchFamily="2" charset="2"/>
                <a:buChar char="ü"/>
                <a:defRPr/>
              </a:pPr>
              <a:r>
                <a:rPr lang="ro-RO" sz="2400" b="1" i="1" dirty="0" smtClean="0">
                  <a:solidFill>
                    <a:schemeClr val="bg1"/>
                  </a:solidFill>
                  <a:latin typeface="Calibri"/>
                  <a:cs typeface="Calibri"/>
                </a:rPr>
                <a:t>Incluziunea activă a persoanelor aflate în căutarea unui loc de muncă;</a:t>
              </a:r>
            </a:p>
            <a:p>
              <a:pPr lvl="0" algn="ctr" defTabSz="622300">
                <a:lnSpc>
                  <a:spcPct val="90000"/>
                </a:lnSpc>
                <a:spcBef>
                  <a:spcPts val="0"/>
                </a:spcBef>
                <a:spcAft>
                  <a:spcPts val="0"/>
                </a:spcAft>
                <a:defRPr/>
              </a:pPr>
              <a:endParaRPr lang="vi-VN" sz="2400" b="1" i="1" dirty="0">
                <a:solidFill>
                  <a:schemeClr val="bg1"/>
                </a:solidFill>
                <a:latin typeface="Calibri"/>
                <a:cs typeface="Calibri"/>
              </a:endParaRPr>
            </a:p>
          </p:txBody>
        </p:sp>
      </p:grpSp>
      <p:pic>
        <p:nvPicPr>
          <p:cNvPr id="12" name="Imagine 6"/>
          <p:cNvPicPr>
            <a:picLocks noChangeAspect="1"/>
          </p:cNvPicPr>
          <p:nvPr/>
        </p:nvPicPr>
        <p:blipFill>
          <a:blip r:embed="rId3"/>
          <a:srcRect r="50000"/>
          <a:stretch/>
        </p:blipFill>
        <p:spPr bwMode="auto">
          <a:xfrm>
            <a:off x="80010" y="152401"/>
            <a:ext cx="2834640" cy="64416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1017692"/>
            <a:ext cx="3027622" cy="4381500"/>
          </a:xfrm>
          <a:prstGeom prst="rect">
            <a:avLst/>
          </a:prstGeom>
        </p:spPr>
      </p:pic>
    </p:spTree>
    <p:extLst>
      <p:ext uri="{BB962C8B-B14F-4D97-AF65-F5344CB8AC3E}">
        <p14:creationId xmlns:p14="http://schemas.microsoft.com/office/powerpoint/2010/main" val="437691749"/>
      </p:ext>
    </p:extLst>
  </p:cSld>
  <p:clrMapOvr>
    <a:masterClrMapping/>
  </p:clrMapOvr>
  <p:transition spd="med">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209800"/>
            <a:ext cx="6781799" cy="3276600"/>
          </a:xfrm>
        </p:spPr>
        <p:txBody>
          <a:bodyPr>
            <a:normAutofit fontScale="90000"/>
          </a:bodyPr>
          <a:lstStyle/>
          <a:p>
            <a:pPr algn="ctr"/>
            <a:r>
              <a:rPr lang="ro-RO" sz="3200" i="1" dirty="0" smtClean="0">
                <a:latin typeface="Trebuchet MS" panose="020B0603020202020204" pitchFamily="34" charset="0"/>
              </a:rPr>
              <a:t/>
            </a:r>
            <a:br>
              <a:rPr lang="ro-RO" sz="3200" i="1" dirty="0" smtClean="0">
                <a:latin typeface="Trebuchet MS" panose="020B0603020202020204" pitchFamily="34" charset="0"/>
              </a:rPr>
            </a:br>
            <a:r>
              <a:rPr lang="ro-RO" sz="3200" i="1" dirty="0">
                <a:latin typeface="Trebuchet MS" panose="020B0603020202020204" pitchFamily="34" charset="0"/>
              </a:rPr>
              <a:t/>
            </a:r>
            <a:br>
              <a:rPr lang="ro-RO" sz="3200" i="1" dirty="0">
                <a:latin typeface="Trebuchet MS" panose="020B0603020202020204" pitchFamily="34" charset="0"/>
              </a:rPr>
            </a:br>
            <a:r>
              <a:rPr lang="ro-RO" sz="3200" i="1" dirty="0" smtClean="0">
                <a:latin typeface="Trebuchet MS" panose="020B0603020202020204" pitchFamily="34" charset="0"/>
              </a:rPr>
              <a:t>Vă mulţumesc ! </a:t>
            </a:r>
            <a:br>
              <a:rPr lang="ro-RO" sz="3200" i="1" dirty="0" smtClean="0">
                <a:latin typeface="Trebuchet MS" panose="020B0603020202020204" pitchFamily="34" charset="0"/>
              </a:rPr>
            </a:br>
            <a:r>
              <a:rPr lang="ro-RO" sz="3200" i="1" dirty="0">
                <a:latin typeface="Trebuchet MS" panose="020B0603020202020204" pitchFamily="34" charset="0"/>
              </a:rPr>
              <a:t/>
            </a:r>
            <a:br>
              <a:rPr lang="ro-RO" sz="3200" i="1" dirty="0">
                <a:latin typeface="Trebuchet MS" panose="020B0603020202020204" pitchFamily="34" charset="0"/>
              </a:rPr>
            </a:br>
            <a:r>
              <a:rPr lang="ro-RO" sz="3200" i="1" dirty="0" smtClean="0">
                <a:latin typeface="Trebuchet MS" panose="020B0603020202020204" pitchFamily="34" charset="0"/>
              </a:rPr>
              <a:t/>
            </a:r>
            <a:br>
              <a:rPr lang="ro-RO" sz="3200" i="1" dirty="0" smtClean="0">
                <a:latin typeface="Trebuchet MS" panose="020B0603020202020204" pitchFamily="34" charset="0"/>
              </a:rPr>
            </a:br>
            <a:r>
              <a:rPr lang="ro-RO" sz="3200" i="1" dirty="0" smtClean="0">
                <a:latin typeface="Trebuchet MS" panose="020B0603020202020204" pitchFamily="34" charset="0"/>
              </a:rPr>
              <a:t/>
            </a:r>
            <a:br>
              <a:rPr lang="ro-RO" sz="3200" i="1" dirty="0" smtClean="0">
                <a:latin typeface="Trebuchet MS" panose="020B0603020202020204" pitchFamily="34" charset="0"/>
              </a:rPr>
            </a:br>
            <a:r>
              <a:rPr lang="en-US" sz="1800" i="1" dirty="0" smtClean="0">
                <a:latin typeface="Trebuchet MS" panose="020B0603020202020204" pitchFamily="34" charset="0"/>
              </a:rPr>
              <a:t>Cristina Stoichici</a:t>
            </a:r>
            <a:r>
              <a:rPr lang="ro-RO" sz="1800" i="1" dirty="0" smtClean="0">
                <a:latin typeface="Trebuchet MS" panose="020B0603020202020204" pitchFamily="34" charset="0"/>
              </a:rPr>
              <a:t>, Director </a:t>
            </a:r>
            <a:r>
              <a:rPr lang="en-US" sz="1800" i="1" dirty="0" smtClean="0">
                <a:latin typeface="Trebuchet MS" panose="020B0603020202020204" pitchFamily="34" charset="0"/>
              </a:rPr>
              <a:t>Executiv</a:t>
            </a:r>
            <a:r>
              <a:rPr lang="ro-RO" sz="1800" i="1" dirty="0" smtClean="0">
                <a:latin typeface="Trebuchet MS" panose="020B0603020202020204" pitchFamily="34" charset="0"/>
              </a:rPr>
              <a:t/>
            </a:r>
            <a:br>
              <a:rPr lang="ro-RO" sz="1800" i="1" dirty="0" smtClean="0">
                <a:latin typeface="Trebuchet MS" panose="020B0603020202020204" pitchFamily="34" charset="0"/>
              </a:rPr>
            </a:br>
            <a:r>
              <a:rPr lang="en-US" sz="1800" i="1" dirty="0" smtClean="0">
                <a:latin typeface="Trebuchet MS" panose="020B0603020202020204" pitchFamily="34" charset="0"/>
              </a:rPr>
              <a:t>Agen</a:t>
            </a:r>
            <a:r>
              <a:rPr lang="en-US" sz="1800" i="1" dirty="0" smtClean="0">
                <a:latin typeface="Trebuchet MS"/>
              </a:rPr>
              <a:t>ţia Judeţean</a:t>
            </a:r>
            <a:r>
              <a:rPr lang="vi-VN" sz="1800" i="1" dirty="0" smtClean="0">
                <a:latin typeface="Trebuchet MS"/>
              </a:rPr>
              <a:t>ă</a:t>
            </a:r>
            <a:r>
              <a:rPr lang="en-US" sz="1800" i="1" dirty="0" smtClean="0">
                <a:latin typeface="Trebuchet MS"/>
              </a:rPr>
              <a:t> pentru Ocuparea Forţei de Munc</a:t>
            </a:r>
            <a:r>
              <a:rPr lang="vi-VN" sz="1800" i="1" dirty="0" smtClean="0">
                <a:latin typeface="Trebuchet MS"/>
              </a:rPr>
              <a:t>ă</a:t>
            </a:r>
            <a:r>
              <a:rPr lang="en-US" sz="1800" i="1" dirty="0" smtClean="0">
                <a:latin typeface="Trebuchet MS"/>
              </a:rPr>
              <a:t> Prahova</a:t>
            </a:r>
            <a:endParaRPr lang="en-US" sz="1800" dirty="0">
              <a:latin typeface="Trebuchet MS" panose="020B0603020202020204" pitchFamily="34" charset="0"/>
            </a:endParaRPr>
          </a:p>
        </p:txBody>
      </p:sp>
      <p:pic>
        <p:nvPicPr>
          <p:cNvPr id="10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78179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D:\INTESPO\sigle parteneri\descărc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5715000"/>
            <a:ext cx="823913"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161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001000" cy="1219200"/>
          </a:xfrm>
          <a:pattFill prst="pct80">
            <a:fgClr>
              <a:schemeClr val="tx1">
                <a:lumMod val="75000"/>
                <a:lumOff val="25000"/>
              </a:schemeClr>
            </a:fgClr>
            <a:bgClr>
              <a:schemeClr val="bg1"/>
            </a:bgClr>
          </a:pattFill>
        </p:spPr>
        <p:txBody>
          <a:bodyPr>
            <a:normAutofit/>
          </a:bodyPr>
          <a:lstStyle/>
          <a:p>
            <a:r>
              <a:rPr lang="en-US" b="1" i="1" dirty="0">
                <a:solidFill>
                  <a:schemeClr val="bg1"/>
                </a:solidFill>
                <a:latin typeface="Trebuchet MS" panose="020B0603020202020204" pitchFamily="34" charset="0"/>
              </a:rPr>
              <a:t>Peste 1 miliard de euro atrași de ANOFM din </a:t>
            </a:r>
            <a:r>
              <a:rPr lang="ro-RO" b="1" i="1" dirty="0" smtClean="0">
                <a:solidFill>
                  <a:schemeClr val="bg1"/>
                </a:solidFill>
                <a:latin typeface="Trebuchet MS" panose="020B0603020202020204" pitchFamily="34" charset="0"/>
              </a:rPr>
              <a:t/>
            </a:r>
            <a:br>
              <a:rPr lang="ro-RO" b="1" i="1" dirty="0" smtClean="0">
                <a:solidFill>
                  <a:schemeClr val="bg1"/>
                </a:solidFill>
                <a:latin typeface="Trebuchet MS" panose="020B0603020202020204" pitchFamily="34" charset="0"/>
              </a:rPr>
            </a:br>
            <a:r>
              <a:rPr lang="en-US" b="1" i="1" dirty="0" smtClean="0">
                <a:solidFill>
                  <a:schemeClr val="bg1"/>
                </a:solidFill>
                <a:latin typeface="Trebuchet MS" panose="020B0603020202020204" pitchFamily="34" charset="0"/>
              </a:rPr>
              <a:t>Fondul </a:t>
            </a:r>
            <a:r>
              <a:rPr lang="en-US" b="1" i="1" dirty="0">
                <a:solidFill>
                  <a:schemeClr val="bg1"/>
                </a:solidFill>
                <a:latin typeface="Trebuchet MS" panose="020B0603020202020204" pitchFamily="34" charset="0"/>
              </a:rPr>
              <a:t>Social European </a:t>
            </a:r>
          </a:p>
        </p:txBody>
      </p:sp>
      <p:sp>
        <p:nvSpPr>
          <p:cNvPr id="5" name="Title 2"/>
          <p:cNvSpPr txBox="1">
            <a:spLocks/>
          </p:cNvSpPr>
          <p:nvPr/>
        </p:nvSpPr>
        <p:spPr>
          <a:xfrm>
            <a:off x="478971" y="1752600"/>
            <a:ext cx="8001000" cy="3015343"/>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endParaRPr lang="en-US" dirty="0"/>
          </a:p>
        </p:txBody>
      </p:sp>
      <p:sp>
        <p:nvSpPr>
          <p:cNvPr id="7" name="Title 2"/>
          <p:cNvSpPr txBox="1">
            <a:spLocks/>
          </p:cNvSpPr>
          <p:nvPr/>
        </p:nvSpPr>
        <p:spPr>
          <a:xfrm>
            <a:off x="522514" y="1447800"/>
            <a:ext cx="8001000" cy="4191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r>
              <a:rPr lang="vi-VN" sz="1800" i="1" dirty="0">
                <a:solidFill>
                  <a:schemeClr val="tx1"/>
                </a:solidFill>
                <a:latin typeface="Trebuchet MS" panose="020B0603020202020204" pitchFamily="34" charset="0"/>
              </a:rPr>
              <a:t>Agenția Națională pentru Ocuparea Forței de Muncă (ANOFM) a valorificat oportunitățile oferite de Uniunea Europeană prin intermediul </a:t>
            </a:r>
            <a:r>
              <a:rPr lang="vi-VN" sz="1800" b="1" i="1" dirty="0">
                <a:solidFill>
                  <a:srgbClr val="0070C0"/>
                </a:solidFill>
                <a:latin typeface="Trebuchet MS" panose="020B0603020202020204" pitchFamily="34" charset="0"/>
              </a:rPr>
              <a:t>Programului Operațional Capital Uman (POCU)</a:t>
            </a:r>
            <a:r>
              <a:rPr lang="vi-VN" sz="1800" i="1" dirty="0">
                <a:solidFill>
                  <a:schemeClr val="tx1"/>
                </a:solidFill>
                <a:latin typeface="Trebuchet MS" panose="020B0603020202020204" pitchFamily="34" charset="0"/>
              </a:rPr>
              <a:t>, prin depunerea și câștigarea unor proiecte în valoare totală de </a:t>
            </a:r>
            <a:endParaRPr lang="ro-RO" sz="1800" i="1" dirty="0" smtClean="0">
              <a:solidFill>
                <a:schemeClr val="tx1"/>
              </a:solidFill>
              <a:latin typeface="Trebuchet MS" panose="020B0603020202020204" pitchFamily="34" charset="0"/>
            </a:endParaRPr>
          </a:p>
          <a:p>
            <a:pPr algn="just"/>
            <a:endParaRPr lang="ro-RO" sz="2400" i="1" dirty="0">
              <a:solidFill>
                <a:schemeClr val="tx1"/>
              </a:solidFill>
              <a:latin typeface="Trebuchet MS" panose="020B0603020202020204" pitchFamily="34" charset="0"/>
            </a:endParaRPr>
          </a:p>
          <a:p>
            <a:pPr algn="just"/>
            <a:endParaRPr lang="ro-RO" sz="2400" i="1" dirty="0" smtClean="0">
              <a:solidFill>
                <a:schemeClr val="tx1"/>
              </a:solidFill>
              <a:latin typeface="Trebuchet MS" panose="020B0603020202020204" pitchFamily="34" charset="0"/>
            </a:endParaRPr>
          </a:p>
          <a:p>
            <a:pPr algn="just"/>
            <a:endParaRPr lang="ro-RO" sz="2400" i="1" dirty="0">
              <a:solidFill>
                <a:schemeClr val="tx1"/>
              </a:solidFill>
              <a:latin typeface="Trebuchet MS" panose="020B0603020202020204" pitchFamily="34" charset="0"/>
            </a:endParaRPr>
          </a:p>
          <a:p>
            <a:pPr algn="just"/>
            <a:endParaRPr lang="ro-RO" sz="2400" i="1" dirty="0" smtClean="0">
              <a:solidFill>
                <a:schemeClr val="tx1"/>
              </a:solidFill>
              <a:latin typeface="Trebuchet MS" panose="020B0603020202020204" pitchFamily="34" charset="0"/>
            </a:endParaRPr>
          </a:p>
          <a:p>
            <a:pPr algn="just"/>
            <a:endParaRPr lang="ro-RO" sz="2400" i="1" dirty="0" smtClean="0">
              <a:solidFill>
                <a:schemeClr val="tx1"/>
              </a:solidFill>
              <a:latin typeface="Trebuchet MS" panose="020B0603020202020204" pitchFamily="34" charset="0"/>
            </a:endParaRPr>
          </a:p>
        </p:txBody>
      </p:sp>
      <p:sp>
        <p:nvSpPr>
          <p:cNvPr id="2" name="Rectangle 1"/>
          <p:cNvSpPr/>
          <p:nvPr/>
        </p:nvSpPr>
        <p:spPr>
          <a:xfrm>
            <a:off x="533399" y="3385458"/>
            <a:ext cx="7946571" cy="1447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latin typeface="Trebuchet MS" panose="020B0603020202020204" pitchFamily="34" charset="0"/>
              </a:rPr>
              <a:t>peste 5 miliarde de lei </a:t>
            </a:r>
            <a:r>
              <a:rPr lang="en-US" sz="2400" b="1" i="1" dirty="0" smtClean="0">
                <a:latin typeface="Trebuchet MS" panose="020B0603020202020204" pitchFamily="34" charset="0"/>
              </a:rPr>
              <a:t>(</a:t>
            </a:r>
            <a:r>
              <a:rPr lang="ro-RO" sz="2400" b="1" i="1" dirty="0" smtClean="0">
                <a:latin typeface="Trebuchet MS" panose="020B0603020202020204" pitchFamily="34" charset="0"/>
              </a:rPr>
              <a:t>peste</a:t>
            </a:r>
            <a:r>
              <a:rPr lang="en-US" sz="2400" b="1" i="1" dirty="0" smtClean="0">
                <a:latin typeface="Trebuchet MS" panose="020B0603020202020204" pitchFamily="34" charset="0"/>
              </a:rPr>
              <a:t> </a:t>
            </a:r>
            <a:r>
              <a:rPr lang="en-US" sz="2400" b="1" i="1" dirty="0">
                <a:latin typeface="Trebuchet MS" panose="020B0603020202020204" pitchFamily="34" charset="0"/>
              </a:rPr>
              <a:t>1 miliard de euro) </a:t>
            </a:r>
            <a:r>
              <a:rPr lang="en-US" sz="2400" b="1" i="1" dirty="0" smtClean="0">
                <a:latin typeface="Trebuchet MS" panose="020B0603020202020204" pitchFamily="34" charset="0"/>
              </a:rPr>
              <a:t>→</a:t>
            </a:r>
            <a:r>
              <a:rPr lang="ro-RO" sz="2400" b="1" i="1" dirty="0" smtClean="0">
                <a:latin typeface="Trebuchet MS" panose="020B0603020202020204" pitchFamily="34" charset="0"/>
              </a:rPr>
              <a:t> </a:t>
            </a:r>
            <a:r>
              <a:rPr lang="en-US" sz="2400" b="1" i="1" dirty="0" smtClean="0">
                <a:latin typeface="Trebuchet MS" panose="020B0603020202020204" pitchFamily="34" charset="0"/>
              </a:rPr>
              <a:t>cel </a:t>
            </a:r>
            <a:r>
              <a:rPr lang="en-US" sz="2400" b="1" i="1" dirty="0">
                <a:latin typeface="Trebuchet MS" panose="020B0603020202020204" pitchFamily="34" charset="0"/>
              </a:rPr>
              <a:t>mai mare beneficiar din cadrul </a:t>
            </a:r>
            <a:r>
              <a:rPr lang="en-US" sz="2400" b="1" i="1" dirty="0" smtClean="0">
                <a:latin typeface="Trebuchet MS" panose="020B0603020202020204" pitchFamily="34" charset="0"/>
              </a:rPr>
              <a:t>POCU </a:t>
            </a:r>
            <a:r>
              <a:rPr lang="en-US" sz="2400" b="1" i="1" dirty="0">
                <a:latin typeface="Trebuchet MS" panose="020B0603020202020204" pitchFamily="34" charset="0"/>
              </a:rPr>
              <a:t>din </a:t>
            </a:r>
            <a:r>
              <a:rPr lang="en-US" sz="2400" b="1" i="1" dirty="0" smtClean="0">
                <a:latin typeface="Trebuchet MS" panose="020B0603020202020204" pitchFamily="34" charset="0"/>
              </a:rPr>
              <a:t>România</a:t>
            </a:r>
            <a:endParaRPr lang="en-US" sz="2400" b="1" i="1" dirty="0">
              <a:latin typeface="Trebuchet MS" panose="020B0603020202020204" pitchFamily="34" charset="0"/>
            </a:endParaRPr>
          </a:p>
        </p:txBody>
      </p:sp>
      <p:sp>
        <p:nvSpPr>
          <p:cNvPr id="4" name="Rectangle 3"/>
          <p:cNvSpPr/>
          <p:nvPr/>
        </p:nvSpPr>
        <p:spPr>
          <a:xfrm>
            <a:off x="723900" y="4648200"/>
            <a:ext cx="7734300" cy="1735411"/>
          </a:xfrm>
          <a:prstGeom prst="rect">
            <a:avLst/>
          </a:prstGeom>
        </p:spPr>
        <p:txBody>
          <a:bodyPr wrap="square">
            <a:spAutoFit/>
          </a:bodyPr>
          <a:lstStyle/>
          <a:p>
            <a:pPr lvl="0" algn="just">
              <a:lnSpc>
                <a:spcPct val="115000"/>
              </a:lnSpc>
              <a:spcAft>
                <a:spcPts val="600"/>
              </a:spcAft>
            </a:pPr>
            <a:endParaRPr lang="ro-RO" b="1" dirty="0" smtClean="0">
              <a:solidFill>
                <a:prstClr val="black"/>
              </a:solidFill>
              <a:latin typeface="Trebuchet MS"/>
              <a:ea typeface="MS Mincho"/>
              <a:cs typeface="Times New Roman"/>
            </a:endParaRPr>
          </a:p>
          <a:p>
            <a:pPr lvl="0" algn="just">
              <a:lnSpc>
                <a:spcPct val="115000"/>
              </a:lnSpc>
              <a:spcAft>
                <a:spcPts val="600"/>
              </a:spcAft>
            </a:pPr>
            <a:r>
              <a:rPr lang="en-US" i="1" dirty="0" smtClean="0">
                <a:solidFill>
                  <a:prstClr val="black"/>
                </a:solidFill>
                <a:latin typeface="Trebuchet MS"/>
                <a:ea typeface="MS Mincho"/>
                <a:cs typeface="Times New Roman"/>
              </a:rPr>
              <a:t>Aprox</a:t>
            </a:r>
            <a:r>
              <a:rPr lang="en-US" i="1" dirty="0">
                <a:solidFill>
                  <a:prstClr val="black"/>
                </a:solidFill>
                <a:latin typeface="Trebuchet MS"/>
                <a:ea typeface="MS Mincho"/>
                <a:cs typeface="Times New Roman"/>
              </a:rPr>
              <a:t>. 75% din suma contractată se regăsește deja în cererile de rambursare depuse de ANOFM la autoritățile competente și, estimăm ca până la finalul programului, respectiv 2023, procentul de absorbție să fie de peste 90%. </a:t>
            </a:r>
          </a:p>
        </p:txBody>
      </p:sp>
    </p:spTree>
    <p:extLst>
      <p:ext uri="{BB962C8B-B14F-4D97-AF65-F5344CB8AC3E}">
        <p14:creationId xmlns:p14="http://schemas.microsoft.com/office/powerpoint/2010/main" val="56924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001000" cy="1219200"/>
          </a:xfrm>
          <a:pattFill prst="pct90">
            <a:fgClr>
              <a:schemeClr val="tx1">
                <a:lumMod val="75000"/>
                <a:lumOff val="25000"/>
              </a:schemeClr>
            </a:fgClr>
            <a:bgClr>
              <a:schemeClr val="bg1"/>
            </a:bgClr>
          </a:pattFill>
        </p:spPr>
        <p:txBody>
          <a:bodyPr>
            <a:normAutofit/>
          </a:bodyPr>
          <a:lstStyle/>
          <a:p>
            <a:r>
              <a:rPr lang="ro-RO" b="1" i="1" dirty="0" smtClean="0">
                <a:solidFill>
                  <a:schemeClr val="bg1"/>
                </a:solidFill>
                <a:latin typeface="Trebuchet MS" panose="020B0603020202020204" pitchFamily="34" charset="0"/>
              </a:rPr>
              <a:t>Grup țintă </a:t>
            </a:r>
            <a:endParaRPr lang="en-US" b="1" i="1" dirty="0">
              <a:solidFill>
                <a:schemeClr val="bg1"/>
              </a:solidFill>
              <a:latin typeface="Trebuchet MS" panose="020B0603020202020204" pitchFamily="34" charset="0"/>
            </a:endParaRPr>
          </a:p>
        </p:txBody>
      </p:sp>
      <p:sp>
        <p:nvSpPr>
          <p:cNvPr id="5" name="Title 2"/>
          <p:cNvSpPr txBox="1">
            <a:spLocks/>
          </p:cNvSpPr>
          <p:nvPr/>
        </p:nvSpPr>
        <p:spPr>
          <a:xfrm>
            <a:off x="457200" y="2090056"/>
            <a:ext cx="8001000" cy="3015343"/>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endParaRPr lang="en-US" dirty="0"/>
          </a:p>
        </p:txBody>
      </p:sp>
      <p:sp>
        <p:nvSpPr>
          <p:cNvPr id="7" name="Title 2"/>
          <p:cNvSpPr txBox="1">
            <a:spLocks/>
          </p:cNvSpPr>
          <p:nvPr/>
        </p:nvSpPr>
        <p:spPr>
          <a:xfrm>
            <a:off x="457200" y="2111826"/>
            <a:ext cx="8001000" cy="28411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en-US" sz="2400" i="1" dirty="0">
              <a:solidFill>
                <a:schemeClr val="tx1"/>
              </a:solidFill>
              <a:latin typeface="Trebuchet MS" panose="020B0603020202020204" pitchFamily="34" charset="0"/>
            </a:endParaRPr>
          </a:p>
        </p:txBody>
      </p:sp>
      <p:sp>
        <p:nvSpPr>
          <p:cNvPr id="6" name="Title 2"/>
          <p:cNvSpPr txBox="1">
            <a:spLocks/>
          </p:cNvSpPr>
          <p:nvPr/>
        </p:nvSpPr>
        <p:spPr>
          <a:xfrm>
            <a:off x="457200" y="2111826"/>
            <a:ext cx="8001000" cy="34507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en-US" sz="2400" i="1" dirty="0">
              <a:solidFill>
                <a:schemeClr val="tx1"/>
              </a:solidFill>
              <a:latin typeface="Trebuchet MS" panose="020B0603020202020204" pitchFamily="34" charset="0"/>
            </a:endParaRPr>
          </a:p>
        </p:txBody>
      </p:sp>
      <p:sp>
        <p:nvSpPr>
          <p:cNvPr id="8" name="Title 2"/>
          <p:cNvSpPr txBox="1">
            <a:spLocks/>
          </p:cNvSpPr>
          <p:nvPr/>
        </p:nvSpPr>
        <p:spPr>
          <a:xfrm>
            <a:off x="609600" y="1676399"/>
            <a:ext cx="8001000" cy="4267201"/>
          </a:xfrm>
          <a:prstGeom prst="rect">
            <a:avLst/>
          </a:prstGeom>
        </p:spPr>
        <p:txBody>
          <a:bodyPr vert="horz" lIns="91440" tIns="45720" rIns="91440" bIns="45720" rtlCol="0" anchor="ctr">
            <a:normAutofit fontScale="92500" lnSpcReduction="10000"/>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ro-RO" sz="2400" i="1" dirty="0" smtClean="0">
              <a:solidFill>
                <a:schemeClr val="tx1"/>
              </a:solidFill>
              <a:latin typeface="Trebuchet MS" panose="020B0603020202020204" pitchFamily="34" charset="0"/>
            </a:endParaRPr>
          </a:p>
          <a:p>
            <a:pPr algn="just"/>
            <a:endParaRPr lang="ro-RO" sz="2400" i="1" dirty="0">
              <a:solidFill>
                <a:schemeClr val="tx1"/>
              </a:solidFill>
              <a:latin typeface="Trebuchet MS" panose="020B0603020202020204" pitchFamily="34" charset="0"/>
            </a:endParaRPr>
          </a:p>
          <a:p>
            <a:pPr algn="just"/>
            <a:endParaRPr lang="ro-RO" sz="2400" i="1" dirty="0" smtClean="0">
              <a:solidFill>
                <a:schemeClr val="tx1"/>
              </a:solidFill>
              <a:latin typeface="Trebuchet MS" panose="020B0603020202020204" pitchFamily="34" charset="0"/>
            </a:endParaRPr>
          </a:p>
          <a:p>
            <a:pPr algn="just"/>
            <a:r>
              <a:rPr lang="vi-VN" sz="2400" i="1" dirty="0" smtClean="0">
                <a:solidFill>
                  <a:schemeClr val="tx1"/>
                </a:solidFill>
                <a:latin typeface="Trebuchet MS" panose="020B0603020202020204" pitchFamily="34" charset="0"/>
              </a:rPr>
              <a:t>Demersurile </a:t>
            </a:r>
            <a:r>
              <a:rPr lang="ro-RO" sz="2400" i="1" dirty="0" smtClean="0">
                <a:solidFill>
                  <a:schemeClr val="tx1"/>
                </a:solidFill>
                <a:latin typeface="Trebuchet MS" panose="020B0603020202020204" pitchFamily="34" charset="0"/>
              </a:rPr>
              <a:t>ANOFM</a:t>
            </a:r>
            <a:r>
              <a:rPr lang="vi-VN" sz="2400" i="1" dirty="0" smtClean="0">
                <a:solidFill>
                  <a:schemeClr val="tx1"/>
                </a:solidFill>
                <a:latin typeface="Trebuchet MS" panose="020B0603020202020204" pitchFamily="34" charset="0"/>
              </a:rPr>
              <a:t> </a:t>
            </a:r>
            <a:r>
              <a:rPr lang="vi-VN" sz="2400" i="1" dirty="0">
                <a:solidFill>
                  <a:schemeClr val="tx1"/>
                </a:solidFill>
                <a:latin typeface="Trebuchet MS" panose="020B0603020202020204" pitchFamily="34" charset="0"/>
              </a:rPr>
              <a:t>sunt orientate către </a:t>
            </a:r>
            <a:r>
              <a:rPr lang="vi-VN" sz="2400" b="1" i="1" dirty="0">
                <a:solidFill>
                  <a:schemeClr val="tx1"/>
                </a:solidFill>
                <a:latin typeface="Trebuchet MS" panose="020B0603020202020204" pitchFamily="34" charset="0"/>
              </a:rPr>
              <a:t>toate categoriile</a:t>
            </a:r>
            <a:r>
              <a:rPr lang="vi-VN" sz="2400" i="1" dirty="0">
                <a:solidFill>
                  <a:schemeClr val="tx1"/>
                </a:solidFill>
                <a:latin typeface="Trebuchet MS" panose="020B0603020202020204" pitchFamily="34" charset="0"/>
              </a:rPr>
              <a:t> </a:t>
            </a:r>
            <a:r>
              <a:rPr lang="vi-VN" sz="2400" b="1" i="1" dirty="0">
                <a:solidFill>
                  <a:schemeClr val="tx1"/>
                </a:solidFill>
                <a:latin typeface="Trebuchet MS" panose="020B0603020202020204" pitchFamily="34" charset="0"/>
              </a:rPr>
              <a:t>de pe piața </a:t>
            </a:r>
            <a:r>
              <a:rPr lang="vi-VN" sz="2400" b="1" i="1" dirty="0" smtClean="0">
                <a:solidFill>
                  <a:schemeClr val="tx1"/>
                </a:solidFill>
                <a:latin typeface="Trebuchet MS" panose="020B0603020202020204" pitchFamily="34" charset="0"/>
              </a:rPr>
              <a:t>muncii</a:t>
            </a:r>
            <a:r>
              <a:rPr lang="ro-RO" sz="2400" b="1" i="1" dirty="0" smtClean="0">
                <a:solidFill>
                  <a:schemeClr val="tx1"/>
                </a:solidFill>
                <a:latin typeface="Trebuchet MS" panose="020B0603020202020204" pitchFamily="34" charset="0"/>
              </a:rPr>
              <a:t> </a:t>
            </a:r>
          </a:p>
          <a:p>
            <a:pPr algn="just"/>
            <a:endParaRPr lang="ro-RO" sz="2400" b="1" i="1" dirty="0">
              <a:solidFill>
                <a:schemeClr val="tx1"/>
              </a:solidFill>
              <a:latin typeface="Trebuchet MS" panose="020B0603020202020204" pitchFamily="34" charset="0"/>
            </a:endParaRPr>
          </a:p>
          <a:p>
            <a:pPr marL="342900" indent="-342900" algn="just">
              <a:buFont typeface="Wingdings" panose="05000000000000000000" pitchFamily="2" charset="2"/>
              <a:buChar char="Ø"/>
            </a:pPr>
            <a:r>
              <a:rPr lang="ro-RO" sz="2400" b="1" i="1" dirty="0" smtClean="0">
                <a:solidFill>
                  <a:srgbClr val="0070C0"/>
                </a:solidFill>
                <a:latin typeface="Trebuchet MS" panose="020B0603020202020204" pitchFamily="34" charset="0"/>
              </a:rPr>
              <a:t>T</a:t>
            </a:r>
            <a:r>
              <a:rPr lang="vi-VN" sz="2400" b="1" i="1" dirty="0" smtClean="0">
                <a:solidFill>
                  <a:srgbClr val="0070C0"/>
                </a:solidFill>
                <a:latin typeface="Trebuchet MS" panose="020B0603020202020204" pitchFamily="34" charset="0"/>
              </a:rPr>
              <a:t>inerii </a:t>
            </a:r>
            <a:r>
              <a:rPr lang="vi-VN" sz="2400" i="1" dirty="0">
                <a:solidFill>
                  <a:schemeClr val="tx1"/>
                </a:solidFill>
                <a:latin typeface="Trebuchet MS" panose="020B0603020202020204" pitchFamily="34" charset="0"/>
              </a:rPr>
              <a:t>cu vârsta </a:t>
            </a:r>
            <a:r>
              <a:rPr lang="vi-VN" sz="2400" i="1" dirty="0" smtClean="0">
                <a:solidFill>
                  <a:schemeClr val="tx1"/>
                </a:solidFill>
                <a:latin typeface="Trebuchet MS" panose="020B0603020202020204" pitchFamily="34" charset="0"/>
              </a:rPr>
              <a:t>până </a:t>
            </a:r>
            <a:r>
              <a:rPr lang="vi-VN" sz="2400" i="1" dirty="0">
                <a:solidFill>
                  <a:schemeClr val="tx1"/>
                </a:solidFill>
                <a:latin typeface="Trebuchet MS" panose="020B0603020202020204" pitchFamily="34" charset="0"/>
              </a:rPr>
              <a:t>la 29 de ani, care nu au loc de muncă, nu urmează o formă de învățământ sau de formare profesională </a:t>
            </a:r>
            <a:r>
              <a:rPr lang="vi-VN" sz="2400" i="1" dirty="0" smtClean="0">
                <a:solidFill>
                  <a:schemeClr val="tx1"/>
                </a:solidFill>
                <a:latin typeface="Trebuchet MS" panose="020B0603020202020204" pitchFamily="34" charset="0"/>
              </a:rPr>
              <a:t> </a:t>
            </a:r>
            <a:endParaRPr lang="ro-RO" sz="2400" i="1" dirty="0" smtClean="0">
              <a:solidFill>
                <a:schemeClr val="tx1"/>
              </a:solidFill>
              <a:latin typeface="Trebuchet MS" panose="020B0603020202020204" pitchFamily="34" charset="0"/>
            </a:endParaRPr>
          </a:p>
          <a:p>
            <a:pPr algn="just"/>
            <a:endParaRPr lang="ro-RO" sz="2400" i="1" dirty="0">
              <a:solidFill>
                <a:schemeClr val="tx1"/>
              </a:solidFill>
              <a:latin typeface="Trebuchet MS" panose="020B0603020202020204" pitchFamily="34" charset="0"/>
            </a:endParaRPr>
          </a:p>
          <a:p>
            <a:pPr marL="342900" indent="-342900" algn="just">
              <a:buFont typeface="Wingdings" panose="05000000000000000000" pitchFamily="2" charset="2"/>
              <a:buChar char="Ø"/>
            </a:pPr>
            <a:r>
              <a:rPr lang="ro-RO" sz="2400" b="1" i="1" dirty="0" smtClean="0">
                <a:solidFill>
                  <a:srgbClr val="0070C0"/>
                </a:solidFill>
                <a:latin typeface="Trebuchet MS" panose="020B0603020202020204" pitchFamily="34" charset="0"/>
              </a:rPr>
              <a:t>Șomeri non-NEETs </a:t>
            </a:r>
            <a:r>
              <a:rPr lang="vi-VN" sz="2400" i="1" dirty="0" smtClean="0">
                <a:solidFill>
                  <a:schemeClr val="tx1"/>
                </a:solidFill>
                <a:latin typeface="Trebuchet MS" panose="020B0603020202020204" pitchFamily="34" charset="0"/>
              </a:rPr>
              <a:t>cu </a:t>
            </a:r>
            <a:r>
              <a:rPr lang="vi-VN" sz="2400" i="1" dirty="0">
                <a:solidFill>
                  <a:schemeClr val="tx1"/>
                </a:solidFill>
                <a:latin typeface="Trebuchet MS" panose="020B0603020202020204" pitchFamily="34" charset="0"/>
              </a:rPr>
              <a:t>vârsta peste 45 de ani, părinți unici întreținători, șomeri de lungă durată, persoane care mai au 5 ani până la </a:t>
            </a:r>
            <a:r>
              <a:rPr lang="vi-VN" sz="2400" i="1" dirty="0" smtClean="0">
                <a:solidFill>
                  <a:schemeClr val="tx1"/>
                </a:solidFill>
                <a:latin typeface="Trebuchet MS" panose="020B0603020202020204" pitchFamily="34" charset="0"/>
              </a:rPr>
              <a:t>pensie</a:t>
            </a:r>
            <a:r>
              <a:rPr lang="ro-RO" sz="2400" i="1" dirty="0" smtClean="0">
                <a:solidFill>
                  <a:schemeClr val="tx1"/>
                </a:solidFill>
                <a:latin typeface="Trebuchet MS" panose="020B0603020202020204" pitchFamily="34" charset="0"/>
              </a:rPr>
              <a:t> </a:t>
            </a:r>
          </a:p>
          <a:p>
            <a:pPr algn="just"/>
            <a:endParaRPr lang="ro-RO" sz="2400" i="1" dirty="0" smtClean="0">
              <a:solidFill>
                <a:schemeClr val="tx1"/>
              </a:solidFill>
              <a:latin typeface="Trebuchet MS" panose="020B0603020202020204" pitchFamily="34" charset="0"/>
            </a:endParaRPr>
          </a:p>
          <a:p>
            <a:pPr algn="just"/>
            <a:endParaRPr lang="ro-RO" sz="2400" i="1" dirty="0">
              <a:solidFill>
                <a:schemeClr val="tx1"/>
              </a:solidFill>
              <a:latin typeface="Trebuchet MS" panose="020B0603020202020204" pitchFamily="34" charset="0"/>
            </a:endParaRPr>
          </a:p>
          <a:p>
            <a:pPr algn="just"/>
            <a:endParaRPr lang="ro-RO" sz="2400" i="1" dirty="0" smtClean="0">
              <a:solidFill>
                <a:schemeClr val="tx1"/>
              </a:solidFill>
              <a:latin typeface="Trebuchet MS" panose="020B0603020202020204" pitchFamily="34" charset="0"/>
            </a:endParaRPr>
          </a:p>
          <a:p>
            <a:pPr marL="342900" indent="-342900" algn="just">
              <a:buFont typeface="Wingdings" panose="05000000000000000000" pitchFamily="2" charset="2"/>
              <a:buChar char="Ø"/>
            </a:pPr>
            <a:endParaRPr lang="en-US" sz="2400" i="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829436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001000" cy="1219200"/>
          </a:xfrm>
          <a:pattFill prst="pct90">
            <a:fgClr>
              <a:schemeClr val="tx1">
                <a:lumMod val="75000"/>
                <a:lumOff val="25000"/>
              </a:schemeClr>
            </a:fgClr>
            <a:bgClr>
              <a:schemeClr val="bg1"/>
            </a:bgClr>
          </a:pattFill>
        </p:spPr>
        <p:txBody>
          <a:bodyPr>
            <a:normAutofit/>
          </a:bodyPr>
          <a:lstStyle/>
          <a:p>
            <a:r>
              <a:rPr lang="en-US" b="1" i="1" dirty="0" smtClean="0">
                <a:solidFill>
                  <a:schemeClr val="bg1"/>
                </a:solidFill>
                <a:latin typeface="Trebuchet MS" panose="020B0603020202020204" pitchFamily="34" charset="0"/>
              </a:rPr>
              <a:t>7</a:t>
            </a:r>
            <a:r>
              <a:rPr lang="ro-RO" b="1" i="1" dirty="0" smtClean="0">
                <a:solidFill>
                  <a:schemeClr val="bg1"/>
                </a:solidFill>
                <a:latin typeface="Trebuchet MS" panose="020B0603020202020204" pitchFamily="34" charset="0"/>
              </a:rPr>
              <a:t> Proiecte adresate TINERILOR NEETs</a:t>
            </a:r>
            <a:r>
              <a:rPr lang="en-US" b="1" i="1" dirty="0" smtClean="0">
                <a:solidFill>
                  <a:schemeClr val="bg1"/>
                </a:solidFill>
                <a:latin typeface="Trebuchet MS" panose="020B0603020202020204" pitchFamily="34" charset="0"/>
              </a:rPr>
              <a:t> (I)</a:t>
            </a:r>
            <a:r>
              <a:rPr lang="ro-RO" b="1" i="1" dirty="0" smtClean="0">
                <a:solidFill>
                  <a:schemeClr val="bg1"/>
                </a:solidFill>
                <a:latin typeface="Trebuchet MS" panose="020B0603020202020204" pitchFamily="34" charset="0"/>
              </a:rPr>
              <a:t> </a:t>
            </a:r>
            <a:endParaRPr lang="en-US" b="1" i="1" dirty="0">
              <a:solidFill>
                <a:schemeClr val="bg1"/>
              </a:solidFill>
              <a:latin typeface="Trebuchet MS" panose="020B0603020202020204" pitchFamily="34" charset="0"/>
            </a:endParaRPr>
          </a:p>
        </p:txBody>
      </p:sp>
      <p:sp>
        <p:nvSpPr>
          <p:cNvPr id="5" name="Title 2"/>
          <p:cNvSpPr txBox="1">
            <a:spLocks/>
          </p:cNvSpPr>
          <p:nvPr/>
        </p:nvSpPr>
        <p:spPr>
          <a:xfrm>
            <a:off x="457200" y="2090056"/>
            <a:ext cx="8001000" cy="3015343"/>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endParaRPr lang="en-US" dirty="0"/>
          </a:p>
        </p:txBody>
      </p:sp>
      <p:sp>
        <p:nvSpPr>
          <p:cNvPr id="7" name="Title 2"/>
          <p:cNvSpPr txBox="1">
            <a:spLocks/>
          </p:cNvSpPr>
          <p:nvPr/>
        </p:nvSpPr>
        <p:spPr>
          <a:xfrm>
            <a:off x="457200" y="2111826"/>
            <a:ext cx="8001000" cy="28411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en-US" sz="2400" i="1" dirty="0">
              <a:solidFill>
                <a:schemeClr val="tx1"/>
              </a:solidFill>
              <a:latin typeface="Trebuchet MS" panose="020B0603020202020204" pitchFamily="34" charset="0"/>
            </a:endParaRPr>
          </a:p>
        </p:txBody>
      </p:sp>
      <p:sp>
        <p:nvSpPr>
          <p:cNvPr id="6" name="Title 2"/>
          <p:cNvSpPr txBox="1">
            <a:spLocks/>
          </p:cNvSpPr>
          <p:nvPr/>
        </p:nvSpPr>
        <p:spPr>
          <a:xfrm>
            <a:off x="457200" y="2111826"/>
            <a:ext cx="8001000" cy="34507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en-US" sz="2400" i="1" dirty="0">
              <a:solidFill>
                <a:schemeClr val="tx1"/>
              </a:solidFill>
              <a:latin typeface="Trebuchet MS" panose="020B0603020202020204" pitchFamily="34" charset="0"/>
            </a:endParaRPr>
          </a:p>
        </p:txBody>
      </p:sp>
      <p:sp>
        <p:nvSpPr>
          <p:cNvPr id="8" name="Title 2"/>
          <p:cNvSpPr txBox="1">
            <a:spLocks/>
          </p:cNvSpPr>
          <p:nvPr/>
        </p:nvSpPr>
        <p:spPr>
          <a:xfrm>
            <a:off x="468086" y="1905000"/>
            <a:ext cx="8001000" cy="48006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ro-RO" sz="2400" i="1" dirty="0">
              <a:solidFill>
                <a:schemeClr val="tx1"/>
              </a:solidFill>
              <a:latin typeface="Trebuchet MS" panose="020B0603020202020204" pitchFamily="34" charset="0"/>
            </a:endParaRPr>
          </a:p>
          <a:p>
            <a:pPr algn="just"/>
            <a:r>
              <a:rPr lang="ro-RO" sz="2000" b="1" i="1" dirty="0">
                <a:solidFill>
                  <a:schemeClr val="tx1"/>
                </a:solidFill>
                <a:latin typeface="Trebuchet MS" panose="020B0603020202020204" pitchFamily="34" charset="0"/>
              </a:rPr>
              <a:t>5</a:t>
            </a:r>
            <a:r>
              <a:rPr lang="en-US" sz="2000" b="1" i="1" dirty="0" smtClean="0">
                <a:solidFill>
                  <a:schemeClr val="tx1"/>
                </a:solidFill>
                <a:latin typeface="Trebuchet MS" panose="020B0603020202020204" pitchFamily="34" charset="0"/>
              </a:rPr>
              <a:t> Proiecte </a:t>
            </a:r>
            <a:r>
              <a:rPr lang="ro-RO" sz="2000" b="1" i="1" dirty="0" smtClean="0">
                <a:solidFill>
                  <a:schemeClr val="tx1"/>
                </a:solidFill>
                <a:latin typeface="Trebuchet MS" panose="020B0603020202020204" pitchFamily="34" charset="0"/>
              </a:rPr>
              <a:t>finalizate : </a:t>
            </a:r>
          </a:p>
          <a:p>
            <a:pPr algn="just"/>
            <a:endParaRPr lang="ro-RO" sz="2000" i="1" dirty="0" smtClean="0">
              <a:solidFill>
                <a:schemeClr val="tx1"/>
              </a:solidFill>
              <a:latin typeface="Trebuchet MS" panose="020B0603020202020204" pitchFamily="34" charset="0"/>
            </a:endParaRPr>
          </a:p>
          <a:p>
            <a:pPr marL="342900" lvl="0" indent="-342900" algn="just">
              <a:spcBef>
                <a:spcPts val="0"/>
              </a:spcBef>
              <a:buFont typeface="Wingdings" panose="05000000000000000000" pitchFamily="2" charset="2"/>
              <a:buChar char="Ø"/>
            </a:pPr>
            <a:r>
              <a:rPr lang="it-IT" sz="2100" b="1" i="1" dirty="0">
                <a:solidFill>
                  <a:srgbClr val="0070C0"/>
                </a:solidFill>
                <a:latin typeface="Trebuchet MS" panose="020B0603020202020204" pitchFamily="34" charset="0"/>
                <a:ea typeface="+mn-ea"/>
                <a:cs typeface="+mn-cs"/>
              </a:rPr>
              <a:t>INTESPO</a:t>
            </a:r>
            <a:r>
              <a:rPr lang="it-IT" sz="2100" i="1" dirty="0">
                <a:solidFill>
                  <a:prstClr val="black"/>
                </a:solidFill>
                <a:latin typeface="Trebuchet MS" panose="020B0603020202020204" pitchFamily="34" charset="0"/>
                <a:ea typeface="+mn-ea"/>
                <a:cs typeface="+mn-cs"/>
              </a:rPr>
              <a:t> – </a:t>
            </a:r>
            <a:r>
              <a:rPr lang="ro-RO" sz="2100" i="1" dirty="0">
                <a:solidFill>
                  <a:prstClr val="black"/>
                </a:solidFill>
                <a:latin typeface="Trebuchet MS" panose="020B0603020202020204" pitchFamily="34" charset="0"/>
                <a:ea typeface="+mn-ea"/>
                <a:cs typeface="+mn-cs"/>
              </a:rPr>
              <a:t>Î</a:t>
            </a:r>
            <a:r>
              <a:rPr lang="it-IT" sz="2100" i="1" dirty="0">
                <a:solidFill>
                  <a:prstClr val="black"/>
                </a:solidFill>
                <a:latin typeface="Trebuchet MS" panose="020B0603020202020204" pitchFamily="34" charset="0"/>
                <a:ea typeface="+mn-ea"/>
                <a:cs typeface="+mn-cs"/>
              </a:rPr>
              <a:t>nregistrarea tinerilor în evidențele </a:t>
            </a:r>
            <a:r>
              <a:rPr lang="it-IT" sz="2100" i="1" dirty="0" smtClean="0">
                <a:solidFill>
                  <a:prstClr val="black"/>
                </a:solidFill>
                <a:latin typeface="Trebuchet MS" panose="020B0603020202020204" pitchFamily="34" charset="0"/>
                <a:ea typeface="+mn-ea"/>
                <a:cs typeface="+mn-cs"/>
              </a:rPr>
              <a:t>SPO</a:t>
            </a:r>
          </a:p>
          <a:p>
            <a:pPr marL="342900" lvl="0" indent="-342900" algn="just">
              <a:spcBef>
                <a:spcPts val="0"/>
              </a:spcBef>
              <a:buFont typeface="Wingdings" panose="05000000000000000000" pitchFamily="2" charset="2"/>
              <a:buChar char="Ø"/>
            </a:pPr>
            <a:r>
              <a:rPr lang="ro-RO" sz="2100" b="1" i="1" dirty="0">
                <a:solidFill>
                  <a:srgbClr val="0070C0"/>
                </a:solidFill>
                <a:latin typeface="Trebuchet MS" panose="020B0603020202020204" pitchFamily="34" charset="0"/>
              </a:rPr>
              <a:t>ACTIMOB NEETs </a:t>
            </a:r>
            <a:r>
              <a:rPr lang="ro-RO" sz="2100" i="1" dirty="0">
                <a:solidFill>
                  <a:prstClr val="black"/>
                </a:solidFill>
                <a:latin typeface="Trebuchet MS" panose="020B0603020202020204" pitchFamily="34" charset="0"/>
              </a:rPr>
              <a:t>– Activare şi mobilitate tineri NEETs</a:t>
            </a:r>
            <a:endParaRPr lang="ro-RO" sz="2100" i="1" dirty="0">
              <a:solidFill>
                <a:prstClr val="black"/>
              </a:solidFill>
              <a:latin typeface="Trebuchet MS" panose="020B0603020202020204" pitchFamily="34" charset="0"/>
              <a:ea typeface="+mn-ea"/>
              <a:cs typeface="+mn-cs"/>
            </a:endParaRPr>
          </a:p>
          <a:p>
            <a:pPr algn="just"/>
            <a:endParaRPr lang="ro-RO" sz="2000" i="1" dirty="0" smtClean="0">
              <a:solidFill>
                <a:schemeClr val="tx1"/>
              </a:solidFill>
              <a:latin typeface="Trebuchet MS" panose="020B0603020202020204" pitchFamily="34" charset="0"/>
            </a:endParaRPr>
          </a:p>
          <a:p>
            <a:pPr algn="just"/>
            <a:r>
              <a:rPr lang="ro-RO" sz="2000" b="1" i="1" dirty="0" smtClean="0">
                <a:solidFill>
                  <a:schemeClr val="tx1"/>
                </a:solidFill>
                <a:latin typeface="Trebuchet MS" panose="020B0603020202020204" pitchFamily="34" charset="0"/>
              </a:rPr>
              <a:t>Proiecte aflate în implementare:</a:t>
            </a:r>
          </a:p>
          <a:p>
            <a:pPr algn="just"/>
            <a:endParaRPr lang="ro-RO" sz="2100" i="1" dirty="0">
              <a:solidFill>
                <a:schemeClr val="tx1"/>
              </a:solidFill>
              <a:latin typeface="Trebuchet MS" panose="020B0603020202020204" pitchFamily="34" charset="0"/>
            </a:endParaRPr>
          </a:p>
          <a:p>
            <a:pPr marL="342900" lvl="0" indent="-342900" algn="just">
              <a:spcBef>
                <a:spcPts val="0"/>
              </a:spcBef>
              <a:buFont typeface="Wingdings" panose="05000000000000000000" pitchFamily="2" charset="2"/>
              <a:buChar char="Ø"/>
            </a:pPr>
            <a:r>
              <a:rPr lang="ro-RO" sz="2100" b="1" i="1" dirty="0" smtClean="0">
                <a:solidFill>
                  <a:srgbClr val="0070C0"/>
                </a:solidFill>
                <a:latin typeface="Trebuchet MS" panose="020B0603020202020204" pitchFamily="34" charset="0"/>
                <a:ea typeface="+mn-ea"/>
                <a:cs typeface="+mn-cs"/>
              </a:rPr>
              <a:t>ACTINEETs</a:t>
            </a:r>
            <a:r>
              <a:rPr lang="ro-RO" sz="2100" i="1" dirty="0" smtClean="0">
                <a:solidFill>
                  <a:prstClr val="black"/>
                </a:solidFill>
                <a:latin typeface="Trebuchet MS" panose="020B0603020202020204" pitchFamily="34" charset="0"/>
                <a:ea typeface="+mn-ea"/>
                <a:cs typeface="+mn-cs"/>
              </a:rPr>
              <a:t> </a:t>
            </a:r>
            <a:r>
              <a:rPr lang="ro-RO" sz="2100" b="1" i="1" dirty="0" smtClean="0">
                <a:solidFill>
                  <a:srgbClr val="0070C0"/>
                </a:solidFill>
                <a:latin typeface="Trebuchet MS" panose="020B0603020202020204" pitchFamily="34" charset="0"/>
                <a:ea typeface="+mn-ea"/>
                <a:cs typeface="+mn-cs"/>
              </a:rPr>
              <a:t>1 RMPD </a:t>
            </a:r>
            <a:r>
              <a:rPr lang="ro-RO" sz="2100" i="1" dirty="0" smtClean="0">
                <a:solidFill>
                  <a:prstClr val="black"/>
                </a:solidFill>
                <a:latin typeface="Trebuchet MS" panose="020B0603020202020204" pitchFamily="34" charset="0"/>
                <a:ea typeface="+mn-ea"/>
                <a:cs typeface="+mn-cs"/>
              </a:rPr>
              <a:t>– Activare tineri NEETs</a:t>
            </a:r>
            <a:endParaRPr lang="en-US" sz="2100" i="1" dirty="0" smtClean="0">
              <a:solidFill>
                <a:prstClr val="black"/>
              </a:solidFill>
              <a:latin typeface="Trebuchet MS" panose="020B0603020202020204" pitchFamily="34" charset="0"/>
              <a:ea typeface="+mn-ea"/>
              <a:cs typeface="+mn-cs"/>
            </a:endParaRPr>
          </a:p>
          <a:p>
            <a:pPr marL="342900" lvl="0" indent="-342900" algn="just">
              <a:spcBef>
                <a:spcPts val="0"/>
              </a:spcBef>
              <a:buFont typeface="Wingdings" panose="05000000000000000000" pitchFamily="2" charset="2"/>
              <a:buChar char="Ø"/>
            </a:pPr>
            <a:r>
              <a:rPr lang="it-IT" sz="2100" b="1" i="1" dirty="0" smtClean="0">
                <a:solidFill>
                  <a:srgbClr val="0070C0"/>
                </a:solidFill>
                <a:latin typeface="Trebuchet MS" panose="020B0603020202020204" pitchFamily="34" charset="0"/>
                <a:ea typeface="+mn-ea"/>
                <a:cs typeface="+mn-cs"/>
              </a:rPr>
              <a:t>ABIL - ABILitati </a:t>
            </a:r>
            <a:r>
              <a:rPr lang="it-IT" sz="2100" b="1" i="1" dirty="0">
                <a:solidFill>
                  <a:srgbClr val="0070C0"/>
                </a:solidFill>
                <a:latin typeface="Trebuchet MS" panose="020B0603020202020204" pitchFamily="34" charset="0"/>
                <a:ea typeface="+mn-ea"/>
                <a:cs typeface="+mn-cs"/>
              </a:rPr>
              <a:t>pentru TINEri, ABILitati pentru un viitor sustenabil</a:t>
            </a:r>
            <a:r>
              <a:rPr lang="it-IT" sz="2100" b="1" i="1" dirty="0" smtClean="0">
                <a:solidFill>
                  <a:srgbClr val="0070C0"/>
                </a:solidFill>
                <a:latin typeface="Trebuchet MS" panose="020B0603020202020204" pitchFamily="34" charset="0"/>
                <a:ea typeface="+mn-ea"/>
                <a:cs typeface="+mn-cs"/>
              </a:rPr>
              <a:t>!</a:t>
            </a:r>
            <a:endParaRPr lang="it-IT" sz="2100" i="1" dirty="0" smtClean="0">
              <a:solidFill>
                <a:prstClr val="black"/>
              </a:solidFill>
              <a:latin typeface="Trebuchet MS" panose="020B0603020202020204" pitchFamily="34" charset="0"/>
              <a:ea typeface="+mn-ea"/>
              <a:cs typeface="+mn-cs"/>
            </a:endParaRPr>
          </a:p>
          <a:p>
            <a:pPr marL="342900" lvl="0" indent="-342900" algn="just">
              <a:spcBef>
                <a:spcPts val="0"/>
              </a:spcBef>
              <a:buFont typeface="Wingdings" panose="05000000000000000000" pitchFamily="2" charset="2"/>
              <a:buChar char="Ø"/>
            </a:pPr>
            <a:r>
              <a:rPr lang="ro-RO" sz="2100" b="1" i="1" dirty="0">
                <a:solidFill>
                  <a:srgbClr val="0070C0"/>
                </a:solidFill>
                <a:latin typeface="Trebuchet MS" panose="020B0603020202020204" pitchFamily="34" charset="0"/>
                <a:ea typeface="+mn-ea"/>
                <a:cs typeface="+mn-cs"/>
              </a:rPr>
              <a:t>ENTER – Acces pe piata muncii pentru tinerii NEETs din Regiunea Sud-Muntenia</a:t>
            </a:r>
          </a:p>
          <a:p>
            <a:pPr algn="just"/>
            <a:endParaRPr lang="ro-RO" sz="2400" i="1" dirty="0" smtClean="0">
              <a:solidFill>
                <a:schemeClr val="tx1"/>
              </a:solidFill>
              <a:latin typeface="Trebuchet MS" panose="020B0603020202020204" pitchFamily="34" charset="0"/>
            </a:endParaRPr>
          </a:p>
          <a:p>
            <a:pPr marL="342900" indent="-342900" algn="just">
              <a:buFont typeface="Wingdings" panose="05000000000000000000" pitchFamily="2" charset="2"/>
              <a:buChar char="Ø"/>
            </a:pPr>
            <a:endParaRPr lang="en-US" sz="2400" i="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3815907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001000" cy="1219200"/>
          </a:xfrm>
          <a:pattFill prst="pct90">
            <a:fgClr>
              <a:schemeClr val="tx1">
                <a:lumMod val="75000"/>
                <a:lumOff val="25000"/>
              </a:schemeClr>
            </a:fgClr>
            <a:bgClr>
              <a:schemeClr val="bg1"/>
            </a:bgClr>
          </a:pattFill>
        </p:spPr>
        <p:txBody>
          <a:bodyPr>
            <a:normAutofit/>
          </a:bodyPr>
          <a:lstStyle/>
          <a:p>
            <a:r>
              <a:rPr lang="ro-RO" b="1" i="1" dirty="0">
                <a:solidFill>
                  <a:schemeClr val="bg1"/>
                </a:solidFill>
                <a:latin typeface="Trebuchet MS" panose="020B0603020202020204" pitchFamily="34" charset="0"/>
              </a:rPr>
              <a:t>7</a:t>
            </a:r>
            <a:r>
              <a:rPr lang="ro-RO" b="1" i="1" dirty="0" smtClean="0">
                <a:solidFill>
                  <a:schemeClr val="bg1"/>
                </a:solidFill>
                <a:latin typeface="Trebuchet MS" panose="020B0603020202020204" pitchFamily="34" charset="0"/>
              </a:rPr>
              <a:t> Proiecte adresate TINERILOR NEETs</a:t>
            </a:r>
            <a:r>
              <a:rPr lang="en-US" b="1" i="1" dirty="0" smtClean="0">
                <a:solidFill>
                  <a:schemeClr val="bg1"/>
                </a:solidFill>
                <a:latin typeface="Trebuchet MS" panose="020B0603020202020204" pitchFamily="34" charset="0"/>
              </a:rPr>
              <a:t> (II)</a:t>
            </a:r>
            <a:r>
              <a:rPr lang="ro-RO" b="1" i="1" dirty="0" smtClean="0">
                <a:solidFill>
                  <a:schemeClr val="bg1"/>
                </a:solidFill>
                <a:latin typeface="Trebuchet MS" panose="020B0603020202020204" pitchFamily="34" charset="0"/>
              </a:rPr>
              <a:t> </a:t>
            </a:r>
            <a:endParaRPr lang="en-US" b="1" i="1" dirty="0">
              <a:solidFill>
                <a:schemeClr val="bg1"/>
              </a:solidFill>
              <a:latin typeface="Trebuchet MS" panose="020B0603020202020204" pitchFamily="34" charset="0"/>
            </a:endParaRPr>
          </a:p>
        </p:txBody>
      </p:sp>
      <p:sp>
        <p:nvSpPr>
          <p:cNvPr id="5" name="Title 2"/>
          <p:cNvSpPr txBox="1">
            <a:spLocks/>
          </p:cNvSpPr>
          <p:nvPr/>
        </p:nvSpPr>
        <p:spPr>
          <a:xfrm>
            <a:off x="457200" y="2090056"/>
            <a:ext cx="8001000" cy="3015343"/>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endParaRPr lang="en-US" dirty="0"/>
          </a:p>
        </p:txBody>
      </p:sp>
      <p:sp>
        <p:nvSpPr>
          <p:cNvPr id="7" name="Title 2"/>
          <p:cNvSpPr txBox="1">
            <a:spLocks/>
          </p:cNvSpPr>
          <p:nvPr/>
        </p:nvSpPr>
        <p:spPr>
          <a:xfrm>
            <a:off x="457200" y="2111826"/>
            <a:ext cx="8001000" cy="28411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en-US" sz="2400" i="1" dirty="0">
              <a:solidFill>
                <a:schemeClr val="tx1"/>
              </a:solidFill>
              <a:latin typeface="Trebuchet MS" panose="020B0603020202020204" pitchFamily="34" charset="0"/>
            </a:endParaRPr>
          </a:p>
        </p:txBody>
      </p:sp>
      <p:sp>
        <p:nvSpPr>
          <p:cNvPr id="6" name="Title 2"/>
          <p:cNvSpPr txBox="1">
            <a:spLocks/>
          </p:cNvSpPr>
          <p:nvPr/>
        </p:nvSpPr>
        <p:spPr>
          <a:xfrm>
            <a:off x="457200" y="2111826"/>
            <a:ext cx="8001000" cy="34507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en-US" sz="2400" i="1" dirty="0">
              <a:solidFill>
                <a:schemeClr val="tx1"/>
              </a:solidFill>
              <a:latin typeface="Trebuchet MS" panose="020B0603020202020204" pitchFamily="34" charset="0"/>
            </a:endParaRPr>
          </a:p>
        </p:txBody>
      </p:sp>
      <p:sp>
        <p:nvSpPr>
          <p:cNvPr id="8" name="Title 2"/>
          <p:cNvSpPr txBox="1">
            <a:spLocks/>
          </p:cNvSpPr>
          <p:nvPr/>
        </p:nvSpPr>
        <p:spPr>
          <a:xfrm>
            <a:off x="468086" y="1905000"/>
            <a:ext cx="8001000" cy="48006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ro-RO" sz="2400" i="1" dirty="0">
              <a:solidFill>
                <a:schemeClr val="tx1"/>
              </a:solidFill>
              <a:latin typeface="Trebuchet MS" panose="020B0603020202020204" pitchFamily="34" charset="0"/>
            </a:endParaRPr>
          </a:p>
          <a:p>
            <a:pPr marL="342900" indent="-342900" algn="just">
              <a:buFont typeface="Wingdings" panose="05000000000000000000" pitchFamily="2" charset="2"/>
              <a:buChar char="Ø"/>
            </a:pPr>
            <a:endParaRPr lang="ro-RO" sz="2400" i="1" dirty="0" smtClean="0">
              <a:solidFill>
                <a:schemeClr val="tx1"/>
              </a:solidFill>
              <a:latin typeface="Trebuchet MS" panose="020B0603020202020204" pitchFamily="34" charset="0"/>
            </a:endParaRPr>
          </a:p>
          <a:p>
            <a:pPr algn="just"/>
            <a:endParaRPr lang="ro-RO" sz="2400" i="1" dirty="0">
              <a:solidFill>
                <a:schemeClr val="tx1"/>
              </a:solidFill>
              <a:latin typeface="Trebuchet MS" panose="020B0603020202020204" pitchFamily="34" charset="0"/>
            </a:endParaRPr>
          </a:p>
          <a:p>
            <a:pPr algn="just"/>
            <a:endParaRPr lang="ro-RO" sz="2400" i="1" dirty="0" smtClean="0">
              <a:solidFill>
                <a:schemeClr val="tx1"/>
              </a:solidFill>
              <a:latin typeface="Trebuchet MS" panose="020B0603020202020204" pitchFamily="34" charset="0"/>
            </a:endParaRPr>
          </a:p>
          <a:p>
            <a:pPr marL="342900" indent="-342900" algn="just">
              <a:buFont typeface="Wingdings" panose="05000000000000000000" pitchFamily="2" charset="2"/>
              <a:buChar char="Ø"/>
            </a:pPr>
            <a:endParaRPr lang="en-US" sz="2400" i="1" dirty="0">
              <a:solidFill>
                <a:schemeClr val="tx1"/>
              </a:solidFill>
              <a:latin typeface="Trebuchet MS" panose="020B0603020202020204" pitchFamily="34" charset="0"/>
            </a:endParaRPr>
          </a:p>
        </p:txBody>
      </p:sp>
      <p:sp>
        <p:nvSpPr>
          <p:cNvPr id="9" name="Title 2"/>
          <p:cNvSpPr txBox="1">
            <a:spLocks/>
          </p:cNvSpPr>
          <p:nvPr/>
        </p:nvSpPr>
        <p:spPr>
          <a:xfrm>
            <a:off x="482125" y="1905000"/>
            <a:ext cx="8001000" cy="4724400"/>
          </a:xfrm>
          <a:prstGeom prst="rect">
            <a:avLst/>
          </a:prstGeom>
        </p:spPr>
        <p:txBody>
          <a:bodyPr vert="horz" lIns="91440" tIns="45720" rIns="91440" bIns="45720" rtlCol="0" anchor="ctr">
            <a:normAutofit fontScale="85000" lnSpcReduction="20000"/>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ro-RO" sz="2400" i="1" dirty="0" smtClean="0">
              <a:solidFill>
                <a:schemeClr val="tx1"/>
              </a:solidFill>
              <a:latin typeface="Trebuchet MS" panose="020B0603020202020204" pitchFamily="34" charset="0"/>
            </a:endParaRPr>
          </a:p>
          <a:p>
            <a:pPr algn="just"/>
            <a:endParaRPr lang="ro-RO" sz="2400" b="1" i="1" dirty="0" smtClean="0">
              <a:solidFill>
                <a:srgbClr val="0070C0"/>
              </a:solidFill>
              <a:latin typeface="Trebuchet MS" panose="020B0603020202020204" pitchFamily="34" charset="0"/>
            </a:endParaRPr>
          </a:p>
          <a:p>
            <a:pPr algn="just"/>
            <a:r>
              <a:rPr lang="en-US" sz="2400" b="1" i="1" dirty="0" smtClean="0">
                <a:solidFill>
                  <a:schemeClr val="tx1"/>
                </a:solidFill>
                <a:latin typeface="Trebuchet MS" panose="020B0603020202020204" pitchFamily="34" charset="0"/>
              </a:rPr>
              <a:t>Obiective</a:t>
            </a:r>
            <a:r>
              <a:rPr lang="en-US" sz="2400" b="1" i="1" dirty="0" smtClean="0">
                <a:solidFill>
                  <a:srgbClr val="0070C0"/>
                </a:solidFill>
                <a:latin typeface="Trebuchet MS" panose="020B0603020202020204" pitchFamily="34" charset="0"/>
              </a:rPr>
              <a:t> </a:t>
            </a:r>
            <a:endParaRPr lang="ro-RO" sz="2400" b="1" i="1" dirty="0" smtClean="0">
              <a:solidFill>
                <a:srgbClr val="0070C0"/>
              </a:solidFill>
              <a:latin typeface="Trebuchet MS" panose="020B0603020202020204" pitchFamily="34" charset="0"/>
            </a:endParaRPr>
          </a:p>
          <a:p>
            <a:pPr algn="just"/>
            <a:endParaRPr lang="en-US" sz="2400" b="1" i="1" dirty="0" smtClean="0">
              <a:solidFill>
                <a:srgbClr val="0070C0"/>
              </a:solidFill>
              <a:latin typeface="Trebuchet MS" panose="020B0603020202020204" pitchFamily="34" charset="0"/>
            </a:endParaRPr>
          </a:p>
          <a:p>
            <a:pPr marL="342900" indent="-342900" algn="just">
              <a:buFont typeface="Wingdings" panose="05000000000000000000" pitchFamily="2" charset="2"/>
              <a:buChar char="Ø"/>
            </a:pPr>
            <a:r>
              <a:rPr lang="ro-RO" sz="2400" b="1" i="1" dirty="0" smtClean="0">
                <a:solidFill>
                  <a:srgbClr val="0070C0"/>
                </a:solidFill>
                <a:latin typeface="Trebuchet MS" panose="020B0603020202020204" pitchFamily="34" charset="0"/>
              </a:rPr>
              <a:t>Înregistrarea tinerilor NEETs în evidenţele SPO</a:t>
            </a:r>
          </a:p>
          <a:p>
            <a:pPr algn="just"/>
            <a:endParaRPr lang="ro-RO" sz="2400" b="1" i="1" dirty="0" smtClean="0">
              <a:solidFill>
                <a:srgbClr val="0070C0"/>
              </a:solidFill>
              <a:latin typeface="Trebuchet MS" panose="020B0603020202020204" pitchFamily="34" charset="0"/>
            </a:endParaRPr>
          </a:p>
          <a:p>
            <a:pPr marL="342900" indent="-342900" algn="just">
              <a:buFont typeface="Wingdings" panose="05000000000000000000" pitchFamily="2" charset="2"/>
              <a:buChar char="Ø"/>
            </a:pPr>
            <a:r>
              <a:rPr lang="ro-RO" sz="2400" b="1" i="1" dirty="0" smtClean="0">
                <a:solidFill>
                  <a:srgbClr val="0070C0"/>
                </a:solidFill>
                <a:latin typeface="Trebuchet MS" panose="020B0603020202020204" pitchFamily="34" charset="0"/>
              </a:rPr>
              <a:t>Finanţarea </a:t>
            </a:r>
            <a:r>
              <a:rPr lang="vi-VN" sz="2400" b="1" i="1" dirty="0" smtClean="0">
                <a:solidFill>
                  <a:srgbClr val="0070C0"/>
                </a:solidFill>
                <a:latin typeface="Trebuchet MS" panose="020B0603020202020204" pitchFamily="34" charset="0"/>
              </a:rPr>
              <a:t>primel</a:t>
            </a:r>
            <a:r>
              <a:rPr lang="ro-RO" sz="2400" b="1" i="1" dirty="0" smtClean="0">
                <a:solidFill>
                  <a:srgbClr val="0070C0"/>
                </a:solidFill>
                <a:latin typeface="Trebuchet MS" panose="020B0603020202020204" pitchFamily="34" charset="0"/>
              </a:rPr>
              <a:t>or</a:t>
            </a:r>
            <a:r>
              <a:rPr lang="vi-VN" sz="2400" b="1" i="1" dirty="0" smtClean="0">
                <a:solidFill>
                  <a:srgbClr val="0070C0"/>
                </a:solidFill>
                <a:latin typeface="Trebuchet MS" panose="020B0603020202020204" pitchFamily="34" charset="0"/>
              </a:rPr>
              <a:t> </a:t>
            </a:r>
            <a:r>
              <a:rPr lang="vi-VN" sz="2400" b="1" i="1" dirty="0">
                <a:solidFill>
                  <a:srgbClr val="0070C0"/>
                </a:solidFill>
                <a:latin typeface="Trebuchet MS" panose="020B0603020202020204" pitchFamily="34" charset="0"/>
              </a:rPr>
              <a:t>(de activare, de încadrare, de instalare) </a:t>
            </a:r>
            <a:r>
              <a:rPr lang="vi-VN" sz="2400" i="1" dirty="0">
                <a:solidFill>
                  <a:schemeClr val="tx1"/>
                </a:solidFill>
                <a:latin typeface="Trebuchet MS" panose="020B0603020202020204" pitchFamily="34" charset="0"/>
              </a:rPr>
              <a:t>acordate tinerilor NEETs înregistrați la SPO care se </a:t>
            </a:r>
            <a:r>
              <a:rPr lang="vi-VN" sz="2400" i="1" dirty="0" smtClean="0">
                <a:solidFill>
                  <a:schemeClr val="tx1"/>
                </a:solidFill>
                <a:latin typeface="Trebuchet MS" panose="020B0603020202020204" pitchFamily="34" charset="0"/>
              </a:rPr>
              <a:t>angajează</a:t>
            </a:r>
            <a:r>
              <a:rPr lang="ro-RO" sz="2400" b="1" i="1" dirty="0">
                <a:solidFill>
                  <a:srgbClr val="0070C0"/>
                </a:solidFill>
                <a:latin typeface="Trebuchet MS" panose="020B0603020202020204" pitchFamily="34" charset="0"/>
              </a:rPr>
              <a:t> </a:t>
            </a:r>
            <a:r>
              <a:rPr lang="ro-RO" sz="2400" i="1" dirty="0" smtClean="0">
                <a:solidFill>
                  <a:schemeClr val="tx1"/>
                </a:solidFill>
                <a:latin typeface="Trebuchet MS" panose="020B0603020202020204" pitchFamily="34" charset="0"/>
              </a:rPr>
              <a:t>şi</a:t>
            </a:r>
            <a:r>
              <a:rPr lang="ro-RO" sz="2400" b="1" i="1" dirty="0" smtClean="0">
                <a:solidFill>
                  <a:srgbClr val="0070C0"/>
                </a:solidFill>
                <a:latin typeface="Trebuchet MS" panose="020B0603020202020204" pitchFamily="34" charset="0"/>
              </a:rPr>
              <a:t> sprijinirea </a:t>
            </a:r>
            <a:r>
              <a:rPr lang="vi-VN" sz="2400" b="1" i="1" dirty="0" smtClean="0">
                <a:solidFill>
                  <a:srgbClr val="0070C0"/>
                </a:solidFill>
                <a:latin typeface="Trebuchet MS" panose="020B0603020202020204" pitchFamily="34" charset="0"/>
              </a:rPr>
              <a:t>angajatorilor </a:t>
            </a:r>
            <a:r>
              <a:rPr lang="vi-VN" sz="2400" i="1" dirty="0">
                <a:solidFill>
                  <a:schemeClr val="tx1"/>
                </a:solidFill>
                <a:latin typeface="Trebuchet MS" panose="020B0603020202020204" pitchFamily="34" charset="0"/>
              </a:rPr>
              <a:t>care încadrează în muncă </a:t>
            </a:r>
            <a:r>
              <a:rPr lang="ro-RO" sz="2400" i="1" dirty="0" smtClean="0">
                <a:solidFill>
                  <a:schemeClr val="tx1"/>
                </a:solidFill>
                <a:latin typeface="Trebuchet MS" panose="020B0603020202020204" pitchFamily="34" charset="0"/>
              </a:rPr>
              <a:t>persoane</a:t>
            </a:r>
            <a:r>
              <a:rPr lang="vi-VN" sz="2400" i="1" dirty="0" smtClean="0">
                <a:solidFill>
                  <a:schemeClr val="tx1"/>
                </a:solidFill>
                <a:latin typeface="Trebuchet MS" panose="020B0603020202020204" pitchFamily="34" charset="0"/>
              </a:rPr>
              <a:t> </a:t>
            </a:r>
            <a:r>
              <a:rPr lang="vi-VN" sz="2400" i="1" dirty="0">
                <a:solidFill>
                  <a:schemeClr val="tx1"/>
                </a:solidFill>
                <a:latin typeface="Trebuchet MS" panose="020B0603020202020204" pitchFamily="34" charset="0"/>
              </a:rPr>
              <a:t>din această </a:t>
            </a:r>
            <a:r>
              <a:rPr lang="vi-VN" sz="2400" i="1" dirty="0" smtClean="0">
                <a:solidFill>
                  <a:schemeClr val="tx1"/>
                </a:solidFill>
                <a:latin typeface="Trebuchet MS" panose="020B0603020202020204" pitchFamily="34" charset="0"/>
              </a:rPr>
              <a:t>categorie</a:t>
            </a:r>
            <a:r>
              <a:rPr lang="ro-RO" sz="2400" i="1" dirty="0" smtClean="0">
                <a:solidFill>
                  <a:schemeClr val="tx1"/>
                </a:solidFill>
                <a:latin typeface="Trebuchet MS" panose="020B0603020202020204" pitchFamily="34" charset="0"/>
              </a:rPr>
              <a:t> </a:t>
            </a:r>
          </a:p>
          <a:p>
            <a:pPr algn="just"/>
            <a:endParaRPr lang="ro-RO" sz="2400" i="1" dirty="0" smtClean="0">
              <a:solidFill>
                <a:schemeClr val="tx1"/>
              </a:solidFill>
              <a:latin typeface="Trebuchet MS" panose="020B0603020202020204" pitchFamily="34" charset="0"/>
            </a:endParaRPr>
          </a:p>
          <a:p>
            <a:pPr marL="342900" indent="-342900" algn="just">
              <a:buFont typeface="Wingdings" panose="05000000000000000000" pitchFamily="2" charset="2"/>
              <a:buChar char="Ø"/>
            </a:pPr>
            <a:r>
              <a:rPr lang="ro-RO" sz="2400" b="1" i="1" dirty="0" smtClean="0">
                <a:solidFill>
                  <a:srgbClr val="0070C0"/>
                </a:solidFill>
                <a:latin typeface="Trebuchet MS" panose="020B0603020202020204" pitchFamily="34" charset="0"/>
              </a:rPr>
              <a:t>Finanțarea măsurilor </a:t>
            </a:r>
            <a:r>
              <a:rPr lang="pt-BR" sz="2400" b="1" i="1" dirty="0">
                <a:solidFill>
                  <a:srgbClr val="0070C0"/>
                </a:solidFill>
                <a:latin typeface="Trebuchet MS" panose="020B0603020202020204" pitchFamily="34" charset="0"/>
              </a:rPr>
              <a:t>pentru diminuarea efectelor </a:t>
            </a:r>
            <a:r>
              <a:rPr lang="ro-RO" sz="2400" b="1" i="1" dirty="0" smtClean="0">
                <a:solidFill>
                  <a:srgbClr val="0070C0"/>
                </a:solidFill>
                <a:latin typeface="Trebuchet MS" panose="020B0603020202020204" pitchFamily="34" charset="0"/>
              </a:rPr>
              <a:t>generate</a:t>
            </a:r>
            <a:r>
              <a:rPr lang="pt-BR" sz="2400" b="1" i="1" dirty="0" smtClean="0">
                <a:solidFill>
                  <a:srgbClr val="0070C0"/>
                </a:solidFill>
                <a:latin typeface="Trebuchet MS" panose="020B0603020202020204" pitchFamily="34" charset="0"/>
              </a:rPr>
              <a:t> </a:t>
            </a:r>
            <a:r>
              <a:rPr lang="pt-BR" sz="2400" b="1" i="1" dirty="0">
                <a:solidFill>
                  <a:srgbClr val="0070C0"/>
                </a:solidFill>
                <a:latin typeface="Trebuchet MS" panose="020B0603020202020204" pitchFamily="34" charset="0"/>
              </a:rPr>
              <a:t>de </a:t>
            </a:r>
            <a:r>
              <a:rPr lang="ro-RO" sz="2400" b="1" i="1" dirty="0" smtClean="0">
                <a:solidFill>
                  <a:srgbClr val="0070C0"/>
                </a:solidFill>
                <a:latin typeface="Trebuchet MS" panose="020B0603020202020204" pitchFamily="34" charset="0"/>
              </a:rPr>
              <a:t>COVID </a:t>
            </a:r>
            <a:r>
              <a:rPr lang="ro-RO" sz="2400" i="1" dirty="0" smtClean="0">
                <a:solidFill>
                  <a:schemeClr val="tx1"/>
                </a:solidFill>
                <a:latin typeface="Trebuchet MS" panose="020B0603020202020204" pitchFamily="34" charset="0"/>
              </a:rPr>
              <a:t>- </a:t>
            </a:r>
            <a:r>
              <a:rPr lang="en-US" sz="2400" i="1" dirty="0">
                <a:solidFill>
                  <a:schemeClr val="tx1"/>
                </a:solidFill>
                <a:latin typeface="Trebuchet MS" panose="020B0603020202020204" pitchFamily="34" charset="0"/>
              </a:rPr>
              <a:t>Art. III alin. (2) (OUG </a:t>
            </a:r>
            <a:r>
              <a:rPr lang="en-US" sz="2400" i="1" dirty="0" smtClean="0">
                <a:solidFill>
                  <a:schemeClr val="tx1"/>
                </a:solidFill>
                <a:latin typeface="Trebuchet MS" panose="020B0603020202020204" pitchFamily="34" charset="0"/>
              </a:rPr>
              <a:t>92/2020)</a:t>
            </a:r>
            <a:r>
              <a:rPr lang="ro-RO" sz="2400" i="1" dirty="0" smtClean="0">
                <a:solidFill>
                  <a:schemeClr val="tx1"/>
                </a:solidFill>
                <a:latin typeface="Trebuchet MS" panose="020B0603020202020204" pitchFamily="34" charset="0"/>
              </a:rPr>
              <a:t>,  </a:t>
            </a:r>
            <a:r>
              <a:rPr lang="en-US" sz="2400" i="1" dirty="0" smtClean="0">
                <a:solidFill>
                  <a:schemeClr val="tx1"/>
                </a:solidFill>
                <a:latin typeface="Trebuchet MS" panose="020B0603020202020204" pitchFamily="34" charset="0"/>
              </a:rPr>
              <a:t>Art</a:t>
            </a:r>
            <a:r>
              <a:rPr lang="en-US" sz="2400" i="1" dirty="0">
                <a:solidFill>
                  <a:schemeClr val="tx1"/>
                </a:solidFill>
                <a:latin typeface="Trebuchet MS" panose="020B0603020202020204" pitchFamily="34" charset="0"/>
              </a:rPr>
              <a:t>. I alin. (1) (OUG 220/2020</a:t>
            </a:r>
            <a:r>
              <a:rPr lang="en-US" sz="2400" i="1" dirty="0" smtClean="0">
                <a:solidFill>
                  <a:schemeClr val="tx1"/>
                </a:solidFill>
                <a:latin typeface="Trebuchet MS" panose="020B0603020202020204" pitchFamily="34" charset="0"/>
              </a:rPr>
              <a:t>)</a:t>
            </a:r>
            <a:endParaRPr lang="ro-RO" sz="2400" i="1" dirty="0" smtClean="0">
              <a:solidFill>
                <a:schemeClr val="tx1"/>
              </a:solidFill>
              <a:latin typeface="Trebuchet MS" panose="020B0603020202020204" pitchFamily="34" charset="0"/>
            </a:endParaRPr>
          </a:p>
          <a:p>
            <a:pPr algn="just"/>
            <a:endParaRPr lang="ro-RO" sz="2400" i="1" dirty="0" smtClean="0">
              <a:solidFill>
                <a:schemeClr val="tx1"/>
              </a:solidFill>
              <a:latin typeface="Trebuchet MS" panose="020B0603020202020204" pitchFamily="34" charset="0"/>
            </a:endParaRPr>
          </a:p>
          <a:p>
            <a:pPr marL="342900" indent="-342900" algn="just">
              <a:buFont typeface="Wingdings" panose="05000000000000000000" pitchFamily="2" charset="2"/>
              <a:buChar char="Ø"/>
            </a:pPr>
            <a:r>
              <a:rPr lang="ro-RO" sz="2400" b="1" i="1" dirty="0" smtClean="0">
                <a:solidFill>
                  <a:srgbClr val="0070C0"/>
                </a:solidFill>
                <a:latin typeface="Trebuchet MS" panose="020B0603020202020204" pitchFamily="34" charset="0"/>
              </a:rPr>
              <a:t>F</a:t>
            </a:r>
            <a:r>
              <a:rPr lang="vi-VN" sz="2400" b="1" i="1" dirty="0" smtClean="0">
                <a:solidFill>
                  <a:srgbClr val="0070C0"/>
                </a:solidFill>
                <a:latin typeface="Trebuchet MS" panose="020B0603020202020204" pitchFamily="34" charset="0"/>
              </a:rPr>
              <a:t>inanț</a:t>
            </a:r>
            <a:r>
              <a:rPr lang="ro-RO" sz="2400" b="1" i="1" dirty="0" smtClean="0">
                <a:solidFill>
                  <a:srgbClr val="0070C0"/>
                </a:solidFill>
                <a:latin typeface="Trebuchet MS" panose="020B0603020202020204" pitchFamily="34" charset="0"/>
              </a:rPr>
              <a:t>area</a:t>
            </a:r>
            <a:r>
              <a:rPr lang="vi-VN" sz="2400" b="1" i="1" dirty="0" smtClean="0">
                <a:solidFill>
                  <a:srgbClr val="0070C0"/>
                </a:solidFill>
                <a:latin typeface="Trebuchet MS" panose="020B0603020202020204" pitchFamily="34" charset="0"/>
              </a:rPr>
              <a:t> măsuril</a:t>
            </a:r>
            <a:r>
              <a:rPr lang="ro-RO" sz="2400" b="1" i="1" dirty="0" smtClean="0">
                <a:solidFill>
                  <a:srgbClr val="0070C0"/>
                </a:solidFill>
                <a:latin typeface="Trebuchet MS" panose="020B0603020202020204" pitchFamily="34" charset="0"/>
              </a:rPr>
              <a:t>or</a:t>
            </a:r>
            <a:r>
              <a:rPr lang="vi-VN" sz="2400" b="1" i="1" dirty="0" smtClean="0">
                <a:solidFill>
                  <a:srgbClr val="0070C0"/>
                </a:solidFill>
                <a:latin typeface="Trebuchet MS" panose="020B0603020202020204" pitchFamily="34" charset="0"/>
              </a:rPr>
              <a:t> </a:t>
            </a:r>
            <a:r>
              <a:rPr lang="vi-VN" sz="2400" b="1" i="1" dirty="0">
                <a:solidFill>
                  <a:srgbClr val="0070C0"/>
                </a:solidFill>
                <a:latin typeface="Trebuchet MS" panose="020B0603020202020204" pitchFamily="34" charset="0"/>
              </a:rPr>
              <a:t>de </a:t>
            </a:r>
            <a:r>
              <a:rPr lang="en-US" sz="2400" b="1" i="1" dirty="0" smtClean="0">
                <a:solidFill>
                  <a:srgbClr val="0070C0"/>
                </a:solidFill>
                <a:latin typeface="Trebuchet MS" panose="020B0603020202020204" pitchFamily="34" charset="0"/>
              </a:rPr>
              <a:t>consiliere, </a:t>
            </a:r>
            <a:r>
              <a:rPr lang="vi-VN" sz="2400" b="1" i="1" dirty="0" smtClean="0">
                <a:solidFill>
                  <a:srgbClr val="0070C0"/>
                </a:solidFill>
                <a:latin typeface="Trebuchet MS" panose="020B0603020202020204" pitchFamily="34" charset="0"/>
              </a:rPr>
              <a:t>formare profesională</a:t>
            </a:r>
            <a:r>
              <a:rPr lang="en-US" sz="2400" b="1" i="1" dirty="0" smtClean="0">
                <a:solidFill>
                  <a:srgbClr val="0070C0"/>
                </a:solidFill>
                <a:latin typeface="Trebuchet MS" panose="020B0603020202020204" pitchFamily="34" charset="0"/>
              </a:rPr>
              <a:t>, precum si </a:t>
            </a:r>
            <a:r>
              <a:rPr lang="ro-RO" sz="2400" b="1" i="1" dirty="0" smtClean="0">
                <a:solidFill>
                  <a:srgbClr val="0070C0"/>
                </a:solidFill>
                <a:latin typeface="Trebuchet MS" panose="020B0603020202020204" pitchFamily="34" charset="0"/>
              </a:rPr>
              <a:t>programe de </a:t>
            </a:r>
            <a:r>
              <a:rPr lang="vi-VN" sz="2400" b="1" i="1" dirty="0" smtClean="0">
                <a:solidFill>
                  <a:srgbClr val="0070C0"/>
                </a:solidFill>
                <a:latin typeface="Trebuchet MS" panose="020B0603020202020204" pitchFamily="34" charset="0"/>
              </a:rPr>
              <a:t>ucenicie </a:t>
            </a:r>
            <a:r>
              <a:rPr lang="vi-VN" sz="2400" b="1" i="1" dirty="0">
                <a:solidFill>
                  <a:srgbClr val="0070C0"/>
                </a:solidFill>
                <a:latin typeface="Trebuchet MS" panose="020B0603020202020204" pitchFamily="34" charset="0"/>
              </a:rPr>
              <a:t>și </a:t>
            </a:r>
            <a:r>
              <a:rPr lang="vi-VN" sz="2400" b="1" i="1" dirty="0" smtClean="0">
                <a:solidFill>
                  <a:srgbClr val="0070C0"/>
                </a:solidFill>
                <a:latin typeface="Trebuchet MS" panose="020B0603020202020204" pitchFamily="34" charset="0"/>
              </a:rPr>
              <a:t>stagiu</a:t>
            </a:r>
            <a:endParaRPr lang="en-US" sz="2400" b="1" i="1" dirty="0" smtClean="0">
              <a:solidFill>
                <a:srgbClr val="0070C0"/>
              </a:solidFill>
              <a:latin typeface="Trebuchet MS" panose="020B0603020202020204" pitchFamily="34" charset="0"/>
            </a:endParaRPr>
          </a:p>
          <a:p>
            <a:pPr algn="just"/>
            <a:endParaRPr lang="ro-RO" sz="2400" i="1" dirty="0" smtClean="0">
              <a:solidFill>
                <a:schemeClr val="tx1"/>
              </a:solidFill>
              <a:latin typeface="Trebuchet MS" panose="020B0603020202020204" pitchFamily="34" charset="0"/>
            </a:endParaRPr>
          </a:p>
          <a:p>
            <a:pPr algn="just"/>
            <a:endParaRPr lang="ro-RO" sz="2400" i="1" dirty="0">
              <a:solidFill>
                <a:schemeClr val="tx1"/>
              </a:solidFill>
              <a:latin typeface="Trebuchet MS" panose="020B0603020202020204" pitchFamily="34" charset="0"/>
            </a:endParaRPr>
          </a:p>
          <a:p>
            <a:pPr algn="just"/>
            <a:endParaRPr lang="ro-RO" sz="2400" i="1" dirty="0" smtClean="0">
              <a:solidFill>
                <a:schemeClr val="tx1"/>
              </a:solidFill>
              <a:latin typeface="Trebuchet MS" panose="020B0603020202020204" pitchFamily="34" charset="0"/>
            </a:endParaRPr>
          </a:p>
          <a:p>
            <a:pPr marL="342900" indent="-342900" algn="just">
              <a:buFont typeface="Wingdings" panose="05000000000000000000" pitchFamily="2" charset="2"/>
              <a:buChar char="Ø"/>
            </a:pPr>
            <a:endParaRPr lang="en-US" sz="2400" i="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2146778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001000" cy="1219200"/>
          </a:xfrm>
          <a:pattFill prst="pct90">
            <a:fgClr>
              <a:schemeClr val="tx1">
                <a:lumMod val="75000"/>
                <a:lumOff val="25000"/>
              </a:schemeClr>
            </a:fgClr>
            <a:bgClr>
              <a:schemeClr val="bg1"/>
            </a:bgClr>
          </a:pattFill>
        </p:spPr>
        <p:txBody>
          <a:bodyPr>
            <a:normAutofit/>
          </a:bodyPr>
          <a:lstStyle/>
          <a:p>
            <a:r>
              <a:rPr lang="ro-RO" b="1" i="1" dirty="0" smtClean="0">
                <a:solidFill>
                  <a:schemeClr val="bg1"/>
                </a:solidFill>
                <a:latin typeface="Trebuchet MS" panose="020B0603020202020204" pitchFamily="34" charset="0"/>
              </a:rPr>
              <a:t>7 Proiecte adresate TINERILOR NEETs (III) </a:t>
            </a:r>
            <a:endParaRPr lang="en-US" b="1" i="1" dirty="0">
              <a:solidFill>
                <a:schemeClr val="bg1"/>
              </a:solidFill>
              <a:latin typeface="Trebuchet MS" panose="020B0603020202020204" pitchFamily="34" charset="0"/>
            </a:endParaRPr>
          </a:p>
        </p:txBody>
      </p:sp>
      <p:sp>
        <p:nvSpPr>
          <p:cNvPr id="5" name="Title 2"/>
          <p:cNvSpPr txBox="1">
            <a:spLocks/>
          </p:cNvSpPr>
          <p:nvPr/>
        </p:nvSpPr>
        <p:spPr>
          <a:xfrm>
            <a:off x="471647" y="2090056"/>
            <a:ext cx="8001000" cy="347254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endParaRPr lang="en-US" dirty="0"/>
          </a:p>
        </p:txBody>
      </p:sp>
      <p:sp>
        <p:nvSpPr>
          <p:cNvPr id="7" name="Title 2"/>
          <p:cNvSpPr txBox="1">
            <a:spLocks/>
          </p:cNvSpPr>
          <p:nvPr/>
        </p:nvSpPr>
        <p:spPr>
          <a:xfrm>
            <a:off x="457200" y="2111826"/>
            <a:ext cx="8001000" cy="28411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en-US" sz="2400" i="1" dirty="0">
              <a:solidFill>
                <a:schemeClr val="tx1"/>
              </a:solidFill>
              <a:latin typeface="Trebuchet MS" panose="020B0603020202020204" pitchFamily="34" charset="0"/>
            </a:endParaRPr>
          </a:p>
        </p:txBody>
      </p:sp>
      <p:sp>
        <p:nvSpPr>
          <p:cNvPr id="6" name="Title 2"/>
          <p:cNvSpPr txBox="1">
            <a:spLocks/>
          </p:cNvSpPr>
          <p:nvPr/>
        </p:nvSpPr>
        <p:spPr>
          <a:xfrm>
            <a:off x="457200" y="2111826"/>
            <a:ext cx="8001000" cy="34507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en-US" sz="2400" i="1" dirty="0">
              <a:solidFill>
                <a:schemeClr val="tx1"/>
              </a:solidFill>
              <a:latin typeface="Trebuchet MS" panose="020B0603020202020204" pitchFamily="34" charset="0"/>
            </a:endParaRPr>
          </a:p>
        </p:txBody>
      </p:sp>
      <p:sp>
        <p:nvSpPr>
          <p:cNvPr id="8" name="Title 2"/>
          <p:cNvSpPr txBox="1">
            <a:spLocks/>
          </p:cNvSpPr>
          <p:nvPr/>
        </p:nvSpPr>
        <p:spPr>
          <a:xfrm>
            <a:off x="468086" y="1905000"/>
            <a:ext cx="8001000" cy="4724400"/>
          </a:xfrm>
          <a:prstGeom prst="rect">
            <a:avLst/>
          </a:prstGeom>
        </p:spPr>
        <p:txBody>
          <a:bodyPr vert="horz" lIns="91440" tIns="45720" rIns="91440" bIns="45720" rtlCol="0" anchor="ctr">
            <a:normAutofit fontScale="85000" lnSpcReduction="20000"/>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ro-RO" sz="2400" i="1" dirty="0" smtClean="0">
              <a:solidFill>
                <a:schemeClr val="tx1"/>
              </a:solidFill>
              <a:latin typeface="Trebuchet MS" panose="020B0603020202020204" pitchFamily="34" charset="0"/>
            </a:endParaRPr>
          </a:p>
          <a:p>
            <a:pPr algn="just"/>
            <a:r>
              <a:rPr lang="ro-RO" sz="2400" b="1" i="1" dirty="0" smtClean="0">
                <a:solidFill>
                  <a:schemeClr val="tx1"/>
                </a:solidFill>
                <a:latin typeface="Trebuchet MS" panose="020B0603020202020204" pitchFamily="34" charset="0"/>
              </a:rPr>
              <a:t>Valoare totală</a:t>
            </a:r>
            <a:r>
              <a:rPr lang="ro-RO" sz="2400" i="1" dirty="0" smtClean="0">
                <a:solidFill>
                  <a:schemeClr val="tx1"/>
                </a:solidFill>
                <a:latin typeface="Trebuchet MS" panose="020B0603020202020204" pitchFamily="34" charset="0"/>
              </a:rPr>
              <a:t> – peste 1,2 miliarde de lei </a:t>
            </a:r>
          </a:p>
          <a:p>
            <a:pPr algn="just"/>
            <a:r>
              <a:rPr lang="ro-RO" sz="2400" i="1" dirty="0">
                <a:solidFill>
                  <a:schemeClr val="tx1"/>
                </a:solidFill>
                <a:latin typeface="Trebuchet MS" panose="020B0603020202020204" pitchFamily="34" charset="0"/>
              </a:rPr>
              <a:t>	</a:t>
            </a:r>
            <a:r>
              <a:rPr lang="ro-RO" sz="2400" i="1" dirty="0" smtClean="0">
                <a:solidFill>
                  <a:schemeClr val="tx1"/>
                </a:solidFill>
                <a:latin typeface="Trebuchet MS" panose="020B0603020202020204" pitchFamily="34" charset="0"/>
              </a:rPr>
              <a:t>	      (</a:t>
            </a:r>
            <a:r>
              <a:rPr lang="ro-RO" sz="2400" b="1" i="1" dirty="0" smtClean="0">
                <a:solidFill>
                  <a:srgbClr val="0070C0"/>
                </a:solidFill>
                <a:latin typeface="Trebuchet MS" panose="020B0603020202020204" pitchFamily="34" charset="0"/>
              </a:rPr>
              <a:t>aprox. 260 milioane de euro</a:t>
            </a:r>
            <a:r>
              <a:rPr lang="ro-RO" sz="2400" i="1" dirty="0" smtClean="0">
                <a:solidFill>
                  <a:schemeClr val="tx1"/>
                </a:solidFill>
                <a:latin typeface="Trebuchet MS" panose="020B0603020202020204" pitchFamily="34" charset="0"/>
              </a:rPr>
              <a:t>)</a:t>
            </a:r>
          </a:p>
          <a:p>
            <a:pPr algn="just"/>
            <a:endParaRPr lang="ro-RO" sz="2400" i="1" dirty="0">
              <a:solidFill>
                <a:schemeClr val="tx1"/>
              </a:solidFill>
              <a:latin typeface="Trebuchet MS" panose="020B0603020202020204" pitchFamily="34" charset="0"/>
            </a:endParaRPr>
          </a:p>
          <a:p>
            <a:pPr algn="just"/>
            <a:r>
              <a:rPr lang="ro-RO" sz="2400" b="1" i="1" dirty="0" smtClean="0">
                <a:solidFill>
                  <a:schemeClr val="tx1"/>
                </a:solidFill>
                <a:latin typeface="Trebuchet MS" panose="020B0603020202020204" pitchFamily="34" charset="0"/>
              </a:rPr>
              <a:t>Grup țintă</a:t>
            </a:r>
          </a:p>
          <a:p>
            <a:pPr algn="just"/>
            <a:endParaRPr lang="ro-RO" sz="2400" i="1" dirty="0" smtClean="0">
              <a:solidFill>
                <a:schemeClr val="tx1"/>
              </a:solidFill>
              <a:latin typeface="Trebuchet MS" panose="020B0603020202020204" pitchFamily="34" charset="0"/>
            </a:endParaRPr>
          </a:p>
          <a:p>
            <a:pPr marL="342900" indent="-342900" algn="just">
              <a:buFont typeface="Symbol"/>
              <a:buChar char="®"/>
            </a:pPr>
            <a:r>
              <a:rPr lang="ro-RO" sz="2400" b="1" i="1" dirty="0" smtClean="0">
                <a:solidFill>
                  <a:srgbClr val="0070C0"/>
                </a:solidFill>
                <a:latin typeface="Trebuchet MS" panose="020B0603020202020204" pitchFamily="34" charset="0"/>
                <a:sym typeface="Symbol"/>
              </a:rPr>
              <a:t>200.000 de tineri NEETs identificați</a:t>
            </a:r>
            <a:r>
              <a:rPr lang="ro-RO" sz="2400" i="1" dirty="0" smtClean="0">
                <a:solidFill>
                  <a:schemeClr val="tx1"/>
                </a:solidFill>
                <a:latin typeface="Trebuchet MS" panose="020B0603020202020204" pitchFamily="34" charset="0"/>
                <a:sym typeface="Symbol"/>
              </a:rPr>
              <a:t>, dintre care </a:t>
            </a:r>
            <a:r>
              <a:rPr lang="ro-RO" sz="2400" b="1" i="1" dirty="0" smtClean="0">
                <a:solidFill>
                  <a:srgbClr val="0070C0"/>
                </a:solidFill>
                <a:latin typeface="Trebuchet MS" panose="020B0603020202020204" pitchFamily="34" charset="0"/>
                <a:sym typeface="Symbol"/>
              </a:rPr>
              <a:t>160.000 </a:t>
            </a:r>
            <a:r>
              <a:rPr lang="ro-RO" sz="2400" b="1" i="1" dirty="0">
                <a:solidFill>
                  <a:srgbClr val="0070C0"/>
                </a:solidFill>
                <a:latin typeface="Trebuchet MS" panose="020B0603020202020204" pitchFamily="34" charset="0"/>
                <a:sym typeface="Symbol"/>
              </a:rPr>
              <a:t>înregistrați </a:t>
            </a:r>
          </a:p>
          <a:p>
            <a:pPr algn="just"/>
            <a:r>
              <a:rPr lang="ro-RO" sz="2400" b="1" i="1" dirty="0">
                <a:solidFill>
                  <a:srgbClr val="0070C0"/>
                </a:solidFill>
                <a:latin typeface="Trebuchet MS" panose="020B0603020202020204" pitchFamily="34" charset="0"/>
                <a:sym typeface="Symbol"/>
              </a:rPr>
              <a:t>	 </a:t>
            </a:r>
            <a:r>
              <a:rPr lang="ro-RO" sz="2400" b="1" i="1" dirty="0" smtClean="0">
                <a:solidFill>
                  <a:srgbClr val="0070C0"/>
                </a:solidFill>
                <a:latin typeface="Trebuchet MS" panose="020B0603020202020204" pitchFamily="34" charset="0"/>
                <a:sym typeface="Symbol"/>
              </a:rPr>
              <a:t>Realizat: 201.119 tineri </a:t>
            </a:r>
            <a:r>
              <a:rPr lang="ro-RO" sz="2400" b="1" i="1" dirty="0">
                <a:solidFill>
                  <a:srgbClr val="0070C0"/>
                </a:solidFill>
                <a:latin typeface="Trebuchet MS" panose="020B0603020202020204" pitchFamily="34" charset="0"/>
                <a:sym typeface="Symbol"/>
              </a:rPr>
              <a:t>NEETs </a:t>
            </a:r>
            <a:r>
              <a:rPr lang="ro-RO" sz="2400" b="1" i="1" dirty="0" smtClean="0">
                <a:solidFill>
                  <a:srgbClr val="0070C0"/>
                </a:solidFill>
                <a:latin typeface="Trebuchet MS" panose="020B0603020202020204" pitchFamily="34" charset="0"/>
                <a:sym typeface="Symbol"/>
              </a:rPr>
              <a:t>identificați și 			       184.296 tineri NEETs înregistrați</a:t>
            </a:r>
            <a:endParaRPr lang="ro-RO" sz="2400" b="1" i="1" dirty="0">
              <a:solidFill>
                <a:srgbClr val="0070C0"/>
              </a:solidFill>
              <a:latin typeface="Trebuchet MS" panose="020B0603020202020204" pitchFamily="34" charset="0"/>
              <a:sym typeface="Symbol"/>
            </a:endParaRPr>
          </a:p>
          <a:p>
            <a:pPr algn="just"/>
            <a:endParaRPr lang="ro-RO" sz="2400" b="1" i="1" dirty="0" smtClean="0">
              <a:solidFill>
                <a:srgbClr val="0070C0"/>
              </a:solidFill>
              <a:latin typeface="Trebuchet MS" panose="020B0603020202020204" pitchFamily="34" charset="0"/>
              <a:sym typeface="Symbol"/>
            </a:endParaRPr>
          </a:p>
          <a:p>
            <a:pPr algn="just"/>
            <a:endParaRPr lang="ro-RO" sz="2400" i="1" dirty="0" smtClean="0">
              <a:solidFill>
                <a:schemeClr val="tx1"/>
              </a:solidFill>
              <a:latin typeface="Trebuchet MS" panose="020B0603020202020204" pitchFamily="34" charset="0"/>
              <a:sym typeface="Symbol"/>
            </a:endParaRPr>
          </a:p>
          <a:p>
            <a:pPr marL="342900" indent="-342900" algn="just">
              <a:buFont typeface="Symbol"/>
              <a:buChar char="®"/>
            </a:pPr>
            <a:r>
              <a:rPr lang="ro-RO" sz="2400" b="1" i="1" dirty="0" smtClean="0">
                <a:solidFill>
                  <a:srgbClr val="0070C0"/>
                </a:solidFill>
                <a:latin typeface="Trebuchet MS" panose="020B0603020202020204" pitchFamily="34" charset="0"/>
                <a:sym typeface="Symbol"/>
              </a:rPr>
              <a:t>Aprox. 49.000 tineri NEETs sprijiniţi </a:t>
            </a:r>
            <a:r>
              <a:rPr lang="ro-RO" sz="2400" i="1" dirty="0" smtClean="0">
                <a:solidFill>
                  <a:schemeClr val="tx1"/>
                </a:solidFill>
                <a:latin typeface="Trebuchet MS" panose="020B0603020202020204" pitchFamily="34" charset="0"/>
                <a:sym typeface="Symbol"/>
              </a:rPr>
              <a:t>prin acordarea de prime,  subvenţionarea locurilor de muncă, acordarea măsurilor de sprijin pentru diminuarea efectelor generate de COVID 19, formare profesională la locul de muncă prin programe de ucenicie şi stagiu </a:t>
            </a:r>
          </a:p>
          <a:p>
            <a:pPr algn="just"/>
            <a:r>
              <a:rPr lang="ro-RO" sz="2400" i="1" dirty="0">
                <a:solidFill>
                  <a:schemeClr val="tx1"/>
                </a:solidFill>
                <a:latin typeface="Trebuchet MS" panose="020B0603020202020204" pitchFamily="34" charset="0"/>
                <a:sym typeface="Symbol"/>
              </a:rPr>
              <a:t>	</a:t>
            </a:r>
            <a:r>
              <a:rPr lang="ro-RO" sz="2400" i="1" dirty="0" smtClean="0">
                <a:solidFill>
                  <a:srgbClr val="0070C0"/>
                </a:solidFill>
                <a:latin typeface="Trebuchet MS" panose="020B0603020202020204" pitchFamily="34" charset="0"/>
                <a:sym typeface="Symbol"/>
              </a:rPr>
              <a:t></a:t>
            </a:r>
            <a:r>
              <a:rPr lang="ro-RO" sz="2400" i="1" dirty="0" smtClean="0">
                <a:solidFill>
                  <a:schemeClr val="tx1"/>
                </a:solidFill>
                <a:latin typeface="Trebuchet MS" panose="020B0603020202020204" pitchFamily="34" charset="0"/>
                <a:sym typeface="Symbol"/>
              </a:rPr>
              <a:t> </a:t>
            </a:r>
            <a:r>
              <a:rPr lang="ro-RO" sz="2400" b="1" i="1" dirty="0" smtClean="0">
                <a:solidFill>
                  <a:srgbClr val="0070C0"/>
                </a:solidFill>
                <a:latin typeface="Trebuchet MS" panose="020B0603020202020204" pitchFamily="34" charset="0"/>
                <a:sym typeface="Symbol"/>
              </a:rPr>
              <a:t>Realizat: peste 31.000 tineri sprijiniți</a:t>
            </a:r>
            <a:endParaRPr lang="ro-RO" sz="2400" b="1" i="1" dirty="0" smtClean="0">
              <a:solidFill>
                <a:srgbClr val="0070C0"/>
              </a:solidFill>
              <a:latin typeface="Trebuchet MS" panose="020B0603020202020204" pitchFamily="34" charset="0"/>
            </a:endParaRPr>
          </a:p>
          <a:p>
            <a:pPr algn="just"/>
            <a:endParaRPr lang="ro-RO" sz="2400" i="1" dirty="0">
              <a:solidFill>
                <a:schemeClr val="tx1"/>
              </a:solidFill>
              <a:latin typeface="Trebuchet MS" panose="020B0603020202020204" pitchFamily="34" charset="0"/>
            </a:endParaRPr>
          </a:p>
          <a:p>
            <a:pPr algn="just"/>
            <a:endParaRPr lang="ro-RO" sz="2400" i="1" dirty="0" smtClean="0">
              <a:solidFill>
                <a:schemeClr val="tx1"/>
              </a:solidFill>
              <a:latin typeface="Trebuchet MS" panose="020B0603020202020204" pitchFamily="34" charset="0"/>
            </a:endParaRPr>
          </a:p>
          <a:p>
            <a:pPr marL="342900" indent="-342900" algn="just">
              <a:buFont typeface="Wingdings" panose="05000000000000000000" pitchFamily="2" charset="2"/>
              <a:buChar char="Ø"/>
            </a:pPr>
            <a:endParaRPr lang="en-US" sz="2400" i="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3941340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001000" cy="1219200"/>
          </a:xfrm>
          <a:pattFill prst="pct90">
            <a:fgClr>
              <a:schemeClr val="tx1">
                <a:lumMod val="75000"/>
                <a:lumOff val="25000"/>
              </a:schemeClr>
            </a:fgClr>
            <a:bgClr>
              <a:schemeClr val="bg1"/>
            </a:bgClr>
          </a:pattFill>
        </p:spPr>
        <p:txBody>
          <a:bodyPr>
            <a:normAutofit/>
          </a:bodyPr>
          <a:lstStyle/>
          <a:p>
            <a:r>
              <a:rPr lang="ro-RO" b="1" i="1" dirty="0" smtClean="0">
                <a:solidFill>
                  <a:schemeClr val="bg1"/>
                </a:solidFill>
                <a:latin typeface="Trebuchet MS" panose="020B0603020202020204" pitchFamily="34" charset="0"/>
              </a:rPr>
              <a:t> 6 Proiecte adresate ŞOMERILOR non-NEETs</a:t>
            </a:r>
            <a:r>
              <a:rPr lang="en-US" b="1" i="1" dirty="0" smtClean="0">
                <a:solidFill>
                  <a:schemeClr val="bg1"/>
                </a:solidFill>
                <a:latin typeface="Trebuchet MS" panose="020B0603020202020204" pitchFamily="34" charset="0"/>
              </a:rPr>
              <a:t> (I)</a:t>
            </a:r>
            <a:r>
              <a:rPr lang="ro-RO" b="1" i="1" dirty="0" smtClean="0">
                <a:solidFill>
                  <a:schemeClr val="bg1"/>
                </a:solidFill>
                <a:latin typeface="Trebuchet MS" panose="020B0603020202020204" pitchFamily="34" charset="0"/>
              </a:rPr>
              <a:t> </a:t>
            </a:r>
            <a:endParaRPr lang="en-US" b="1" i="1" dirty="0">
              <a:solidFill>
                <a:schemeClr val="bg1"/>
              </a:solidFill>
              <a:latin typeface="Trebuchet MS" panose="020B0603020202020204" pitchFamily="34" charset="0"/>
            </a:endParaRPr>
          </a:p>
        </p:txBody>
      </p:sp>
      <p:sp>
        <p:nvSpPr>
          <p:cNvPr id="5" name="Title 2"/>
          <p:cNvSpPr txBox="1">
            <a:spLocks/>
          </p:cNvSpPr>
          <p:nvPr/>
        </p:nvSpPr>
        <p:spPr>
          <a:xfrm>
            <a:off x="457200" y="2090056"/>
            <a:ext cx="8001000" cy="3015343"/>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endParaRPr lang="en-US" dirty="0"/>
          </a:p>
        </p:txBody>
      </p:sp>
      <p:sp>
        <p:nvSpPr>
          <p:cNvPr id="7" name="Title 2"/>
          <p:cNvSpPr txBox="1">
            <a:spLocks/>
          </p:cNvSpPr>
          <p:nvPr/>
        </p:nvSpPr>
        <p:spPr>
          <a:xfrm>
            <a:off x="457200" y="2111826"/>
            <a:ext cx="8001000" cy="28411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en-US" sz="2400" i="1" dirty="0">
              <a:solidFill>
                <a:schemeClr val="tx1"/>
              </a:solidFill>
              <a:latin typeface="Trebuchet MS" panose="020B0603020202020204" pitchFamily="34" charset="0"/>
            </a:endParaRPr>
          </a:p>
        </p:txBody>
      </p:sp>
      <p:sp>
        <p:nvSpPr>
          <p:cNvPr id="6" name="Title 2"/>
          <p:cNvSpPr txBox="1">
            <a:spLocks/>
          </p:cNvSpPr>
          <p:nvPr/>
        </p:nvSpPr>
        <p:spPr>
          <a:xfrm>
            <a:off x="457200" y="2111826"/>
            <a:ext cx="8001000" cy="34507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en-US" sz="2400" i="1" dirty="0">
              <a:solidFill>
                <a:schemeClr val="tx1"/>
              </a:solidFill>
              <a:latin typeface="Trebuchet MS" panose="020B0603020202020204" pitchFamily="34" charset="0"/>
            </a:endParaRPr>
          </a:p>
        </p:txBody>
      </p:sp>
      <p:sp>
        <p:nvSpPr>
          <p:cNvPr id="8" name="Title 2"/>
          <p:cNvSpPr txBox="1">
            <a:spLocks/>
          </p:cNvSpPr>
          <p:nvPr/>
        </p:nvSpPr>
        <p:spPr>
          <a:xfrm>
            <a:off x="468086" y="1905000"/>
            <a:ext cx="8001000" cy="4800600"/>
          </a:xfrm>
          <a:prstGeom prst="rect">
            <a:avLst/>
          </a:prstGeom>
        </p:spPr>
        <p:txBody>
          <a:bodyPr vert="horz" lIns="91440" tIns="45720" rIns="91440" bIns="45720" rtlCol="0" anchor="ctr">
            <a:normAutofit fontScale="85000" lnSpcReduction="20000"/>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ro-RO" sz="2400" i="1" dirty="0" smtClean="0">
              <a:solidFill>
                <a:schemeClr val="tx1"/>
              </a:solidFill>
              <a:latin typeface="Trebuchet MS" panose="020B0603020202020204" pitchFamily="34" charset="0"/>
            </a:endParaRPr>
          </a:p>
          <a:p>
            <a:pPr algn="just"/>
            <a:endParaRPr lang="ro-RO" sz="2400" i="1" dirty="0">
              <a:solidFill>
                <a:schemeClr val="tx1"/>
              </a:solidFill>
              <a:latin typeface="Trebuchet MS" panose="020B0603020202020204" pitchFamily="34" charset="0"/>
            </a:endParaRPr>
          </a:p>
          <a:p>
            <a:pPr algn="just"/>
            <a:r>
              <a:rPr lang="ro-RO" sz="2400" b="1" i="1" dirty="0" smtClean="0">
                <a:solidFill>
                  <a:schemeClr val="tx1"/>
                </a:solidFill>
                <a:latin typeface="Trebuchet MS" panose="020B0603020202020204" pitchFamily="34" charset="0"/>
              </a:rPr>
              <a:t>Proiecte finalizate</a:t>
            </a:r>
            <a:endParaRPr lang="en-US" sz="2400" b="1" i="1" dirty="0" smtClean="0">
              <a:solidFill>
                <a:schemeClr val="tx1"/>
              </a:solidFill>
              <a:latin typeface="Trebuchet MS" panose="020B0603020202020204" pitchFamily="34" charset="0"/>
            </a:endParaRPr>
          </a:p>
          <a:p>
            <a:pPr algn="just"/>
            <a:endParaRPr lang="ro-RO" sz="2400" i="1" dirty="0" smtClean="0">
              <a:solidFill>
                <a:schemeClr val="tx1"/>
              </a:solidFill>
              <a:latin typeface="Trebuchet MS" panose="020B0603020202020204" pitchFamily="34" charset="0"/>
            </a:endParaRPr>
          </a:p>
          <a:p>
            <a:pPr marL="342900" indent="-342900" algn="just">
              <a:buFont typeface="Wingdings" panose="05000000000000000000" pitchFamily="2" charset="2"/>
              <a:buChar char="Ø"/>
            </a:pPr>
            <a:r>
              <a:rPr lang="vi-VN" sz="2400" b="1" i="1" dirty="0" smtClean="0">
                <a:solidFill>
                  <a:srgbClr val="0070C0"/>
                </a:solidFill>
                <a:latin typeface="Trebuchet MS" panose="020B0603020202020204" pitchFamily="34" charset="0"/>
              </a:rPr>
              <a:t>PROACCES </a:t>
            </a:r>
            <a:r>
              <a:rPr lang="vi-VN" sz="2400" b="1" i="1" dirty="0">
                <a:solidFill>
                  <a:srgbClr val="0070C0"/>
                </a:solidFill>
                <a:latin typeface="Trebuchet MS" panose="020B0603020202020204" pitchFamily="34" charset="0"/>
              </a:rPr>
              <a:t>RMPD alternativ </a:t>
            </a:r>
            <a:r>
              <a:rPr lang="vi-VN" sz="2400" i="1" dirty="0">
                <a:solidFill>
                  <a:schemeClr val="tx1"/>
                </a:solidFill>
                <a:latin typeface="Trebuchet MS" panose="020B0603020202020204" pitchFamily="34" charset="0"/>
              </a:rPr>
              <a:t>- Stimularea mobilității și subvenționarea locurilor de muncă pentru șomeri și </a:t>
            </a:r>
            <a:r>
              <a:rPr lang="vi-VN" sz="2400" i="1" dirty="0" smtClean="0">
                <a:solidFill>
                  <a:schemeClr val="tx1"/>
                </a:solidFill>
                <a:latin typeface="Trebuchet MS" panose="020B0603020202020204" pitchFamily="34" charset="0"/>
              </a:rPr>
              <a:t>inactivi</a:t>
            </a:r>
            <a:endParaRPr lang="en-US" sz="2400" i="1" dirty="0" smtClean="0">
              <a:solidFill>
                <a:schemeClr val="tx1"/>
              </a:solidFill>
              <a:latin typeface="Trebuchet MS" panose="020B0603020202020204" pitchFamily="34" charset="0"/>
            </a:endParaRPr>
          </a:p>
          <a:p>
            <a:pPr marL="342900" indent="-342900" algn="just">
              <a:buFont typeface="Wingdings" panose="05000000000000000000" pitchFamily="2" charset="2"/>
              <a:buChar char="Ø"/>
            </a:pPr>
            <a:r>
              <a:rPr lang="vi-VN" sz="2400" b="1" i="1" dirty="0">
                <a:solidFill>
                  <a:srgbClr val="0070C0"/>
                </a:solidFill>
                <a:latin typeface="Trebuchet MS" panose="020B0603020202020204" pitchFamily="34" charset="0"/>
              </a:rPr>
              <a:t>PROACCES 2</a:t>
            </a:r>
            <a:r>
              <a:rPr lang="vi-VN" sz="2400" i="1" dirty="0">
                <a:solidFill>
                  <a:schemeClr val="tx1"/>
                </a:solidFill>
                <a:latin typeface="Trebuchet MS" panose="020B0603020202020204" pitchFamily="34" charset="0"/>
              </a:rPr>
              <a:t> - Stimularea mobilității și subvenționarea locurilor de muncă pentru șomeri și inactivi </a:t>
            </a:r>
            <a:endParaRPr lang="en-US" sz="2400" i="1" dirty="0" smtClean="0">
              <a:solidFill>
                <a:schemeClr val="tx1"/>
              </a:solidFill>
              <a:latin typeface="Trebuchet MS" panose="020B0603020202020204" pitchFamily="34" charset="0"/>
            </a:endParaRPr>
          </a:p>
          <a:p>
            <a:pPr marL="342900" indent="-342900" algn="just">
              <a:buFont typeface="Wingdings" panose="05000000000000000000" pitchFamily="2" charset="2"/>
              <a:buChar char="Ø"/>
            </a:pPr>
            <a:r>
              <a:rPr lang="ro-RO" sz="2400" b="1" i="1" dirty="0">
                <a:solidFill>
                  <a:srgbClr val="0070C0"/>
                </a:solidFill>
                <a:latin typeface="Trebuchet MS" panose="020B0603020202020204" pitchFamily="34" charset="0"/>
              </a:rPr>
              <a:t>UNIT 4 RMPD</a:t>
            </a:r>
            <a:r>
              <a:rPr lang="ro-RO" sz="2400" i="1" dirty="0">
                <a:solidFill>
                  <a:schemeClr val="tx1"/>
                </a:solidFill>
                <a:latin typeface="Trebuchet MS" panose="020B0603020202020204" pitchFamily="34" charset="0"/>
              </a:rPr>
              <a:t> – Ucenicie şi stagii pentru şomerii non-NEET din regiunile mai puţin dezvoltate</a:t>
            </a:r>
            <a:endParaRPr lang="ro-RO" sz="2400" i="1" dirty="0" smtClean="0">
              <a:solidFill>
                <a:schemeClr val="tx1"/>
              </a:solidFill>
              <a:latin typeface="Trebuchet MS" panose="020B0603020202020204" pitchFamily="34" charset="0"/>
            </a:endParaRPr>
          </a:p>
          <a:p>
            <a:pPr algn="just"/>
            <a:endParaRPr lang="ro-RO" sz="2400" i="1" dirty="0" smtClean="0">
              <a:solidFill>
                <a:schemeClr val="tx1"/>
              </a:solidFill>
              <a:latin typeface="Trebuchet MS" panose="020B0603020202020204" pitchFamily="34" charset="0"/>
            </a:endParaRPr>
          </a:p>
          <a:p>
            <a:pPr algn="just"/>
            <a:r>
              <a:rPr lang="ro-RO" sz="2400" b="1" i="1" dirty="0" smtClean="0">
                <a:solidFill>
                  <a:schemeClr val="tx1"/>
                </a:solidFill>
                <a:latin typeface="Trebuchet MS" panose="020B0603020202020204" pitchFamily="34" charset="0"/>
              </a:rPr>
              <a:t>Proiecte aflate în implementare</a:t>
            </a:r>
            <a:endParaRPr lang="ro-RO" sz="2400" b="1" i="1" dirty="0">
              <a:solidFill>
                <a:schemeClr val="tx1"/>
              </a:solidFill>
              <a:latin typeface="Trebuchet MS" panose="020B0603020202020204" pitchFamily="34" charset="0"/>
            </a:endParaRPr>
          </a:p>
          <a:p>
            <a:pPr marL="342900" indent="-342900" algn="just">
              <a:buFont typeface="Wingdings" panose="05000000000000000000" pitchFamily="2" charset="2"/>
              <a:buChar char="Ø"/>
            </a:pPr>
            <a:endParaRPr lang="ro-RO" sz="2400" i="1" dirty="0" smtClean="0">
              <a:solidFill>
                <a:schemeClr val="tx1"/>
              </a:solidFill>
              <a:latin typeface="Trebuchet MS" panose="020B0603020202020204" pitchFamily="34" charset="0"/>
            </a:endParaRPr>
          </a:p>
          <a:p>
            <a:pPr marL="342900" indent="-342900" algn="just">
              <a:buFont typeface="Wingdings" panose="05000000000000000000" pitchFamily="2" charset="2"/>
              <a:buChar char="Ø"/>
            </a:pPr>
            <a:r>
              <a:rPr lang="vi-VN" sz="2400" b="1" i="1" dirty="0" smtClean="0">
                <a:solidFill>
                  <a:srgbClr val="0070C0"/>
                </a:solidFill>
                <a:latin typeface="Trebuchet MS" panose="020B0603020202020204" pitchFamily="34" charset="0"/>
              </a:rPr>
              <a:t>PROACCES </a:t>
            </a:r>
            <a:r>
              <a:rPr lang="vi-VN" sz="2400" b="1" i="1" dirty="0">
                <a:solidFill>
                  <a:srgbClr val="0070C0"/>
                </a:solidFill>
                <a:latin typeface="Trebuchet MS" panose="020B0603020202020204" pitchFamily="34" charset="0"/>
              </a:rPr>
              <a:t>3</a:t>
            </a:r>
            <a:r>
              <a:rPr lang="vi-VN" sz="2400" i="1" dirty="0">
                <a:solidFill>
                  <a:schemeClr val="tx1"/>
                </a:solidFill>
                <a:latin typeface="Trebuchet MS" panose="020B0603020202020204" pitchFamily="34" charset="0"/>
              </a:rPr>
              <a:t> - Stimularea mobilității și subvenționarea locurilor de muncă pentru </a:t>
            </a:r>
            <a:r>
              <a:rPr lang="vi-VN" sz="2400" i="1" dirty="0" smtClean="0">
                <a:solidFill>
                  <a:schemeClr val="tx1"/>
                </a:solidFill>
                <a:latin typeface="Trebuchet MS" panose="020B0603020202020204" pitchFamily="34" charset="0"/>
              </a:rPr>
              <a:t>șomeri</a:t>
            </a:r>
            <a:endParaRPr lang="ro-RO" sz="2400" i="1" dirty="0" smtClean="0">
              <a:solidFill>
                <a:schemeClr val="tx1"/>
              </a:solidFill>
              <a:latin typeface="Trebuchet MS" panose="020B0603020202020204" pitchFamily="34" charset="0"/>
            </a:endParaRPr>
          </a:p>
          <a:p>
            <a:pPr marL="342900" indent="-342900" algn="just">
              <a:buFont typeface="Wingdings" panose="05000000000000000000" pitchFamily="2" charset="2"/>
              <a:buChar char="Ø"/>
            </a:pPr>
            <a:r>
              <a:rPr lang="ro-RO" sz="2400" b="1" i="1" dirty="0" smtClean="0">
                <a:solidFill>
                  <a:srgbClr val="0070C0"/>
                </a:solidFill>
                <a:latin typeface="Trebuchet MS" panose="020B0603020202020204" pitchFamily="34" charset="0"/>
              </a:rPr>
              <a:t>UNIT </a:t>
            </a:r>
            <a:r>
              <a:rPr lang="ro-RO" sz="2400" b="1" i="1" dirty="0">
                <a:solidFill>
                  <a:srgbClr val="0070C0"/>
                </a:solidFill>
                <a:latin typeface="Trebuchet MS" panose="020B0603020202020204" pitchFamily="34" charset="0"/>
              </a:rPr>
              <a:t>5 RMD și RMPD </a:t>
            </a:r>
            <a:r>
              <a:rPr lang="ro-RO" sz="2400" i="1" dirty="0">
                <a:solidFill>
                  <a:schemeClr val="tx1"/>
                </a:solidFill>
                <a:latin typeface="Trebuchet MS" panose="020B0603020202020204" pitchFamily="34" charset="0"/>
              </a:rPr>
              <a:t>– Ucenicie și stagii pentru șomerii non-NEETs din regiunile mai dezvoltate și mai puțin </a:t>
            </a:r>
            <a:r>
              <a:rPr lang="ro-RO" sz="2400" i="1" dirty="0" smtClean="0">
                <a:solidFill>
                  <a:schemeClr val="tx1"/>
                </a:solidFill>
                <a:latin typeface="Trebuchet MS" panose="020B0603020202020204" pitchFamily="34" charset="0"/>
              </a:rPr>
              <a:t>dezvoltate</a:t>
            </a:r>
            <a:endParaRPr lang="en-US" sz="2400" i="1" dirty="0" smtClean="0">
              <a:solidFill>
                <a:schemeClr val="tx1"/>
              </a:solidFill>
              <a:latin typeface="Trebuchet MS" panose="020B0603020202020204" pitchFamily="34" charset="0"/>
            </a:endParaRPr>
          </a:p>
          <a:p>
            <a:pPr marL="342900" indent="-342900" algn="just">
              <a:buFont typeface="Wingdings" panose="05000000000000000000" pitchFamily="2" charset="2"/>
              <a:buChar char="Ø"/>
            </a:pPr>
            <a:r>
              <a:rPr lang="vi-VN" sz="2400" b="1" i="1" dirty="0">
                <a:solidFill>
                  <a:srgbClr val="0070C0"/>
                </a:solidFill>
                <a:latin typeface="Trebuchet MS" panose="020B0603020202020204" pitchFamily="34" charset="0"/>
              </a:rPr>
              <a:t>PROACCES </a:t>
            </a:r>
            <a:r>
              <a:rPr lang="en-US" sz="2400" b="1" i="1" dirty="0" smtClean="0">
                <a:solidFill>
                  <a:srgbClr val="0070C0"/>
                </a:solidFill>
                <a:latin typeface="Trebuchet MS" panose="020B0603020202020204" pitchFamily="34" charset="0"/>
              </a:rPr>
              <a:t>4</a:t>
            </a:r>
            <a:r>
              <a:rPr lang="vi-VN" sz="2400" i="1" dirty="0" smtClean="0">
                <a:solidFill>
                  <a:schemeClr val="tx1"/>
                </a:solidFill>
                <a:latin typeface="Trebuchet MS" panose="020B0603020202020204" pitchFamily="34" charset="0"/>
              </a:rPr>
              <a:t> </a:t>
            </a:r>
            <a:r>
              <a:rPr lang="vi-VN" sz="2400" i="1" dirty="0">
                <a:solidFill>
                  <a:schemeClr val="tx1"/>
                </a:solidFill>
                <a:latin typeface="Trebuchet MS" panose="020B0603020202020204" pitchFamily="34" charset="0"/>
              </a:rPr>
              <a:t>- </a:t>
            </a:r>
            <a:r>
              <a:rPr lang="en-US" sz="2400" i="1" dirty="0" smtClean="0">
                <a:solidFill>
                  <a:schemeClr val="tx1"/>
                </a:solidFill>
                <a:latin typeface="Trebuchet MS" panose="020B0603020202020204" pitchFamily="34" charset="0"/>
              </a:rPr>
              <a:t>S</a:t>
            </a:r>
            <a:r>
              <a:rPr lang="vi-VN" sz="2400" i="1" dirty="0" smtClean="0">
                <a:solidFill>
                  <a:schemeClr val="tx1"/>
                </a:solidFill>
                <a:latin typeface="Trebuchet MS" panose="020B0603020202020204" pitchFamily="34" charset="0"/>
              </a:rPr>
              <a:t>ubvenționarea </a:t>
            </a:r>
            <a:r>
              <a:rPr lang="vi-VN" sz="2400" i="1" dirty="0">
                <a:solidFill>
                  <a:schemeClr val="tx1"/>
                </a:solidFill>
                <a:latin typeface="Trebuchet MS" panose="020B0603020202020204" pitchFamily="34" charset="0"/>
              </a:rPr>
              <a:t>locurilor de muncă pentru șomeri</a:t>
            </a:r>
            <a:endParaRPr lang="ro-RO" sz="2400" i="1" dirty="0">
              <a:solidFill>
                <a:schemeClr val="tx1"/>
              </a:solidFill>
              <a:latin typeface="Trebuchet MS" panose="020B0603020202020204" pitchFamily="34" charset="0"/>
            </a:endParaRPr>
          </a:p>
          <a:p>
            <a:pPr marL="342900" indent="-342900" algn="just">
              <a:buFont typeface="Wingdings" panose="05000000000000000000" pitchFamily="2" charset="2"/>
              <a:buChar char="Ø"/>
            </a:pPr>
            <a:endParaRPr lang="ro-RO" sz="2400" i="1" dirty="0" smtClean="0">
              <a:solidFill>
                <a:schemeClr val="tx1"/>
              </a:solidFill>
              <a:latin typeface="Trebuchet MS" panose="020B0603020202020204" pitchFamily="34" charset="0"/>
            </a:endParaRPr>
          </a:p>
          <a:p>
            <a:pPr algn="just"/>
            <a:endParaRPr lang="ro-RO" sz="2400" i="1" dirty="0">
              <a:solidFill>
                <a:schemeClr val="tx1"/>
              </a:solidFill>
              <a:latin typeface="Trebuchet MS" panose="020B0603020202020204" pitchFamily="34" charset="0"/>
            </a:endParaRPr>
          </a:p>
          <a:p>
            <a:pPr algn="just"/>
            <a:endParaRPr lang="ro-RO" sz="2400" i="1" dirty="0" smtClean="0">
              <a:solidFill>
                <a:schemeClr val="tx1"/>
              </a:solidFill>
              <a:latin typeface="Trebuchet MS" panose="020B0603020202020204" pitchFamily="34" charset="0"/>
            </a:endParaRPr>
          </a:p>
          <a:p>
            <a:pPr marL="342900" indent="-342900" algn="just">
              <a:buFont typeface="Wingdings" panose="05000000000000000000" pitchFamily="2" charset="2"/>
              <a:buChar char="Ø"/>
            </a:pPr>
            <a:endParaRPr lang="en-US" sz="2400" i="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3561000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001000" cy="1219200"/>
          </a:xfrm>
          <a:pattFill prst="pct90">
            <a:fgClr>
              <a:schemeClr val="tx1">
                <a:lumMod val="75000"/>
                <a:lumOff val="25000"/>
              </a:schemeClr>
            </a:fgClr>
            <a:bgClr>
              <a:schemeClr val="bg1"/>
            </a:bgClr>
          </a:pattFill>
        </p:spPr>
        <p:txBody>
          <a:bodyPr>
            <a:normAutofit/>
          </a:bodyPr>
          <a:lstStyle/>
          <a:p>
            <a:r>
              <a:rPr lang="ro-RO" b="1" i="1" dirty="0" smtClean="0">
                <a:solidFill>
                  <a:schemeClr val="bg1"/>
                </a:solidFill>
                <a:latin typeface="Trebuchet MS" panose="020B0603020202020204" pitchFamily="34" charset="0"/>
              </a:rPr>
              <a:t>6 Proiecte adresate ŞOMERILOR non-NEETs</a:t>
            </a:r>
            <a:r>
              <a:rPr lang="en-US" b="1" i="1" dirty="0" smtClean="0">
                <a:solidFill>
                  <a:schemeClr val="bg1"/>
                </a:solidFill>
                <a:latin typeface="Trebuchet MS" panose="020B0603020202020204" pitchFamily="34" charset="0"/>
              </a:rPr>
              <a:t> (II)</a:t>
            </a:r>
            <a:r>
              <a:rPr lang="ro-RO" b="1" i="1" dirty="0" smtClean="0">
                <a:solidFill>
                  <a:schemeClr val="bg1"/>
                </a:solidFill>
                <a:latin typeface="Trebuchet MS" panose="020B0603020202020204" pitchFamily="34" charset="0"/>
              </a:rPr>
              <a:t> </a:t>
            </a:r>
            <a:endParaRPr lang="en-US" b="1" i="1" dirty="0">
              <a:solidFill>
                <a:schemeClr val="bg1"/>
              </a:solidFill>
              <a:latin typeface="Trebuchet MS" panose="020B0603020202020204" pitchFamily="34" charset="0"/>
            </a:endParaRPr>
          </a:p>
        </p:txBody>
      </p:sp>
      <p:sp>
        <p:nvSpPr>
          <p:cNvPr id="5" name="Title 2"/>
          <p:cNvSpPr txBox="1">
            <a:spLocks/>
          </p:cNvSpPr>
          <p:nvPr/>
        </p:nvSpPr>
        <p:spPr>
          <a:xfrm>
            <a:off x="457200" y="2090056"/>
            <a:ext cx="8001000" cy="3015343"/>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endParaRPr lang="en-US" dirty="0"/>
          </a:p>
        </p:txBody>
      </p:sp>
      <p:sp>
        <p:nvSpPr>
          <p:cNvPr id="7" name="Title 2"/>
          <p:cNvSpPr txBox="1">
            <a:spLocks/>
          </p:cNvSpPr>
          <p:nvPr/>
        </p:nvSpPr>
        <p:spPr>
          <a:xfrm>
            <a:off x="457200" y="2111826"/>
            <a:ext cx="8001000" cy="28411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en-US" sz="2400" i="1" dirty="0">
              <a:solidFill>
                <a:schemeClr val="tx1"/>
              </a:solidFill>
              <a:latin typeface="Trebuchet MS" panose="020B0603020202020204" pitchFamily="34" charset="0"/>
            </a:endParaRPr>
          </a:p>
        </p:txBody>
      </p:sp>
      <p:sp>
        <p:nvSpPr>
          <p:cNvPr id="6" name="Title 2"/>
          <p:cNvSpPr txBox="1">
            <a:spLocks/>
          </p:cNvSpPr>
          <p:nvPr/>
        </p:nvSpPr>
        <p:spPr>
          <a:xfrm>
            <a:off x="457200" y="2111826"/>
            <a:ext cx="8001000" cy="34507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en-US" sz="2400" i="1" dirty="0">
              <a:solidFill>
                <a:schemeClr val="tx1"/>
              </a:solidFill>
              <a:latin typeface="Trebuchet MS" panose="020B0603020202020204" pitchFamily="34" charset="0"/>
            </a:endParaRPr>
          </a:p>
        </p:txBody>
      </p:sp>
      <p:sp>
        <p:nvSpPr>
          <p:cNvPr id="8" name="Title 2"/>
          <p:cNvSpPr txBox="1">
            <a:spLocks/>
          </p:cNvSpPr>
          <p:nvPr/>
        </p:nvSpPr>
        <p:spPr>
          <a:xfrm>
            <a:off x="468086" y="1905000"/>
            <a:ext cx="8001000" cy="48006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ro-RO" sz="2400" i="1" dirty="0">
              <a:solidFill>
                <a:schemeClr val="tx1"/>
              </a:solidFill>
              <a:latin typeface="Trebuchet MS" panose="020B0603020202020204" pitchFamily="34" charset="0"/>
            </a:endParaRPr>
          </a:p>
          <a:p>
            <a:pPr marL="342900" indent="-342900" algn="just">
              <a:buFont typeface="Wingdings" panose="05000000000000000000" pitchFamily="2" charset="2"/>
              <a:buChar char="Ø"/>
            </a:pPr>
            <a:endParaRPr lang="ro-RO" sz="2400" i="1" dirty="0" smtClean="0">
              <a:solidFill>
                <a:schemeClr val="tx1"/>
              </a:solidFill>
              <a:latin typeface="Trebuchet MS" panose="020B0603020202020204" pitchFamily="34" charset="0"/>
            </a:endParaRPr>
          </a:p>
          <a:p>
            <a:pPr algn="just"/>
            <a:endParaRPr lang="ro-RO" sz="2400" i="1" dirty="0">
              <a:solidFill>
                <a:schemeClr val="tx1"/>
              </a:solidFill>
              <a:latin typeface="Trebuchet MS" panose="020B0603020202020204" pitchFamily="34" charset="0"/>
            </a:endParaRPr>
          </a:p>
          <a:p>
            <a:pPr algn="just"/>
            <a:endParaRPr lang="ro-RO" sz="2400" i="1" dirty="0" smtClean="0">
              <a:solidFill>
                <a:schemeClr val="tx1"/>
              </a:solidFill>
              <a:latin typeface="Trebuchet MS" panose="020B0603020202020204" pitchFamily="34" charset="0"/>
            </a:endParaRPr>
          </a:p>
          <a:p>
            <a:pPr marL="342900" indent="-342900" algn="just">
              <a:buFont typeface="Wingdings" panose="05000000000000000000" pitchFamily="2" charset="2"/>
              <a:buChar char="Ø"/>
            </a:pPr>
            <a:endParaRPr lang="en-US" sz="2400" i="1" dirty="0">
              <a:solidFill>
                <a:schemeClr val="tx1"/>
              </a:solidFill>
              <a:latin typeface="Trebuchet MS" panose="020B0603020202020204" pitchFamily="34" charset="0"/>
            </a:endParaRPr>
          </a:p>
        </p:txBody>
      </p:sp>
      <p:sp>
        <p:nvSpPr>
          <p:cNvPr id="9" name="Title 2"/>
          <p:cNvSpPr txBox="1">
            <a:spLocks/>
          </p:cNvSpPr>
          <p:nvPr/>
        </p:nvSpPr>
        <p:spPr>
          <a:xfrm>
            <a:off x="482125" y="1905000"/>
            <a:ext cx="8001000" cy="4724400"/>
          </a:xfrm>
          <a:prstGeom prst="rect">
            <a:avLst/>
          </a:prstGeom>
        </p:spPr>
        <p:txBody>
          <a:bodyPr vert="horz" lIns="91440" tIns="45720" rIns="91440" bIns="45720" rtlCol="0" anchor="ctr">
            <a:normAutofit fontScale="85000" lnSpcReduction="20000"/>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ro-RO" sz="2400" i="1" dirty="0" smtClean="0">
              <a:solidFill>
                <a:schemeClr val="tx1"/>
              </a:solidFill>
              <a:latin typeface="Trebuchet MS" panose="020B0603020202020204" pitchFamily="34" charset="0"/>
            </a:endParaRPr>
          </a:p>
          <a:p>
            <a:pPr algn="just"/>
            <a:endParaRPr lang="ro-RO" sz="2400" b="1" i="1" dirty="0" smtClean="0">
              <a:solidFill>
                <a:srgbClr val="0070C0"/>
              </a:solidFill>
              <a:latin typeface="Trebuchet MS" panose="020B0603020202020204" pitchFamily="34" charset="0"/>
            </a:endParaRPr>
          </a:p>
          <a:p>
            <a:pPr algn="just"/>
            <a:r>
              <a:rPr lang="en-US" sz="2400" b="1" i="1" dirty="0" smtClean="0">
                <a:solidFill>
                  <a:schemeClr val="tx1"/>
                </a:solidFill>
                <a:latin typeface="Trebuchet MS" panose="020B0603020202020204" pitchFamily="34" charset="0"/>
              </a:rPr>
              <a:t>Obiective</a:t>
            </a:r>
            <a:r>
              <a:rPr lang="en-US" sz="2400" b="1" i="1" dirty="0" smtClean="0">
                <a:solidFill>
                  <a:srgbClr val="0070C0"/>
                </a:solidFill>
                <a:latin typeface="Trebuchet MS" panose="020B0603020202020204" pitchFamily="34" charset="0"/>
              </a:rPr>
              <a:t> </a:t>
            </a:r>
            <a:endParaRPr lang="ro-RO" sz="2400" b="1" i="1" dirty="0" smtClean="0">
              <a:solidFill>
                <a:srgbClr val="0070C0"/>
              </a:solidFill>
              <a:latin typeface="Trebuchet MS" panose="020B0603020202020204" pitchFamily="34" charset="0"/>
            </a:endParaRPr>
          </a:p>
          <a:p>
            <a:pPr algn="just"/>
            <a:endParaRPr lang="en-US" sz="2400" b="1" i="1" dirty="0" smtClean="0">
              <a:solidFill>
                <a:srgbClr val="0070C0"/>
              </a:solidFill>
              <a:latin typeface="Trebuchet MS" panose="020B0603020202020204" pitchFamily="34" charset="0"/>
            </a:endParaRPr>
          </a:p>
          <a:p>
            <a:pPr marL="342900" indent="-342900" algn="just">
              <a:buFont typeface="Wingdings" panose="05000000000000000000" pitchFamily="2" charset="2"/>
              <a:buChar char="Ø"/>
            </a:pPr>
            <a:r>
              <a:rPr lang="vi-VN" sz="2400" b="1" i="1" dirty="0">
                <a:solidFill>
                  <a:srgbClr val="0070C0"/>
                </a:solidFill>
                <a:latin typeface="Trebuchet MS" panose="020B0603020202020204" pitchFamily="34" charset="0"/>
              </a:rPr>
              <a:t>stimularea mobilitații </a:t>
            </a:r>
            <a:r>
              <a:rPr lang="vi-VN" sz="2400" i="1" dirty="0">
                <a:solidFill>
                  <a:schemeClr val="tx1"/>
                </a:solidFill>
                <a:latin typeface="Trebuchet MS" panose="020B0603020202020204" pitchFamily="34" charset="0"/>
              </a:rPr>
              <a:t>(</a:t>
            </a:r>
            <a:r>
              <a:rPr lang="vi-VN" sz="2400" b="1" i="1" dirty="0">
                <a:solidFill>
                  <a:srgbClr val="0070C0"/>
                </a:solidFill>
                <a:latin typeface="Trebuchet MS" panose="020B0603020202020204" pitchFamily="34" charset="0"/>
              </a:rPr>
              <a:t>prime de activare, de încadrare şi de instalare</a:t>
            </a:r>
            <a:r>
              <a:rPr lang="vi-VN" sz="2400" i="1" dirty="0">
                <a:solidFill>
                  <a:schemeClr val="tx1"/>
                </a:solidFill>
                <a:latin typeface="Trebuchet MS" panose="020B0603020202020204" pitchFamily="34" charset="0"/>
              </a:rPr>
              <a:t>) şi </a:t>
            </a:r>
            <a:r>
              <a:rPr lang="ro-RO" sz="2400" b="1" i="1" dirty="0" smtClean="0">
                <a:solidFill>
                  <a:srgbClr val="0070C0"/>
                </a:solidFill>
                <a:latin typeface="Trebuchet MS" panose="020B0603020202020204" pitchFamily="34" charset="0"/>
              </a:rPr>
              <a:t>sprijinirea </a:t>
            </a:r>
            <a:r>
              <a:rPr lang="vi-VN" sz="2400" b="1" i="1" dirty="0" smtClean="0">
                <a:solidFill>
                  <a:srgbClr val="0070C0"/>
                </a:solidFill>
                <a:latin typeface="Trebuchet MS" panose="020B0603020202020204" pitchFamily="34" charset="0"/>
              </a:rPr>
              <a:t>angajatorilor </a:t>
            </a:r>
            <a:r>
              <a:rPr lang="vi-VN" sz="2400" b="1" i="1" dirty="0">
                <a:solidFill>
                  <a:srgbClr val="0070C0"/>
                </a:solidFill>
                <a:latin typeface="Trebuchet MS" panose="020B0603020202020204" pitchFamily="34" charset="0"/>
              </a:rPr>
              <a:t>care încadrează </a:t>
            </a:r>
            <a:r>
              <a:rPr lang="ro-RO" sz="2400" b="1" i="1" dirty="0" smtClean="0">
                <a:solidFill>
                  <a:srgbClr val="0070C0"/>
                </a:solidFill>
                <a:latin typeface="Trebuchet MS" panose="020B0603020202020204" pitchFamily="34" charset="0"/>
              </a:rPr>
              <a:t>şomeri non-NEETs</a:t>
            </a:r>
            <a:r>
              <a:rPr lang="vi-VN" sz="2400" b="1" i="1" dirty="0" smtClean="0">
                <a:solidFill>
                  <a:srgbClr val="0070C0"/>
                </a:solidFill>
                <a:latin typeface="Trebuchet MS" panose="020B0603020202020204" pitchFamily="34" charset="0"/>
              </a:rPr>
              <a:t> </a:t>
            </a:r>
            <a:r>
              <a:rPr lang="vi-VN" sz="2400" b="1" i="1" dirty="0">
                <a:solidFill>
                  <a:srgbClr val="0070C0"/>
                </a:solidFill>
                <a:latin typeface="Trebuchet MS" panose="020B0603020202020204" pitchFamily="34" charset="0"/>
              </a:rPr>
              <a:t>din următoarele categorii</a:t>
            </a:r>
            <a:r>
              <a:rPr lang="vi-VN" sz="2400" i="1" dirty="0">
                <a:solidFill>
                  <a:schemeClr val="tx1"/>
                </a:solidFill>
                <a:latin typeface="Trebuchet MS" panose="020B0603020202020204" pitchFamily="34" charset="0"/>
              </a:rPr>
              <a:t>: </a:t>
            </a:r>
            <a:endParaRPr lang="ro-RO" sz="2400" i="1" dirty="0" smtClean="0">
              <a:solidFill>
                <a:schemeClr val="tx1"/>
              </a:solidFill>
              <a:latin typeface="Trebuchet MS" panose="020B0603020202020204" pitchFamily="34" charset="0"/>
            </a:endParaRPr>
          </a:p>
          <a:p>
            <a:pPr algn="just"/>
            <a:endParaRPr lang="ro-RO" sz="2400" i="1" dirty="0">
              <a:solidFill>
                <a:schemeClr val="tx1"/>
              </a:solidFill>
              <a:latin typeface="Trebuchet MS" panose="020B0603020202020204" pitchFamily="34" charset="0"/>
            </a:endParaRPr>
          </a:p>
          <a:p>
            <a:pPr algn="just"/>
            <a:r>
              <a:rPr lang="ro-RO" sz="2400" i="1" dirty="0">
                <a:solidFill>
                  <a:schemeClr val="tx1"/>
                </a:solidFill>
                <a:latin typeface="Trebuchet MS" panose="020B0603020202020204" pitchFamily="34" charset="0"/>
              </a:rPr>
              <a:t>p</a:t>
            </a:r>
            <a:r>
              <a:rPr lang="ro-RO" sz="2400" i="1" dirty="0" smtClean="0">
                <a:solidFill>
                  <a:schemeClr val="tx1"/>
                </a:solidFill>
                <a:latin typeface="Trebuchet MS" panose="020B0603020202020204" pitchFamily="34" charset="0"/>
              </a:rPr>
              <a:t>ersoane </a:t>
            </a:r>
            <a:r>
              <a:rPr lang="vi-VN" sz="2400" i="1" dirty="0" smtClean="0">
                <a:solidFill>
                  <a:schemeClr val="tx1"/>
                </a:solidFill>
                <a:latin typeface="Trebuchet MS" panose="020B0603020202020204" pitchFamily="34" charset="0"/>
              </a:rPr>
              <a:t>cu </a:t>
            </a:r>
            <a:r>
              <a:rPr lang="vi-VN" sz="2400" i="1" dirty="0">
                <a:solidFill>
                  <a:schemeClr val="tx1"/>
                </a:solidFill>
                <a:latin typeface="Trebuchet MS" panose="020B0603020202020204" pitchFamily="34" charset="0"/>
              </a:rPr>
              <a:t>vârsta peste 45 de ani, părinți unici întreținători, șomeri de lungă durată, persoane care mai au 5 ani până la pensie, șomeri peste 50 de ani ale căror raporturi de muncă au încetat din motive neimputabile lor, în perioada stării de urgenţă sau a stării de alertă instituite conform prevederilor </a:t>
            </a:r>
            <a:r>
              <a:rPr lang="vi-VN" sz="2400" i="1" dirty="0" smtClean="0">
                <a:solidFill>
                  <a:schemeClr val="tx1"/>
                </a:solidFill>
                <a:latin typeface="Trebuchet MS" panose="020B0603020202020204" pitchFamily="34" charset="0"/>
              </a:rPr>
              <a:t>OUG nr.92/2020</a:t>
            </a:r>
            <a:r>
              <a:rPr lang="en-US" sz="2400" i="1" dirty="0" smtClean="0">
                <a:solidFill>
                  <a:schemeClr val="tx1"/>
                </a:solidFill>
                <a:latin typeface="Trebuchet MS" panose="020B0603020202020204" pitchFamily="34" charset="0"/>
              </a:rPr>
              <a:t> si OUG nr. 220/2020</a:t>
            </a:r>
            <a:endParaRPr lang="ro-RO" sz="2400" i="1" dirty="0" smtClean="0">
              <a:solidFill>
                <a:schemeClr val="tx1"/>
              </a:solidFill>
              <a:latin typeface="Trebuchet MS" panose="020B0603020202020204" pitchFamily="34" charset="0"/>
            </a:endParaRPr>
          </a:p>
          <a:p>
            <a:pPr algn="just"/>
            <a:endParaRPr lang="ro-RO" sz="2400" b="1" i="1" dirty="0" smtClean="0">
              <a:solidFill>
                <a:srgbClr val="0070C0"/>
              </a:solidFill>
              <a:latin typeface="Trebuchet MS" panose="020B0603020202020204" pitchFamily="34" charset="0"/>
            </a:endParaRPr>
          </a:p>
          <a:p>
            <a:pPr marL="342900" indent="-342900" algn="just">
              <a:buFont typeface="Wingdings" panose="05000000000000000000" pitchFamily="2" charset="2"/>
              <a:buChar char="Ø"/>
            </a:pPr>
            <a:r>
              <a:rPr lang="vi-VN" sz="2400" b="1" i="1" dirty="0" smtClean="0">
                <a:solidFill>
                  <a:srgbClr val="0070C0"/>
                </a:solidFill>
                <a:latin typeface="Trebuchet MS" panose="020B0603020202020204" pitchFamily="34" charset="0"/>
              </a:rPr>
              <a:t>finanț</a:t>
            </a:r>
            <a:r>
              <a:rPr lang="ro-RO" sz="2400" b="1" i="1" dirty="0" smtClean="0">
                <a:solidFill>
                  <a:srgbClr val="0070C0"/>
                </a:solidFill>
                <a:latin typeface="Trebuchet MS" panose="020B0603020202020204" pitchFamily="34" charset="0"/>
              </a:rPr>
              <a:t>area</a:t>
            </a:r>
            <a:r>
              <a:rPr lang="vi-VN" sz="2400" b="1" i="1" dirty="0" smtClean="0">
                <a:solidFill>
                  <a:srgbClr val="0070C0"/>
                </a:solidFill>
                <a:latin typeface="Trebuchet MS" panose="020B0603020202020204" pitchFamily="34" charset="0"/>
              </a:rPr>
              <a:t> măsuril</a:t>
            </a:r>
            <a:r>
              <a:rPr lang="ro-RO" sz="2400" b="1" i="1" dirty="0" smtClean="0">
                <a:solidFill>
                  <a:srgbClr val="0070C0"/>
                </a:solidFill>
                <a:latin typeface="Trebuchet MS" panose="020B0603020202020204" pitchFamily="34" charset="0"/>
              </a:rPr>
              <a:t>or</a:t>
            </a:r>
            <a:r>
              <a:rPr lang="vi-VN" sz="2400" b="1" i="1" dirty="0" smtClean="0">
                <a:solidFill>
                  <a:srgbClr val="0070C0"/>
                </a:solidFill>
                <a:latin typeface="Trebuchet MS" panose="020B0603020202020204" pitchFamily="34" charset="0"/>
              </a:rPr>
              <a:t> </a:t>
            </a:r>
            <a:r>
              <a:rPr lang="vi-VN" sz="2400" b="1" i="1" dirty="0">
                <a:solidFill>
                  <a:srgbClr val="0070C0"/>
                </a:solidFill>
                <a:latin typeface="Trebuchet MS" panose="020B0603020202020204" pitchFamily="34" charset="0"/>
              </a:rPr>
              <a:t>de formare profesională la locul de muncă prin </a:t>
            </a:r>
            <a:r>
              <a:rPr lang="ro-RO" sz="2400" b="1" i="1" dirty="0" smtClean="0">
                <a:solidFill>
                  <a:srgbClr val="0070C0"/>
                </a:solidFill>
                <a:latin typeface="Trebuchet MS" panose="020B0603020202020204" pitchFamily="34" charset="0"/>
              </a:rPr>
              <a:t>programe de </a:t>
            </a:r>
            <a:r>
              <a:rPr lang="vi-VN" sz="2400" b="1" i="1" dirty="0" smtClean="0">
                <a:solidFill>
                  <a:srgbClr val="0070C0"/>
                </a:solidFill>
                <a:latin typeface="Trebuchet MS" panose="020B0603020202020204" pitchFamily="34" charset="0"/>
              </a:rPr>
              <a:t>ucenicie </a:t>
            </a:r>
            <a:r>
              <a:rPr lang="vi-VN" sz="2400" b="1" i="1" dirty="0">
                <a:solidFill>
                  <a:srgbClr val="0070C0"/>
                </a:solidFill>
                <a:latin typeface="Trebuchet MS" panose="020B0603020202020204" pitchFamily="34" charset="0"/>
              </a:rPr>
              <a:t>și </a:t>
            </a:r>
            <a:r>
              <a:rPr lang="vi-VN" sz="2400" b="1" i="1" dirty="0" smtClean="0">
                <a:solidFill>
                  <a:srgbClr val="0070C0"/>
                </a:solidFill>
                <a:latin typeface="Trebuchet MS" panose="020B0603020202020204" pitchFamily="34" charset="0"/>
              </a:rPr>
              <a:t>stagiu</a:t>
            </a:r>
            <a:endParaRPr lang="en-US" sz="2400" b="1" i="1" dirty="0" smtClean="0">
              <a:solidFill>
                <a:srgbClr val="0070C0"/>
              </a:solidFill>
              <a:latin typeface="Trebuchet MS" panose="020B0603020202020204" pitchFamily="34" charset="0"/>
            </a:endParaRPr>
          </a:p>
          <a:p>
            <a:pPr algn="just"/>
            <a:endParaRPr lang="ro-RO" sz="2400" i="1" dirty="0" smtClean="0">
              <a:solidFill>
                <a:schemeClr val="tx1"/>
              </a:solidFill>
              <a:latin typeface="Trebuchet MS" panose="020B0603020202020204" pitchFamily="34" charset="0"/>
            </a:endParaRPr>
          </a:p>
          <a:p>
            <a:pPr algn="just"/>
            <a:endParaRPr lang="ro-RO" sz="2400" i="1" dirty="0">
              <a:solidFill>
                <a:schemeClr val="tx1"/>
              </a:solidFill>
              <a:latin typeface="Trebuchet MS" panose="020B0603020202020204" pitchFamily="34" charset="0"/>
            </a:endParaRPr>
          </a:p>
          <a:p>
            <a:pPr algn="just"/>
            <a:endParaRPr lang="ro-RO" sz="2400" i="1" dirty="0" smtClean="0">
              <a:solidFill>
                <a:schemeClr val="tx1"/>
              </a:solidFill>
              <a:latin typeface="Trebuchet MS" panose="020B0603020202020204" pitchFamily="34" charset="0"/>
            </a:endParaRPr>
          </a:p>
          <a:p>
            <a:pPr marL="342900" indent="-342900" algn="just">
              <a:buFont typeface="Wingdings" panose="05000000000000000000" pitchFamily="2" charset="2"/>
              <a:buChar char="Ø"/>
            </a:pPr>
            <a:endParaRPr lang="en-US" sz="2400" i="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2262672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153400" cy="1219200"/>
          </a:xfrm>
          <a:pattFill prst="pct90">
            <a:fgClr>
              <a:schemeClr val="tx1">
                <a:lumMod val="75000"/>
                <a:lumOff val="25000"/>
              </a:schemeClr>
            </a:fgClr>
            <a:bgClr>
              <a:schemeClr val="bg1"/>
            </a:bgClr>
          </a:pattFill>
        </p:spPr>
        <p:txBody>
          <a:bodyPr>
            <a:normAutofit/>
          </a:bodyPr>
          <a:lstStyle/>
          <a:p>
            <a:pPr algn="just"/>
            <a:r>
              <a:rPr lang="ro-RO" b="1" i="1" dirty="0" smtClean="0">
                <a:solidFill>
                  <a:schemeClr val="bg1"/>
                </a:solidFill>
                <a:latin typeface="Trebuchet MS" panose="020B0603020202020204" pitchFamily="34" charset="0"/>
              </a:rPr>
              <a:t>6 Proiecte adresate ŞOMERILOR non-NEETs (III) </a:t>
            </a:r>
            <a:endParaRPr lang="en-US" b="1" i="1" dirty="0">
              <a:solidFill>
                <a:schemeClr val="bg1"/>
              </a:solidFill>
              <a:latin typeface="Trebuchet MS" panose="020B0603020202020204" pitchFamily="34" charset="0"/>
            </a:endParaRPr>
          </a:p>
        </p:txBody>
      </p:sp>
      <p:sp>
        <p:nvSpPr>
          <p:cNvPr id="5" name="Title 2"/>
          <p:cNvSpPr txBox="1">
            <a:spLocks/>
          </p:cNvSpPr>
          <p:nvPr/>
        </p:nvSpPr>
        <p:spPr>
          <a:xfrm>
            <a:off x="457200" y="2090056"/>
            <a:ext cx="8001000" cy="347254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endParaRPr lang="en-US" dirty="0"/>
          </a:p>
        </p:txBody>
      </p:sp>
      <p:sp>
        <p:nvSpPr>
          <p:cNvPr id="7" name="Title 2"/>
          <p:cNvSpPr txBox="1">
            <a:spLocks/>
          </p:cNvSpPr>
          <p:nvPr/>
        </p:nvSpPr>
        <p:spPr>
          <a:xfrm>
            <a:off x="457200" y="2111826"/>
            <a:ext cx="8001000" cy="28411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en-US" sz="2400" i="1" dirty="0">
              <a:solidFill>
                <a:schemeClr val="tx1"/>
              </a:solidFill>
              <a:latin typeface="Trebuchet MS" panose="020B0603020202020204" pitchFamily="34" charset="0"/>
            </a:endParaRPr>
          </a:p>
        </p:txBody>
      </p:sp>
      <p:sp>
        <p:nvSpPr>
          <p:cNvPr id="6" name="Title 2"/>
          <p:cNvSpPr txBox="1">
            <a:spLocks/>
          </p:cNvSpPr>
          <p:nvPr/>
        </p:nvSpPr>
        <p:spPr>
          <a:xfrm>
            <a:off x="457200" y="2111826"/>
            <a:ext cx="8001000" cy="34507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en-US" sz="2400" i="1" dirty="0">
              <a:solidFill>
                <a:schemeClr val="tx1"/>
              </a:solidFill>
              <a:latin typeface="Trebuchet MS" panose="020B0603020202020204" pitchFamily="34" charset="0"/>
            </a:endParaRPr>
          </a:p>
        </p:txBody>
      </p:sp>
      <p:sp>
        <p:nvSpPr>
          <p:cNvPr id="8" name="Title 2"/>
          <p:cNvSpPr txBox="1">
            <a:spLocks/>
          </p:cNvSpPr>
          <p:nvPr/>
        </p:nvSpPr>
        <p:spPr>
          <a:xfrm>
            <a:off x="468086" y="2090056"/>
            <a:ext cx="8001000" cy="47244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endParaRPr lang="ro-RO" sz="2400" i="1" dirty="0" smtClean="0">
              <a:solidFill>
                <a:schemeClr val="tx1"/>
              </a:solidFill>
              <a:latin typeface="Trebuchet MS" panose="020B0603020202020204" pitchFamily="34" charset="0"/>
            </a:endParaRPr>
          </a:p>
          <a:p>
            <a:pPr algn="just"/>
            <a:r>
              <a:rPr lang="ro-RO" sz="2000" b="1" i="1" dirty="0" smtClean="0">
                <a:solidFill>
                  <a:schemeClr val="tx1"/>
                </a:solidFill>
                <a:latin typeface="Trebuchet MS" panose="020B0603020202020204" pitchFamily="34" charset="0"/>
              </a:rPr>
              <a:t>Valoare totală </a:t>
            </a:r>
            <a:r>
              <a:rPr lang="ro-RO" sz="2000" i="1" dirty="0" smtClean="0">
                <a:solidFill>
                  <a:schemeClr val="tx1"/>
                </a:solidFill>
                <a:latin typeface="Trebuchet MS" panose="020B0603020202020204" pitchFamily="34" charset="0"/>
              </a:rPr>
              <a:t>– aprox. 2,2 miliarde de lei </a:t>
            </a:r>
          </a:p>
          <a:p>
            <a:pPr algn="just"/>
            <a:r>
              <a:rPr lang="ro-RO" sz="2000" i="1" dirty="0">
                <a:solidFill>
                  <a:schemeClr val="tx1"/>
                </a:solidFill>
                <a:latin typeface="Trebuchet MS" panose="020B0603020202020204" pitchFamily="34" charset="0"/>
              </a:rPr>
              <a:t>	</a:t>
            </a:r>
            <a:r>
              <a:rPr lang="ro-RO" sz="2000" i="1" dirty="0" smtClean="0">
                <a:solidFill>
                  <a:schemeClr val="tx1"/>
                </a:solidFill>
                <a:latin typeface="Trebuchet MS" panose="020B0603020202020204" pitchFamily="34" charset="0"/>
              </a:rPr>
              <a:t>	      (</a:t>
            </a:r>
            <a:r>
              <a:rPr lang="ro-RO" sz="2000" b="1" i="1" dirty="0" smtClean="0">
                <a:solidFill>
                  <a:srgbClr val="0070C0"/>
                </a:solidFill>
                <a:latin typeface="Trebuchet MS" panose="020B0603020202020204" pitchFamily="34" charset="0"/>
              </a:rPr>
              <a:t>aprox. 540 milioane de euro</a:t>
            </a:r>
            <a:r>
              <a:rPr lang="ro-RO" sz="2000" i="1" dirty="0" smtClean="0">
                <a:solidFill>
                  <a:schemeClr val="tx1"/>
                </a:solidFill>
                <a:latin typeface="Trebuchet MS" panose="020B0603020202020204" pitchFamily="34" charset="0"/>
              </a:rPr>
              <a:t>)</a:t>
            </a:r>
          </a:p>
          <a:p>
            <a:pPr algn="just"/>
            <a:endParaRPr lang="ro-RO" sz="2000" i="1" dirty="0">
              <a:solidFill>
                <a:schemeClr val="tx1"/>
              </a:solidFill>
              <a:latin typeface="Trebuchet MS" panose="020B0603020202020204" pitchFamily="34" charset="0"/>
            </a:endParaRPr>
          </a:p>
          <a:p>
            <a:pPr algn="just"/>
            <a:r>
              <a:rPr lang="ro-RO" sz="2000" b="1" i="1" dirty="0" smtClean="0">
                <a:solidFill>
                  <a:schemeClr val="tx1"/>
                </a:solidFill>
                <a:latin typeface="Trebuchet MS" panose="020B0603020202020204" pitchFamily="34" charset="0"/>
              </a:rPr>
              <a:t>Grup țintă</a:t>
            </a:r>
          </a:p>
          <a:p>
            <a:pPr algn="just"/>
            <a:endParaRPr lang="ro-RO" sz="2000" i="1" dirty="0" smtClean="0">
              <a:solidFill>
                <a:schemeClr val="tx1"/>
              </a:solidFill>
              <a:latin typeface="Trebuchet MS" panose="020B0603020202020204" pitchFamily="34" charset="0"/>
            </a:endParaRPr>
          </a:p>
          <a:p>
            <a:pPr marL="342900" indent="-342900" algn="just">
              <a:buFont typeface="Symbol"/>
              <a:buChar char="®"/>
            </a:pPr>
            <a:r>
              <a:rPr lang="ro-RO" sz="2000" b="1" i="1" dirty="0" smtClean="0">
                <a:solidFill>
                  <a:srgbClr val="0070C0"/>
                </a:solidFill>
                <a:latin typeface="Trebuchet MS" panose="020B0603020202020204" pitchFamily="34" charset="0"/>
                <a:sym typeface="Symbol"/>
              </a:rPr>
              <a:t>154.120 şomeri non-NEETs sprijiniţi </a:t>
            </a:r>
            <a:r>
              <a:rPr lang="ro-RO" sz="2000" i="1" dirty="0" smtClean="0">
                <a:solidFill>
                  <a:schemeClr val="tx1"/>
                </a:solidFill>
                <a:latin typeface="Trebuchet MS" panose="020B0603020202020204" pitchFamily="34" charset="0"/>
                <a:sym typeface="Symbol"/>
              </a:rPr>
              <a:t>prin acordarea de prime, subvenţionarea locurilor de muncă, acordarea măsurilor de sprijin pentru diminuarea efectelor generate de COVID 19, precum şi formare profesională la locul de muncă prin programe de ucenicie şi stagiu</a:t>
            </a:r>
          </a:p>
          <a:p>
            <a:pPr algn="just"/>
            <a:r>
              <a:rPr lang="ro-RO" sz="2000" i="1" dirty="0">
                <a:solidFill>
                  <a:schemeClr val="tx1"/>
                </a:solidFill>
                <a:latin typeface="Trebuchet MS" panose="020B0603020202020204" pitchFamily="34" charset="0"/>
                <a:sym typeface="Symbol"/>
              </a:rPr>
              <a:t> </a:t>
            </a:r>
            <a:r>
              <a:rPr lang="ro-RO" sz="2000" i="1" dirty="0" smtClean="0">
                <a:solidFill>
                  <a:schemeClr val="tx1"/>
                </a:solidFill>
                <a:latin typeface="Trebuchet MS" panose="020B0603020202020204" pitchFamily="34" charset="0"/>
                <a:sym typeface="Symbol"/>
              </a:rPr>
              <a:t>	</a:t>
            </a:r>
            <a:r>
              <a:rPr lang="ro-RO" sz="2000" b="1" i="1" dirty="0" smtClean="0">
                <a:solidFill>
                  <a:srgbClr val="0070C0"/>
                </a:solidFill>
                <a:latin typeface="Trebuchet MS" panose="020B0603020202020204" pitchFamily="34" charset="0"/>
                <a:sym typeface="Symbol"/>
              </a:rPr>
              <a:t> Realizat: aprox.148.000 șomeri non-NEETs sprijinți</a:t>
            </a:r>
            <a:endParaRPr lang="ro-RO" sz="2000" b="1" i="1" dirty="0" smtClean="0">
              <a:solidFill>
                <a:srgbClr val="0070C0"/>
              </a:solidFill>
              <a:latin typeface="Trebuchet MS" panose="020B0603020202020204" pitchFamily="34" charset="0"/>
            </a:endParaRPr>
          </a:p>
          <a:p>
            <a:pPr algn="just"/>
            <a:endParaRPr lang="ro-RO" sz="2400" b="1" i="1" dirty="0">
              <a:solidFill>
                <a:srgbClr val="0070C0"/>
              </a:solidFill>
              <a:latin typeface="Trebuchet MS" panose="020B0603020202020204" pitchFamily="34" charset="0"/>
            </a:endParaRPr>
          </a:p>
          <a:p>
            <a:pPr algn="just"/>
            <a:endParaRPr lang="ro-RO" sz="2400" i="1" dirty="0" smtClean="0">
              <a:solidFill>
                <a:schemeClr val="tx1"/>
              </a:solidFill>
              <a:latin typeface="Trebuchet MS" panose="020B0603020202020204" pitchFamily="34" charset="0"/>
            </a:endParaRPr>
          </a:p>
          <a:p>
            <a:pPr marL="342900" indent="-342900" algn="just">
              <a:buFont typeface="Wingdings" panose="05000000000000000000" pitchFamily="2" charset="2"/>
              <a:buChar char="Ø"/>
            </a:pPr>
            <a:endParaRPr lang="en-US" sz="2400" i="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2684203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634</TotalTime>
  <Words>1084</Words>
  <Application>Microsoft Office PowerPoint</Application>
  <PresentationFormat>On-screen Show (4:3)</PresentationFormat>
  <Paragraphs>186</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Composite</vt:lpstr>
      <vt:lpstr>AGENȚIA NAȚIONALĂ PENTRU OCUPAREA FORȚEI DE MUNCĂ    - Proiecte finanţate din FSE–  </vt:lpstr>
      <vt:lpstr>Peste 1 miliard de euro atrași de ANOFM din  Fondul Social European </vt:lpstr>
      <vt:lpstr>Grup țintă </vt:lpstr>
      <vt:lpstr>7 Proiecte adresate TINERILOR NEETs (I) </vt:lpstr>
      <vt:lpstr>7 Proiecte adresate TINERILOR NEETs (II) </vt:lpstr>
      <vt:lpstr>7 Proiecte adresate TINERILOR NEETs (III) </vt:lpstr>
      <vt:lpstr> 6 Proiecte adresate ŞOMERILOR non-NEETs (I) </vt:lpstr>
      <vt:lpstr>6 Proiecte adresate ŞOMERILOR non-NEETs (II) </vt:lpstr>
      <vt:lpstr>6 Proiecte adresate ŞOMERILOR non-NEETs (III) </vt:lpstr>
      <vt:lpstr> #SPER - SPRIJIN PENTRU ANGAJATORI ŞI ANGAJAŢI </vt:lpstr>
      <vt:lpstr>Facilitarea inserţiei pe piaţa muncii a persoanelor cu dizabilităţi </vt:lpstr>
      <vt:lpstr> 4 PROIECTE  DE  MODERNIZARE  INSTITUŢIONALĂ</vt:lpstr>
      <vt:lpstr>PowerPoint Presentation</vt:lpstr>
      <vt:lpstr>PowerPoint Presentation</vt:lpstr>
      <vt:lpstr>PowerPoint Presentation</vt:lpstr>
      <vt:lpstr>  Vă mulţumesc !     Cristina Stoichici, Director Executiv Agenţia Judeţeană pentru Ocuparea Forţei de Muncă Prahova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Cristiana Geana</dc:creator>
  <cp:lastModifiedBy>Cristina Stoichici</cp:lastModifiedBy>
  <cp:revision>120</cp:revision>
  <dcterms:created xsi:type="dcterms:W3CDTF">2006-08-16T00:00:00Z</dcterms:created>
  <dcterms:modified xsi:type="dcterms:W3CDTF">2023-05-25T13:11:55Z</dcterms:modified>
</cp:coreProperties>
</file>