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9" r:id="rId4"/>
    <p:sldId id="260" r:id="rId5"/>
    <p:sldId id="261" r:id="rId6"/>
    <p:sldId id="262" r:id="rId7"/>
    <p:sldId id="263" r:id="rId8"/>
    <p:sldId id="264"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130" b="1" i="0" u="none" strike="noStrike" kern="1200" baseline="0">
                <a:solidFill>
                  <a:schemeClr val="tx1">
                    <a:lumMod val="65000"/>
                    <a:lumOff val="35000"/>
                  </a:schemeClr>
                </a:solidFill>
                <a:latin typeface="+mn-lt"/>
                <a:ea typeface="+mn-ea"/>
                <a:cs typeface="+mn-cs"/>
              </a:defRPr>
            </a:pPr>
            <a:r>
              <a:rPr lang="ro-RO"/>
              <a:t>Buget total</a:t>
            </a:r>
            <a:endParaRPr lang="en-US"/>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LEI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gradFill rotWithShape="1">
                <a:gsLst>
                  <a:gs pos="0">
                    <a:srgbClr val="FE4444"/>
                  </a:gs>
                  <a:gs pos="100000">
                    <a:srgbClr val="832B2B"/>
                  </a:gs>
                </a:gsLst>
                <a:lin ang="5400000" scaled="0"/>
              </a:gradFill>
              <a:ln>
                <a:noFill/>
              </a:ln>
              <a:effectLst>
                <a:outerShdw blurRad="57150" dist="19050" dir="5400000" algn="ctr" rotWithShape="0">
                  <a:srgbClr val="000000">
                    <a:alpha val="63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lang="en-US" sz="1195"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2023</c:v>
                </c:pt>
              </c:numCache>
            </c:numRef>
          </c:cat>
          <c:val>
            <c:numRef>
              <c:f>Sheet1!$B$2:$B$3</c:f>
              <c:numCache>
                <c:formatCode>General</c:formatCode>
                <c:ptCount val="2"/>
                <c:pt idx="0">
                  <c:v>1216728</c:v>
                </c:pt>
                <c:pt idx="1">
                  <c:v>2070969</c:v>
                </c:pt>
              </c:numCache>
            </c:numRef>
          </c:val>
        </c:ser>
        <c:dLbls>
          <c:showLegendKey val="0"/>
          <c:showVal val="1"/>
          <c:showCatName val="0"/>
          <c:showSerName val="0"/>
          <c:showPercent val="0"/>
          <c:showBubbleSize val="0"/>
        </c:dLbls>
        <c:gapWidth val="115"/>
        <c:overlap val="-20"/>
        <c:axId val="494716367"/>
        <c:axId val="494720111"/>
      </c:barChart>
      <c:catAx>
        <c:axId val="494716367"/>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494720111"/>
        <c:crosses val="autoZero"/>
        <c:auto val="1"/>
        <c:lblAlgn val="ctr"/>
        <c:lblOffset val="100"/>
        <c:noMultiLvlLbl val="0"/>
      </c:catAx>
      <c:valAx>
        <c:axId val="4947201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4947163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Investiții</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investitii</c:v>
                </c:pt>
              </c:strCache>
            </c:strRef>
          </c:tx>
          <c:spPr>
            <a:solidFill>
              <a:schemeClr val="accent1"/>
            </a:solidFill>
            <a:ln w="25400">
              <a:solidFill>
                <a:schemeClr val="lt1"/>
              </a:solidFill>
            </a:ln>
            <a:effectLst/>
            <a:sp3d contourW="25400">
              <a:contourClr>
                <a:schemeClr val="lt1"/>
              </a:contourClr>
            </a:sp3d>
          </c:spPr>
          <c:invertIfNegative val="0"/>
          <c:dPt>
            <c:idx val="0"/>
            <c:invertIfNegative val="0"/>
            <c:bubble3D val="0"/>
            <c:spPr>
              <a:solidFill>
                <a:schemeClr val="accent1"/>
              </a:solidFill>
              <a:ln w="25400">
                <a:solidFill>
                  <a:schemeClr val="lt1"/>
                </a:solidFill>
              </a:ln>
              <a:effectLst/>
              <a:sp3d contourW="25400">
                <a:contourClr>
                  <a:schemeClr val="lt1"/>
                </a:contourClr>
              </a:sp3d>
            </c:spPr>
          </c:dPt>
          <c:dPt>
            <c:idx val="1"/>
            <c:invertIfNegative val="0"/>
            <c:bubble3D val="0"/>
            <c:spPr>
              <a:gradFill>
                <a:gsLst>
                  <a:gs pos="0">
                    <a:srgbClr val="FE4444"/>
                  </a:gs>
                  <a:gs pos="100000">
                    <a:srgbClr val="832B2B"/>
                  </a:gs>
                </a:gsLst>
                <a:lin ang="5400000" scaled="0"/>
              </a:gradFill>
              <a:ln w="25400">
                <a:solidFill>
                  <a:schemeClr val="lt1"/>
                </a:solidFill>
              </a:ln>
              <a:effectLst/>
              <a:sp3d contourW="25400">
                <a:contourClr>
                  <a:schemeClr val="lt1"/>
                </a:contourClr>
              </a:sp3d>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133656</c:v>
                </c:pt>
                <c:pt idx="1">
                  <c:v>207794</c:v>
                </c:pt>
              </c:numCache>
            </c:numRef>
          </c:val>
        </c:ser>
        <c:dLbls>
          <c:showLegendKey val="0"/>
          <c:showVal val="0"/>
          <c:showCatName val="0"/>
          <c:showSerName val="0"/>
          <c:showPercent val="0"/>
          <c:showBubbleSize val="0"/>
        </c:dLbls>
        <c:gapWidth val="100"/>
        <c:axId val="389664304"/>
        <c:axId val="389661808"/>
      </c:barChart>
      <c:catAx>
        <c:axId val="38966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89661808"/>
        <c:crosses val="autoZero"/>
        <c:auto val="1"/>
        <c:lblAlgn val="ctr"/>
        <c:lblOffset val="100"/>
        <c:noMultiLvlLbl val="0"/>
      </c:catAx>
      <c:valAx>
        <c:axId val="389661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89664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Buget Acțiuni</a:t>
            </a:r>
            <a:endParaRPr lang="en-US" dirty="0"/>
          </a:p>
        </c:rich>
      </c:tx>
      <c:layout/>
      <c:overlay val="0"/>
      <c:spPr>
        <a:noFill/>
        <a:ln>
          <a:noFill/>
        </a:ln>
        <a:effectLst/>
      </c:spPr>
    </c:title>
    <c:autoTitleDeleted val="0"/>
    <c:plotArea>
      <c:layout>
        <c:manualLayout>
          <c:layoutTarget val="inner"/>
          <c:xMode val="edge"/>
          <c:yMode val="edge"/>
          <c:x val="0.195044933920705"/>
          <c:y val="0.193813540990699"/>
          <c:w val="0.5808140969163"/>
          <c:h val="0.674696084793424"/>
        </c:manualLayout>
      </c:layout>
      <c:barChart>
        <c:barDir val="col"/>
        <c:grouping val="clustered"/>
        <c:varyColors val="0"/>
        <c:ser>
          <c:idx val="0"/>
          <c:order val="0"/>
          <c:tx>
            <c:strRef>
              <c:f>Sheet1!$B$1</c:f>
              <c:strCache>
                <c:ptCount val="1"/>
                <c:pt idx="0">
                  <c:v>LEI</c:v>
                </c:pt>
              </c:strCache>
            </c:strRef>
          </c:tx>
          <c:spPr>
            <a:solidFill>
              <a:schemeClr val="accent1"/>
            </a:solidFill>
            <a:ln w="19050">
              <a:solidFill>
                <a:schemeClr val="lt1"/>
              </a:solidFill>
            </a:ln>
            <a:effectLst/>
          </c:spPr>
          <c:invertIfNegative val="0"/>
          <c:dPt>
            <c:idx val="1"/>
            <c:invertIfNegative val="0"/>
            <c:bubble3D val="0"/>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48868</c:v>
                </c:pt>
                <c:pt idx="1">
                  <c:v>126564</c:v>
                </c:pt>
              </c:numCache>
            </c:numRef>
          </c:val>
        </c:ser>
        <c:dLbls>
          <c:showLegendKey val="0"/>
          <c:showVal val="0"/>
          <c:showCatName val="0"/>
          <c:showSerName val="0"/>
          <c:showPercent val="0"/>
          <c:showBubbleSize val="0"/>
        </c:dLbls>
        <c:gapWidth val="150"/>
        <c:axId val="346561327"/>
        <c:axId val="346563407"/>
      </c:barChart>
      <c:catAx>
        <c:axId val="3465613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46563407"/>
        <c:crosses val="autoZero"/>
        <c:auto val="1"/>
        <c:lblAlgn val="ctr"/>
        <c:lblOffset val="100"/>
        <c:noMultiLvlLbl val="0"/>
      </c:catAx>
      <c:valAx>
        <c:axId val="346563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4656132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Buget Tabere Studențești</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LEI</c:v>
                </c:pt>
              </c:strCache>
            </c:strRef>
          </c:tx>
          <c:spPr>
            <a:solidFill>
              <a:schemeClr val="accent1"/>
            </a:solidFill>
            <a:ln w="19050">
              <a:solidFill>
                <a:schemeClr val="lt1"/>
              </a:solidFill>
            </a:ln>
            <a:effectLst/>
          </c:spPr>
          <c:invertIfNegative val="0"/>
          <c:dPt>
            <c:idx val="1"/>
            <c:invertIfNegative val="0"/>
            <c:bubble3D val="0"/>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48640</c:v>
                </c:pt>
                <c:pt idx="1">
                  <c:v>154000</c:v>
                </c:pt>
              </c:numCache>
            </c:numRef>
          </c:val>
        </c:ser>
        <c:dLbls>
          <c:showLegendKey val="0"/>
          <c:showVal val="0"/>
          <c:showCatName val="0"/>
          <c:showSerName val="0"/>
          <c:showPercent val="0"/>
          <c:showBubbleSize val="0"/>
        </c:dLbls>
        <c:gapWidth val="150"/>
        <c:axId val="346561327"/>
        <c:axId val="346563407"/>
      </c:barChart>
      <c:catAx>
        <c:axId val="3465613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46563407"/>
        <c:crosses val="autoZero"/>
        <c:auto val="1"/>
        <c:lblAlgn val="ctr"/>
        <c:lblOffset val="100"/>
        <c:noMultiLvlLbl val="0"/>
      </c:catAx>
      <c:valAx>
        <c:axId val="346563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4656132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Buget Tabere Tineri Instituționalizați</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LEI</c:v>
                </c:pt>
              </c:strCache>
            </c:strRef>
          </c:tx>
          <c:spPr>
            <a:solidFill>
              <a:schemeClr val="accent1"/>
            </a:solidFill>
            <a:ln w="19050">
              <a:solidFill>
                <a:schemeClr val="lt1"/>
              </a:solidFill>
            </a:ln>
            <a:effectLst/>
          </c:spPr>
          <c:invertIfNegative val="0"/>
          <c:dPt>
            <c:idx val="1"/>
            <c:invertIfNegative val="0"/>
            <c:bubble3D val="0"/>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1">
                  <c:v>176542</c:v>
                </c:pt>
              </c:numCache>
            </c:numRef>
          </c:val>
        </c:ser>
        <c:dLbls>
          <c:showLegendKey val="0"/>
          <c:showVal val="0"/>
          <c:showCatName val="0"/>
          <c:showSerName val="0"/>
          <c:showPercent val="0"/>
          <c:showBubbleSize val="0"/>
        </c:dLbls>
        <c:gapWidth val="150"/>
        <c:axId val="346561327"/>
        <c:axId val="346563407"/>
      </c:barChart>
      <c:catAx>
        <c:axId val="3465613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46563407"/>
        <c:crosses val="autoZero"/>
        <c:auto val="1"/>
        <c:lblAlgn val="ctr"/>
        <c:lblOffset val="100"/>
        <c:noMultiLvlLbl val="0"/>
      </c:catAx>
      <c:valAx>
        <c:axId val="346563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346561327"/>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Număr</a:t>
            </a:r>
            <a:r>
              <a:rPr lang="ro-RO" baseline="0" dirty="0"/>
              <a:t> de proiecte</a:t>
            </a:r>
            <a:endParaRPr lang="en-US" dirty="0"/>
          </a:p>
        </c:rich>
      </c:tx>
      <c:layout/>
      <c:overlay val="0"/>
      <c:spPr>
        <a:noFill/>
        <a:ln>
          <a:noFill/>
        </a:ln>
        <a:effectLst/>
      </c:spPr>
    </c:title>
    <c:autoTitleDeleted val="0"/>
    <c:plotArea>
      <c:layout/>
      <c:pieChart>
        <c:varyColors val="1"/>
        <c:ser>
          <c:idx val="0"/>
          <c:order val="0"/>
          <c:tx>
            <c:strRef>
              <c:f>Sheet1!$B$1</c:f>
              <c:strCache>
                <c:ptCount val="1"/>
                <c:pt idx="0">
                  <c:v>Număr acțiuni</c:v>
                </c:pt>
              </c:strCache>
            </c:strRef>
          </c:tx>
          <c:spPr/>
          <c:explosion val="0"/>
          <c:dPt>
            <c:idx val="0"/>
            <c:bubble3D val="0"/>
            <c:spPr>
              <a:solidFill>
                <a:schemeClr val="accent1"/>
              </a:solidFill>
              <a:ln w="19050">
                <a:solidFill>
                  <a:schemeClr val="lt1"/>
                </a:solidFill>
              </a:ln>
              <a:effectLst/>
            </c:spPr>
          </c:dPt>
          <c:dPt>
            <c:idx val="1"/>
            <c:bubble3D val="0"/>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54</c:v>
                </c:pt>
                <c:pt idx="1">
                  <c:v>86</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a:innerShdw blurRad="368300" dir="18900000">
        <a:prstClr val="black">
          <a:alpha val="19000"/>
        </a:prstClr>
      </a:innerShdw>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p>
      </c:txPr>
    </c:title>
    <c:autoTitleDeleted val="0"/>
    <c:plotArea>
      <c:layout/>
      <c:pieChart>
        <c:varyColors val="1"/>
        <c:ser>
          <c:idx val="0"/>
          <c:order val="0"/>
          <c:tx>
            <c:strRef>
              <c:f>Sheet1!$B$1</c:f>
              <c:strCache>
                <c:ptCount val="1"/>
                <c:pt idx="0">
                  <c:v>Media bugetului alocat pe proiect</c:v>
                </c:pt>
              </c:strCache>
            </c:strRef>
          </c:tx>
          <c:spPr/>
          <c:explosion val="0"/>
          <c:dPt>
            <c:idx val="0"/>
            <c:bubble3D val="0"/>
            <c:spPr>
              <a:solidFill>
                <a:schemeClr val="accent1"/>
              </a:solidFill>
              <a:ln w="19050">
                <a:solidFill>
                  <a:schemeClr val="lt1"/>
                </a:solidFill>
              </a:ln>
              <a:effectLst/>
            </c:spPr>
          </c:dPt>
          <c:dPt>
            <c:idx val="1"/>
            <c:bubble3D val="0"/>
            <c:explosion val="7"/>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2124</c:v>
                </c:pt>
                <c:pt idx="1">
                  <c:v>3834</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Beneficiari</a:t>
            </a:r>
            <a:r>
              <a:rPr lang="ro-RO" baseline="0" dirty="0"/>
              <a:t> direcți acțiuni</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Beneficiari direcți</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16.452</c:v>
                </c:pt>
                <c:pt idx="1">
                  <c:v>66.796</c:v>
                </c:pt>
              </c:numCache>
            </c:numRef>
          </c:val>
        </c:ser>
        <c:dLbls>
          <c:showLegendKey val="0"/>
          <c:showVal val="0"/>
          <c:showCatName val="0"/>
          <c:showSerName val="0"/>
          <c:showPercent val="0"/>
          <c:showBubbleSize val="0"/>
        </c:dLbls>
        <c:gapWidth val="100"/>
        <c:axId val="786041647"/>
        <c:axId val="786038319"/>
      </c:barChart>
      <c:catAx>
        <c:axId val="786041647"/>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786038319"/>
        <c:crosses val="autoZero"/>
        <c:auto val="1"/>
        <c:lblAlgn val="ctr"/>
        <c:lblOffset val="100"/>
        <c:noMultiLvlLbl val="0"/>
      </c:catAx>
      <c:valAx>
        <c:axId val="7860383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txPr>
          <a:bodyPr rot="-60000000" spcFirstLastPara="0"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7860416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dirty="0"/>
              <a:t>Beneficiari</a:t>
            </a:r>
            <a:r>
              <a:rPr lang="ro-RO" baseline="0" dirty="0"/>
              <a:t> indirecți acțiuni</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Beneficiari indirecți</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dPt>
          <c:dPt>
            <c:idx val="1"/>
            <c:invertIfNegative val="0"/>
            <c:bubble3D val="0"/>
            <c:spPr>
              <a:gradFill>
                <a:gsLst>
                  <a:gs pos="0">
                    <a:srgbClr val="FE4444"/>
                  </a:gs>
                  <a:gs pos="100000">
                    <a:srgbClr val="832B2B"/>
                  </a:gs>
                </a:gsLst>
                <a:lin ang="5400000" scaled="0"/>
              </a:gradFill>
              <a:ln w="19050">
                <a:solidFill>
                  <a:schemeClr val="lt1"/>
                </a:solidFill>
              </a:ln>
              <a:effectLst/>
            </c:spPr>
          </c:dPt>
          <c:dLbls>
            <c:delete val="1"/>
          </c:dLbls>
          <c:cat>
            <c:numRef>
              <c:f>Sheet1!$A$2:$A$3</c:f>
              <c:numCache>
                <c:formatCode>General</c:formatCode>
                <c:ptCount val="2"/>
                <c:pt idx="0">
                  <c:v>2022</c:v>
                </c:pt>
                <c:pt idx="1">
                  <c:v>2023</c:v>
                </c:pt>
              </c:numCache>
            </c:numRef>
          </c:cat>
          <c:val>
            <c:numRef>
              <c:f>Sheet1!$B$2:$B$3</c:f>
              <c:numCache>
                <c:formatCode>General</c:formatCode>
                <c:ptCount val="2"/>
                <c:pt idx="0">
                  <c:v>116.089</c:v>
                </c:pt>
                <c:pt idx="1">
                  <c:v>259.796</c:v>
                </c:pt>
              </c:numCache>
            </c:numRef>
          </c:val>
        </c:ser>
        <c:dLbls>
          <c:showLegendKey val="0"/>
          <c:showVal val="0"/>
          <c:showCatName val="0"/>
          <c:showSerName val="0"/>
          <c:showPercent val="0"/>
          <c:showBubbleSize val="0"/>
        </c:dLbls>
        <c:gapWidth val="100"/>
        <c:axId val="786041647"/>
        <c:axId val="786038319"/>
      </c:barChart>
      <c:catAx>
        <c:axId val="786041647"/>
        <c:scaling>
          <c:orientation val="minMax"/>
        </c:scaling>
        <c:delete val="1"/>
        <c:axPos val="b"/>
        <c:numFmt formatCode="General" sourceLinked="1"/>
        <c:majorTickMark val="out"/>
        <c:minorTickMark val="none"/>
        <c:tickLblPos val="nextTo"/>
        <c:txPr>
          <a:bodyPr rot="-60000000" spcFirstLastPara="0"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786038319"/>
        <c:crosses val="autoZero"/>
        <c:auto val="1"/>
        <c:lblAlgn val="ctr"/>
        <c:lblOffset val="100"/>
        <c:noMultiLvlLbl val="0"/>
      </c:catAx>
      <c:valAx>
        <c:axId val="78603831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txPr>
          <a:bodyPr rot="-60000000" spcFirstLastPara="0"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crossAx val="786041647"/>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5"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chart" Target="../charts/chart2.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chart" Target="../charts/chart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chart" Target="../charts/chart9.xml"/><Relationship Id="rId1"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0" y="365760"/>
            <a:ext cx="8662513" cy="612648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6999" y="165015"/>
            <a:ext cx="3155786" cy="731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2739249" y="1074420"/>
            <a:ext cx="7913511" cy="5562600"/>
          </a:xfrm>
        </p:spPr>
        <p:txBody>
          <a:bodyPr>
            <a:noAutofit/>
          </a:bodyPr>
          <a:lstStyle/>
          <a:p>
            <a:pPr marL="0" indent="0" fontAlgn="base">
              <a:buNone/>
            </a:pPr>
            <a:r>
              <a:rPr lang="en-US" sz="2400"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   </a:t>
            </a:r>
            <a:r>
              <a:rPr lang="ro-RO" sz="2400" dirty="0">
                <a:latin typeface="Times New Roman" panose="02020603050405020304" pitchFamily="18" charset="0"/>
                <a:cs typeface="Times New Roman" panose="02020603050405020304" pitchFamily="18" charset="0"/>
              </a:rPr>
              <a:t>Casa de Cultură a Studenților Ploiești, instituție publică aflată în subordinea Ministerului Familiei, Tineretului și Egalității de Șanse, are ca obiect principal de activitate organizarea și desfășurarea acțiunilor de educație non-formală: cultural – artistice, de divertisment, educative, turistice interne și internaționale, sportive, de agrement, precum și alte servicii cu precădere pentru studenți.</a:t>
            </a:r>
            <a:endParaRPr lang="ro-RO" sz="2400" dirty="0">
              <a:latin typeface="Times New Roman" panose="02020603050405020304" pitchFamily="18" charset="0"/>
              <a:cs typeface="Times New Roman" panose="02020603050405020304" pitchFamily="18" charset="0"/>
            </a:endParaRPr>
          </a:p>
          <a:p>
            <a:pPr marL="0" indent="0" fontAlgn="base">
              <a:buNone/>
            </a:pPr>
            <a:r>
              <a:rPr lang="ro-RO" sz="2400" dirty="0">
                <a:latin typeface="Times New Roman" panose="02020603050405020304" pitchFamily="18" charset="0"/>
                <a:cs typeface="Times New Roman" panose="02020603050405020304" pitchFamily="18" charset="0"/>
              </a:rPr>
              <a:t> 	În anul 2023 Casa de Cultură a Studenților Ploiești a avut 13 posturi respectiv:</a:t>
            </a:r>
            <a:endParaRPr lang="ro-RO" sz="2400" dirty="0">
              <a:latin typeface="Times New Roman" panose="02020603050405020304" pitchFamily="18" charset="0"/>
              <a:cs typeface="Times New Roman" panose="02020603050405020304" pitchFamily="18" charset="0"/>
            </a:endParaRPr>
          </a:p>
          <a:p>
            <a:pPr marL="0" indent="0" fontAlgn="base">
              <a:buNone/>
            </a:pPr>
            <a:r>
              <a:rPr lang="en-US" sz="2400" dirty="0">
                <a:latin typeface="Times New Roman" panose="02020603050405020304" pitchFamily="18" charset="0"/>
                <a:cs typeface="Times New Roman" panose="02020603050405020304" pitchFamily="18" charset="0"/>
              </a:rPr>
              <a:t>1 - Director, 1 - Contabil Șef, 1 - Economist, 1 - Inspector de specialitate, 2 – Referenți, 1 - Referent 1A, 1  - Administrator, 1 – Tehnician, 1 – Muncitor, 2 – Paznici, ½ - Garderobier/ ½  - Îngrijitor, toate posturile fiind ocupate.</a:t>
            </a:r>
            <a:endParaRPr lang="en-US" sz="2400" dirty="0">
              <a:latin typeface="Times New Roman" panose="02020603050405020304" pitchFamily="18" charset="0"/>
              <a:cs typeface="Times New Roman" panose="02020603050405020304" pitchFamily="18" charset="0"/>
            </a:endParaRPr>
          </a:p>
        </p:txBody>
      </p:sp>
      <p:sp>
        <p:nvSpPr>
          <p:cNvPr id="2" name="Dreptunghi 1"/>
          <p:cNvSpPr/>
          <p:nvPr/>
        </p:nvSpPr>
        <p:spPr>
          <a:xfrm>
            <a:off x="3423990" y="228600"/>
            <a:ext cx="5713730" cy="829945"/>
          </a:xfrm>
          <a:prstGeom prst="rect">
            <a:avLst/>
          </a:prstGeom>
          <a:noFill/>
        </p:spPr>
        <p:txBody>
          <a:bodyPr wrap="none" lIns="91440" tIns="45720" rIns="91440" bIns="45720">
            <a:spAutoFit/>
          </a:bodyPr>
          <a:lstStyle/>
          <a:p>
            <a:pPr algn="ctr"/>
            <a:r>
              <a:rPr lang="ro-RO" sz="2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ahoma" panose="020B0604030504040204" pitchFamily="34" charset="0"/>
                <a:ea typeface="Tahoma" panose="020B0604030504040204" pitchFamily="34" charset="0"/>
                <a:cs typeface="Tahoma" panose="020B0604030504040204" pitchFamily="34" charset="0"/>
              </a:rPr>
              <a:t>1.</a:t>
            </a:r>
            <a:r>
              <a:rPr lang="it-IT" sz="2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ahoma" panose="020B0604030504040204" pitchFamily="34" charset="0"/>
                <a:ea typeface="Tahoma" panose="020B0604030504040204" pitchFamily="34" charset="0"/>
                <a:cs typeface="Tahoma" panose="020B0604030504040204" pitchFamily="34" charset="0"/>
              </a:rPr>
              <a:t> INSTITUȚIA PUBLICĂ – ASPECTE </a:t>
            </a:r>
            <a:endParaRPr lang="it-IT" sz="2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ahoma" panose="020B0604030504040204" pitchFamily="34" charset="0"/>
              <a:ea typeface="Tahoma" panose="020B0604030504040204" pitchFamily="34" charset="0"/>
              <a:cs typeface="Tahoma" panose="020B0604030504040204" pitchFamily="34" charset="0"/>
            </a:endParaRPr>
          </a:p>
          <a:p>
            <a:pPr algn="ctr"/>
            <a:r>
              <a:rPr lang="it-IT" sz="2400" b="1"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ahoma" panose="020B0604030504040204" pitchFamily="34" charset="0"/>
                <a:ea typeface="Tahoma" panose="020B0604030504040204" pitchFamily="34" charset="0"/>
                <a:cs typeface="Tahoma" panose="020B0604030504040204" pitchFamily="34" charset="0"/>
              </a:rPr>
              <a:t>ECONOMICO - MANAGERIALE</a:t>
            </a:r>
            <a:r>
              <a:rPr lang="ro-RO" sz="2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ahoma" panose="020B0604030504040204" pitchFamily="34" charset="0"/>
                <a:ea typeface="Tahoma" panose="020B0604030504040204" pitchFamily="34" charset="0"/>
                <a:cs typeface="Tahoma" panose="020B0604030504040204" pitchFamily="34" charset="0"/>
              </a:rPr>
              <a:t> </a:t>
            </a:r>
            <a:endParaRPr lang="en-US" sz="2400" b="1" cap="none" spc="0" dirty="0">
              <a:ln w="12700">
                <a:solidFill>
                  <a:schemeClr val="tx2">
                    <a:lumMod val="75000"/>
                  </a:schemeClr>
                </a:solidFill>
                <a:prstDash val="solid"/>
              </a:ln>
              <a:solidFill>
                <a:srgbClr val="00B0F0"/>
              </a:solidFill>
              <a:effectLst>
                <a:outerShdw dist="38100" dir="2640000" algn="bl" rotWithShape="0">
                  <a:schemeClr val="tx2">
                    <a:lumMod val="75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36370" y="190500"/>
            <a:ext cx="10972800" cy="582613"/>
          </a:xfrm>
        </p:spPr>
        <p:txBody>
          <a:bodyPr/>
          <a:p>
            <a:r>
              <a:rPr lang="ro-RO" altLang="en-US"/>
              <a:t>13 posturi C.C.S. Ploiești - 0 vacante</a:t>
            </a:r>
            <a:endParaRPr lang="ro-RO" altLang="en-US"/>
          </a:p>
        </p:txBody>
      </p:sp>
      <p:pic>
        <p:nvPicPr>
          <p:cNvPr id="6" name="Content Placeholder 5" descr="2f34eb_e3247add48234f0c9977872e59ea87de1"/>
          <p:cNvPicPr>
            <a:picLocks noChangeAspect="1"/>
          </p:cNvPicPr>
          <p:nvPr>
            <p:ph idx="1"/>
          </p:nvPr>
        </p:nvPicPr>
        <p:blipFill>
          <a:blip r:embed="rId1"/>
          <a:stretch>
            <a:fillRect/>
          </a:stretch>
        </p:blipFill>
        <p:spPr>
          <a:xfrm rot="5400000">
            <a:off x="2339340" y="-461645"/>
            <a:ext cx="5970270" cy="84404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p:sp>
        <p:nvSpPr>
          <p:cNvPr id="3" name="Content Placeholder 2"/>
          <p:cNvSpPr>
            <a:spLocks noGrp="1"/>
          </p:cNvSpPr>
          <p:nvPr>
            <p:ph idx="1"/>
          </p:nvPr>
        </p:nvSpPr>
        <p:spPr>
          <a:xfrm>
            <a:off x="0" y="4761865"/>
            <a:ext cx="10972800" cy="2280285"/>
          </a:xfrm>
        </p:spPr>
        <p:txBody>
          <a:bodyPr/>
          <a:p>
            <a:r>
              <a:rPr lang="en-US" sz="2800"/>
              <a:t>La nevelul anului 2023, comparativ cu anul 2022 am avut o creștere cu 854.241 lei la bugetul total alocat Casei de Cultură a Studenților Ploiești, astfel în anul 2023 </a:t>
            </a:r>
            <a:r>
              <a:rPr lang="en-US" sz="2400"/>
              <a:t>am </a:t>
            </a:r>
            <a:r>
              <a:rPr lang="en-US" sz="2800"/>
              <a:t>avut un buget total de 2.070.969 lei față de 1.216.728 lei în anul 2022;</a:t>
            </a:r>
            <a:endParaRPr lang="en-US" sz="2800"/>
          </a:p>
        </p:txBody>
      </p:sp>
      <p:graphicFrame>
        <p:nvGraphicFramePr>
          <p:cNvPr id="7" name="Chart 6"/>
          <p:cNvGraphicFramePr/>
          <p:nvPr>
            <p:custDataLst>
              <p:tags r:id="rId2"/>
            </p:custDataLst>
          </p:nvPr>
        </p:nvGraphicFramePr>
        <p:xfrm>
          <a:off x="3035300" y="260985"/>
          <a:ext cx="5594350" cy="45008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264795" y="3727450"/>
            <a:ext cx="10972800" cy="4953000"/>
          </a:xfrm>
        </p:spPr>
        <p:txBody>
          <a:bodyPr/>
          <a:p>
            <a:r>
              <a:rPr lang="en-US" sz="2000"/>
              <a:t>La capitolul investiții am avut un buget de 207.794 lei în anul 2023 respectiv 133.656 lei în anul 2022, reușind pe parcursul anului 2023, prin aceste investiții să dotăm instituția cu un nou autoturism de 7 locuri precum și cu o remorcă ce ne-au fost de folos pentru evenimentele la care am fost parteneri, organizatori sau invitați pentru a susține diverse acțiuni cu caracter cultura-artistic și educativ nonformal;</a:t>
            </a:r>
            <a:endParaRPr lang="en-US" sz="2000"/>
          </a:p>
          <a:p>
            <a:r>
              <a:rPr lang="en-US" sz="2000"/>
              <a:t>Sala de spectacole a fost dotată cu 38 de banchete modulare a câte 5 locuri fiecare, ajungând la aproximativ 200 de locuri, astfel oferind un confort mult mai mare publicului spectator ce ne tece pragul, atât din punct de vedere fizic cât și vizual;</a:t>
            </a:r>
            <a:endParaRPr lang="en-US" sz="2000"/>
          </a:p>
          <a:p>
            <a:r>
              <a:rPr lang="en-US" sz="2000"/>
              <a:t>În anul 2022 am avut o execuție bugetară de 99,85% iar în anul 2023 de 81,48%;</a:t>
            </a:r>
            <a:endParaRPr lang="en-US" sz="2000"/>
          </a:p>
        </p:txBody>
      </p:sp>
      <p:graphicFrame>
        <p:nvGraphicFramePr>
          <p:cNvPr id="4" name="Chart 3"/>
          <p:cNvGraphicFramePr>
            <a:graphicFrameLocks noGrp="1"/>
          </p:cNvGraphicFramePr>
          <p:nvPr>
            <p:custDataLst>
              <p:tags r:id="rId2"/>
            </p:custDataLst>
          </p:nvPr>
        </p:nvGraphicFramePr>
        <p:xfrm>
          <a:off x="838200" y="384175"/>
          <a:ext cx="9450070" cy="34461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65735" y="3196590"/>
            <a:ext cx="10972800" cy="1711960"/>
          </a:xfrm>
        </p:spPr>
        <p:txBody>
          <a:bodyPr/>
          <a:p>
            <a:r>
              <a:rPr lang="en-US" sz="2400"/>
              <a:t>În ceea ce privesc acțiunile desfășurate de Casa de Cultură a Studenților Ploiești, în anul 2023 am avut un buget de </a:t>
            </a:r>
            <a:r>
              <a:rPr lang="ro-RO" altLang="en-US" sz="2400"/>
              <a:t>126.536</a:t>
            </a:r>
            <a:r>
              <a:rPr lang="en-US" sz="2400"/>
              <a:t> lei, comparativ cu anul 2022 unde am avut doar </a:t>
            </a:r>
            <a:r>
              <a:rPr lang="ro-RO" altLang="en-US" sz="2400"/>
              <a:t>48</a:t>
            </a:r>
            <a:r>
              <a:rPr lang="en-US" sz="2400"/>
              <a:t>.</a:t>
            </a:r>
            <a:r>
              <a:rPr lang="ro-RO" altLang="en-US" sz="2400"/>
              <a:t>868</a:t>
            </a:r>
            <a:r>
              <a:rPr lang="en-US" sz="2400"/>
              <a:t> lei;</a:t>
            </a:r>
            <a:endParaRPr lang="en-US" sz="2400"/>
          </a:p>
          <a:p>
            <a:r>
              <a:rPr lang="ro-RO" altLang="en-US" sz="2400"/>
              <a:t>În anul 2022 am avut un buget de 48.640 lei pentru Taberele Studențești, respectiv 154.000 lei în anul 2023;</a:t>
            </a:r>
            <a:endParaRPr lang="ro-RO" altLang="en-US" sz="2400"/>
          </a:p>
          <a:p>
            <a:r>
              <a:rPr lang="ro-RO" altLang="en-US" sz="2400"/>
              <a:t>Splimentar față de 2022, în anul 2023 am organizat și Tabere pentru Tineri Instituționalizați, în parteneriat cu Agenția Națională Antidrog și Direcțiile Generale de Asistență Socială și Protecția Copiilor din județele Vrancea, Dâmbovița și Prahova - bugetul proiectului a fost de 176.542,27 lei;</a:t>
            </a:r>
            <a:endParaRPr lang="en-US" sz="2400"/>
          </a:p>
          <a:p>
            <a:endParaRPr lang="en-US" sz="2400"/>
          </a:p>
        </p:txBody>
      </p:sp>
      <p:graphicFrame>
        <p:nvGraphicFramePr>
          <p:cNvPr id="6" name="Chart 5"/>
          <p:cNvGraphicFramePr/>
          <p:nvPr>
            <p:custDataLst>
              <p:tags r:id="rId4"/>
            </p:custDataLst>
          </p:nvPr>
        </p:nvGraphicFramePr>
        <p:xfrm>
          <a:off x="323215" y="198755"/>
          <a:ext cx="3603625" cy="293560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 name="Chart 1"/>
          <p:cNvGraphicFramePr/>
          <p:nvPr>
            <p:custDataLst>
              <p:tags r:id="rId5"/>
            </p:custDataLst>
          </p:nvPr>
        </p:nvGraphicFramePr>
        <p:xfrm>
          <a:off x="4288790" y="198755"/>
          <a:ext cx="3603625" cy="29356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custDataLst>
              <p:tags r:id="rId6"/>
            </p:custDataLst>
          </p:nvPr>
        </p:nvGraphicFramePr>
        <p:xfrm>
          <a:off x="8254365" y="198755"/>
          <a:ext cx="3603625" cy="29356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5026660"/>
            <a:ext cx="10972800" cy="3176905"/>
          </a:xfrm>
        </p:spPr>
        <p:txBody>
          <a:bodyPr/>
          <a:p>
            <a:r>
              <a:rPr lang="en-US" sz="2400"/>
              <a:t>În anul 2022 am avut un total de 24 de proiecte locale și naționale, incluse în Calendarul de activități al C.C.S. Ploiești ce au însumat un total de 97.508 lei, iar în anul 2023 am avut 35 de proiecte locale și naționale, incluse în Calendarul de activități al C.C.S. Ploiești ce au însumat în total 457.079 lei;</a:t>
            </a:r>
            <a:endParaRPr lang="en-US" sz="2400"/>
          </a:p>
        </p:txBody>
      </p:sp>
      <p:graphicFrame>
        <p:nvGraphicFramePr>
          <p:cNvPr id="4" name="Chart 3"/>
          <p:cNvGraphicFramePr>
            <a:graphicFrameLocks noGrp="1"/>
          </p:cNvGraphicFramePr>
          <p:nvPr>
            <p:custDataLst>
              <p:tags r:id="rId2"/>
            </p:custDataLst>
          </p:nvPr>
        </p:nvGraphicFramePr>
        <p:xfrm>
          <a:off x="958850" y="276225"/>
          <a:ext cx="9465945" cy="475043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96215" y="5948045"/>
            <a:ext cx="10972800" cy="909955"/>
          </a:xfrm>
        </p:spPr>
        <p:txBody>
          <a:bodyPr/>
          <a:p>
            <a:r>
              <a:rPr lang="en-US" sz="2400"/>
              <a:t>În medie în anul 2023 am alocat aproximativ </a:t>
            </a:r>
            <a:r>
              <a:rPr lang="ro-RO" altLang="en-US" sz="2400"/>
              <a:t>3.834,42</a:t>
            </a:r>
            <a:r>
              <a:rPr lang="en-US" sz="2400"/>
              <a:t> lei/proiect spre deosebire de </a:t>
            </a:r>
            <a:r>
              <a:rPr lang="ro-RO" altLang="en-US" sz="2400"/>
              <a:t>2.124,69</a:t>
            </a:r>
            <a:r>
              <a:rPr lang="en-US" sz="2400"/>
              <a:t> le/proiect în anul 2022;</a:t>
            </a:r>
            <a:endParaRPr lang="en-US" sz="2400"/>
          </a:p>
        </p:txBody>
      </p:sp>
      <p:graphicFrame>
        <p:nvGraphicFramePr>
          <p:cNvPr id="12" name="Chart 11"/>
          <p:cNvGraphicFramePr>
            <a:graphicFrameLocks noGrp="1"/>
          </p:cNvGraphicFramePr>
          <p:nvPr>
            <p:custDataLst>
              <p:tags r:id="rId2"/>
            </p:custDataLst>
          </p:nvPr>
        </p:nvGraphicFramePr>
        <p:xfrm>
          <a:off x="838200" y="178849"/>
          <a:ext cx="10515600" cy="5897218"/>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3688080"/>
            <a:ext cx="10972800" cy="4953000"/>
          </a:xfrm>
        </p:spPr>
        <p:txBody>
          <a:bodyPr/>
          <a:p>
            <a:r>
              <a:rPr lang="en-US" sz="2400"/>
              <a:t>Ca și număr de beneficiari ai proiectelor noastre avem un total 16.452 beneficiari direcți respectiv 116.089 beneficiari indirecți la un număr de 54 de proiecte în anul 2022, aici fiind incluse pe lângă cele din Calendarul de activități al C.C.S. Ploiești alte proiecte la care am fost parteneri sau invitați, iar în anul 2023 avem 66.796 beneficiari direcți respectiv 259.796 beneficiari indirecți la un număr de 86 de proiecte și aici incluzând pe lângă cele din Calendarul de activități al C.C.S. Ploiești și alte proiecte la care am fost parteneri sau invitați.</a:t>
            </a:r>
            <a:endParaRPr lang="en-US" sz="2400"/>
          </a:p>
        </p:txBody>
      </p:sp>
      <p:graphicFrame>
        <p:nvGraphicFramePr>
          <p:cNvPr id="9" name="Chart 8"/>
          <p:cNvGraphicFramePr/>
          <p:nvPr>
            <p:custDataLst>
              <p:tags r:id="rId3"/>
            </p:custDataLst>
          </p:nvPr>
        </p:nvGraphicFramePr>
        <p:xfrm>
          <a:off x="1383030" y="226060"/>
          <a:ext cx="4331970" cy="346265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Chart 9"/>
          <p:cNvGraphicFramePr/>
          <p:nvPr>
            <p:custDataLst>
              <p:tags r:id="rId4"/>
            </p:custDataLst>
          </p:nvPr>
        </p:nvGraphicFramePr>
        <p:xfrm>
          <a:off x="6157595" y="226060"/>
          <a:ext cx="4331970" cy="34626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3388</Words>
  <Application>WPS Presentation</Application>
  <PresentationFormat>Widescreen</PresentationFormat>
  <Paragraphs>26</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SimSun</vt:lpstr>
      <vt:lpstr>Wingdings</vt:lpstr>
      <vt:lpstr>Times New Roman</vt:lpstr>
      <vt:lpstr>Tahoma</vt:lpstr>
      <vt:lpstr>Microsoft YaHei</vt:lpstr>
      <vt:lpstr>Arial Unicode MS</vt:lpstr>
      <vt:lpstr>Calibri</vt:lpstr>
      <vt:lpstr>1_Blue Waves</vt:lpstr>
      <vt:lpstr>PowerPoint 演示文稿</vt:lpstr>
      <vt:lpstr>PowerPoint 演示文稿</vt:lpstr>
      <vt:lpstr>13 posturi C.C.S. Ploiești - 0 vacante</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Statie</dc:creator>
  <cp:lastModifiedBy>Statie</cp:lastModifiedBy>
  <cp:revision>2</cp:revision>
  <dcterms:created xsi:type="dcterms:W3CDTF">2024-07-24T07:23:00Z</dcterms:created>
  <dcterms:modified xsi:type="dcterms:W3CDTF">2024-07-24T10:41:59Z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EA8FC1BC67934A7BA49BBAFCE3FD6791_12</vt:lpwstr>
  </property>
  <property fmtid="{D5CDD505-2E9C-101B-9397-08002B2CF9AE}" pid="3" name="KSOProductBuildVer">
    <vt:lpwstr>1033-12.2.0.17119</vt:lpwstr>
  </property>
</Properties>
</file>